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</p:sldMasterIdLst>
  <p:notesMasterIdLst>
    <p:notesMasterId r:id="rId24"/>
  </p:notesMasterIdLst>
  <p:handoutMasterIdLst>
    <p:handoutMasterId r:id="rId25"/>
  </p:handoutMasterIdLst>
  <p:sldIdLst>
    <p:sldId id="309" r:id="rId3"/>
    <p:sldId id="258" r:id="rId4"/>
    <p:sldId id="835" r:id="rId5"/>
    <p:sldId id="340" r:id="rId6"/>
    <p:sldId id="347" r:id="rId7"/>
    <p:sldId id="1264" r:id="rId8"/>
    <p:sldId id="1293" r:id="rId9"/>
    <p:sldId id="326" r:id="rId10"/>
    <p:sldId id="1291" r:id="rId11"/>
    <p:sldId id="1292" r:id="rId12"/>
    <p:sldId id="1285" r:id="rId13"/>
    <p:sldId id="1288" r:id="rId14"/>
    <p:sldId id="1290" r:id="rId15"/>
    <p:sldId id="312" r:id="rId16"/>
    <p:sldId id="1289" r:id="rId17"/>
    <p:sldId id="1294" r:id="rId18"/>
    <p:sldId id="1286" r:id="rId19"/>
    <p:sldId id="1287" r:id="rId20"/>
    <p:sldId id="311" r:id="rId21"/>
    <p:sldId id="330" r:id="rId22"/>
    <p:sldId id="125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dersteen Giel" initials="GV" lastIdx="2" clrIdx="0">
    <p:extLst>
      <p:ext uri="{19B8F6BF-5375-455C-9EA6-DF929625EA0E}">
        <p15:presenceInfo xmlns:p15="http://schemas.microsoft.com/office/powerpoint/2012/main" userId="S::Giel.Vandersteen@sckcen.be::cb1ee78f-4358-41e7-be1a-0b497e4bd825" providerId="AD"/>
      </p:ext>
    </p:extLst>
  </p:cmAuthor>
  <p:cmAuthor id="2" name="Daneels Ruben" initials="rdaneels" lastIdx="4" clrIdx="1">
    <p:extLst>
      <p:ext uri="{19B8F6BF-5375-455C-9EA6-DF929625EA0E}">
        <p15:presenceInfo xmlns:p15="http://schemas.microsoft.com/office/powerpoint/2012/main" userId="Daneels Rub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1752" y="1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79D408-E599-4E5A-AE14-FE710A92DED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7E8D55-6E5C-43BE-B641-E70AC0E17801}">
      <dgm:prSet phldrT="[Text]" custT="1"/>
      <dgm:spPr>
        <a:solidFill>
          <a:schemeClr val="bg1">
            <a:lumMod val="95000"/>
          </a:schemeClr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200" dirty="0">
              <a:solidFill>
                <a:sysClr val="windowText" lastClr="000000"/>
              </a:solidFill>
            </a:rPr>
            <a:t>Cryo-Cell (QCELL)</a:t>
          </a:r>
        </a:p>
      </dgm:t>
    </dgm:pt>
    <dgm:pt modelId="{A4015641-0DF2-4CB6-8FDF-27F7FD4C4C75}" type="parTrans" cxnId="{0FBB8040-14ED-4331-8CF6-E8755DE32288}">
      <dgm:prSet/>
      <dgm:spPr/>
      <dgm:t>
        <a:bodyPr/>
        <a:lstStyle/>
        <a:p>
          <a:endParaRPr lang="en-US" sz="1500"/>
        </a:p>
      </dgm:t>
    </dgm:pt>
    <dgm:pt modelId="{242454A2-A049-4FEF-8F3D-582F1061BFB9}" type="sibTrans" cxnId="{0FBB8040-14ED-4331-8CF6-E8755DE32288}">
      <dgm:prSet/>
      <dgm:spPr/>
      <dgm:t>
        <a:bodyPr/>
        <a:lstStyle/>
        <a:p>
          <a:endParaRPr lang="en-US" sz="1500"/>
        </a:p>
      </dgm:t>
    </dgm:pt>
    <dgm:pt modelId="{ABDEE4D1-DE1B-48F7-8E94-41BCD67FA669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Cavity </a:t>
          </a:r>
          <a:r>
            <a:rPr lang="en-US" sz="1100" dirty="0" err="1">
              <a:solidFill>
                <a:sysClr val="windowText" lastClr="000000"/>
              </a:solidFill>
            </a:rPr>
            <a:t>assy</a:t>
          </a:r>
          <a:r>
            <a:rPr lang="en-US" sz="1100" dirty="0">
              <a:solidFill>
                <a:sysClr val="windowText" lastClr="000000"/>
              </a:solidFill>
            </a:rPr>
            <a:t> </a:t>
          </a:r>
          <a:r>
            <a:rPr lang="en-US" sz="1100" b="1" dirty="0">
              <a:solidFill>
                <a:srgbClr val="FF0000"/>
              </a:solidFill>
            </a:rPr>
            <a:t>(2x)</a:t>
          </a:r>
        </a:p>
      </dgm:t>
    </dgm:pt>
    <dgm:pt modelId="{81928C78-7DE5-4B2A-81D9-396D83095FC1}" type="parTrans" cxnId="{4350ECCE-9B15-437E-917D-3D6CB5970564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65708118-527A-42F9-9FEE-3917D799EDAC}" type="sibTrans" cxnId="{4350ECCE-9B15-437E-917D-3D6CB5970564}">
      <dgm:prSet/>
      <dgm:spPr/>
      <dgm:t>
        <a:bodyPr/>
        <a:lstStyle/>
        <a:p>
          <a:endParaRPr lang="en-US" sz="1500"/>
        </a:p>
      </dgm:t>
    </dgm:pt>
    <dgm:pt modelId="{C2A92889-E732-4BFB-9A5A-9EDA5589B8B1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Cavity (CAV)</a:t>
          </a:r>
        </a:p>
      </dgm:t>
    </dgm:pt>
    <dgm:pt modelId="{2E2DD1E4-0E53-4112-8FD9-AB9581335922}" type="parTrans" cxnId="{A54B748C-A63A-43D4-8DE1-8812BDC24246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E5021A14-9761-4F67-8CCE-0CA7BF85E490}" type="sibTrans" cxnId="{A54B748C-A63A-43D4-8DE1-8812BDC24246}">
      <dgm:prSet/>
      <dgm:spPr/>
      <dgm:t>
        <a:bodyPr/>
        <a:lstStyle/>
        <a:p>
          <a:endParaRPr lang="en-US" sz="1500"/>
        </a:p>
      </dgm:t>
    </dgm:pt>
    <dgm:pt modelId="{47A44872-44A1-44F1-8BDA-86FF1FF7DE35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Coupler (CPLR)</a:t>
          </a:r>
        </a:p>
      </dgm:t>
    </dgm:pt>
    <dgm:pt modelId="{52449CE9-7E1C-4621-B948-327D3C5B0380}" type="parTrans" cxnId="{4CA35C2A-D3FA-4181-838B-0B683A44BA31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0646B4C5-E25D-43AF-911F-9A20E3E506D0}" type="sibTrans" cxnId="{4CA35C2A-D3FA-4181-838B-0B683A44BA31}">
      <dgm:prSet/>
      <dgm:spPr/>
      <dgm:t>
        <a:bodyPr/>
        <a:lstStyle/>
        <a:p>
          <a:endParaRPr lang="en-US" sz="1500"/>
        </a:p>
      </dgm:t>
    </dgm:pt>
    <dgm:pt modelId="{FB01EC27-D6D7-47E8-9D89-16644249275B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Cryostat (QMST)</a:t>
          </a:r>
        </a:p>
      </dgm:t>
    </dgm:pt>
    <dgm:pt modelId="{E9850EBA-A5EB-4DDF-8D85-78C65EF4A779}" type="parTrans" cxnId="{BEA9D6CF-0EB8-4FC3-A74E-A1560298BAF8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9645E10D-5A2A-4C82-A5C1-93239E57D7B9}" type="sibTrans" cxnId="{BEA9D6CF-0EB8-4FC3-A74E-A1560298BAF8}">
      <dgm:prSet/>
      <dgm:spPr/>
      <dgm:t>
        <a:bodyPr/>
        <a:lstStyle/>
        <a:p>
          <a:endParaRPr lang="en-US" sz="1500"/>
        </a:p>
      </dgm:t>
    </dgm:pt>
    <dgm:pt modelId="{BB89C0EE-EAE7-4C27-B3F5-10C3BE4FD50F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Valve-box </a:t>
          </a:r>
          <a:r>
            <a:rPr lang="en-US" sz="1100" dirty="0" err="1">
              <a:solidFill>
                <a:sysClr val="windowText" lastClr="000000"/>
              </a:solidFill>
            </a:rPr>
            <a:t>assy</a:t>
          </a:r>
          <a:endParaRPr lang="en-US" sz="1100" dirty="0">
            <a:solidFill>
              <a:sysClr val="windowText" lastClr="000000"/>
            </a:solidFill>
          </a:endParaRPr>
        </a:p>
      </dgm:t>
    </dgm:pt>
    <dgm:pt modelId="{81BC9B79-5CA5-4128-BEC0-E5C0D6969CDA}" type="parTrans" cxnId="{726E8C7B-AC1A-4F66-91DB-D9DDDFA80261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900606BB-F4A7-49FC-8D2B-76A89D4B00E4}" type="sibTrans" cxnId="{726E8C7B-AC1A-4F66-91DB-D9DDDFA80261}">
      <dgm:prSet/>
      <dgm:spPr/>
      <dgm:t>
        <a:bodyPr/>
        <a:lstStyle/>
        <a:p>
          <a:endParaRPr lang="en-US" sz="1500"/>
        </a:p>
      </dgm:t>
    </dgm:pt>
    <dgm:pt modelId="{6799D60A-C1C2-4307-9AE7-7093D53F53D2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Vacuum Vessel</a:t>
          </a:r>
        </a:p>
      </dgm:t>
    </dgm:pt>
    <dgm:pt modelId="{01A13FD8-BC74-4CFB-BA6D-9BD170F007BE}" type="parTrans" cxnId="{35ED26F8-DD77-4C99-BE2B-D2B3351E0880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585E5CD9-039A-439F-93E5-2EDAEEAEFB8E}" type="sibTrans" cxnId="{35ED26F8-DD77-4C99-BE2B-D2B3351E0880}">
      <dgm:prSet/>
      <dgm:spPr/>
      <dgm:t>
        <a:bodyPr/>
        <a:lstStyle/>
        <a:p>
          <a:endParaRPr lang="en-US" sz="1500"/>
        </a:p>
      </dgm:t>
    </dgm:pt>
    <dgm:pt modelId="{76518975-B7D2-4EF3-BF2D-4342D3A72D48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Vacuum Vessel</a:t>
          </a:r>
        </a:p>
      </dgm:t>
    </dgm:pt>
    <dgm:pt modelId="{20E81B8B-F955-41D3-B749-5DBE5E14D768}" type="parTrans" cxnId="{D8C63702-843A-48A4-9D13-D6EBC2952A52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D223ECB8-659C-45A1-9193-957F4F314BFE}" type="sibTrans" cxnId="{D8C63702-843A-48A4-9D13-D6EBC2952A52}">
      <dgm:prSet/>
      <dgm:spPr/>
      <dgm:t>
        <a:bodyPr/>
        <a:lstStyle/>
        <a:p>
          <a:endParaRPr lang="en-US" sz="1500"/>
        </a:p>
      </dgm:t>
    </dgm:pt>
    <dgm:pt modelId="{72D8D660-591E-469C-853B-46246C9998DB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Jumper</a:t>
          </a:r>
        </a:p>
      </dgm:t>
    </dgm:pt>
    <dgm:pt modelId="{9AEB446F-F94D-4CC8-8BE4-18B2F9B838F6}" type="parTrans" cxnId="{9E4E3BEF-DB16-4C38-9EBE-7709FE6AB511}">
      <dgm:prSet/>
      <dgm:spPr>
        <a:ln w="28575"/>
      </dgm:spPr>
      <dgm:t>
        <a:bodyPr/>
        <a:lstStyle/>
        <a:p>
          <a:endParaRPr lang="en-US" sz="1500"/>
        </a:p>
      </dgm:t>
    </dgm:pt>
    <dgm:pt modelId="{9DE373F5-5E81-4B5A-81E9-9937AE4DEEED}" type="sibTrans" cxnId="{9E4E3BEF-DB16-4C38-9EBE-7709FE6AB511}">
      <dgm:prSet/>
      <dgm:spPr/>
      <dgm:t>
        <a:bodyPr/>
        <a:lstStyle/>
        <a:p>
          <a:endParaRPr lang="en-US" sz="1500"/>
        </a:p>
      </dgm:t>
    </dgm:pt>
    <dgm:pt modelId="{BF0179BE-9BFC-4D1A-A414-DF038F5453AB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Vacuum Barrier</a:t>
          </a:r>
        </a:p>
      </dgm:t>
    </dgm:pt>
    <dgm:pt modelId="{25EC841F-B6D1-4053-BF68-7486175FB422}" type="parTrans" cxnId="{48218900-F9F9-4E60-BB04-5E3295B278C5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58B67B0E-19BD-4F08-99A3-300585CF7D7A}" type="sibTrans" cxnId="{48218900-F9F9-4E60-BB04-5E3295B278C5}">
      <dgm:prSet/>
      <dgm:spPr/>
      <dgm:t>
        <a:bodyPr/>
        <a:lstStyle/>
        <a:p>
          <a:endParaRPr lang="en-US" sz="1500"/>
        </a:p>
      </dgm:t>
    </dgm:pt>
    <dgm:pt modelId="{8F75B693-5DE9-4BE1-A399-928E6665BADC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Cryomodule (QM)</a:t>
          </a:r>
        </a:p>
      </dgm:t>
    </dgm:pt>
    <dgm:pt modelId="{56B4EA73-35CB-4CDA-8176-AE3A08F534EA}" type="parTrans" cxnId="{14302107-6930-467E-8527-75840AD84EC6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5D297BEC-9BDB-4676-B64A-1498E1A95044}" type="sibTrans" cxnId="{14302107-6930-467E-8527-75840AD84EC6}">
      <dgm:prSet/>
      <dgm:spPr/>
      <dgm:t>
        <a:bodyPr/>
        <a:lstStyle/>
        <a:p>
          <a:endParaRPr lang="en-US" sz="1500"/>
        </a:p>
      </dgm:t>
    </dgm:pt>
    <dgm:pt modelId="{20A1D414-8A19-49D9-8679-967E5B3CE5C6}">
      <dgm:prSet phldrT="[Text]" custT="1"/>
      <dgm:spPr>
        <a:solidFill>
          <a:srgbClr val="FDEADA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Valve box (QVB)</a:t>
          </a:r>
        </a:p>
      </dgm:t>
    </dgm:pt>
    <dgm:pt modelId="{9B376B9A-360F-49A2-80D9-7C7B5D485A1A}" type="parTrans" cxnId="{3BC423A3-B593-4A7F-8877-F35D35FDFAF7}">
      <dgm:prSet/>
      <dgm:spPr>
        <a:ln w="28575">
          <a:solidFill>
            <a:sysClr val="windowText" lastClr="000000"/>
          </a:solidFill>
        </a:ln>
      </dgm:spPr>
      <dgm:t>
        <a:bodyPr/>
        <a:lstStyle/>
        <a:p>
          <a:endParaRPr lang="en-US" sz="1500"/>
        </a:p>
      </dgm:t>
    </dgm:pt>
    <dgm:pt modelId="{22F09C61-9676-4C73-BFCF-B81F658F27ED}" type="sibTrans" cxnId="{3BC423A3-B593-4A7F-8877-F35D35FDFAF7}">
      <dgm:prSet/>
      <dgm:spPr/>
      <dgm:t>
        <a:bodyPr/>
        <a:lstStyle/>
        <a:p>
          <a:endParaRPr lang="en-US" sz="1500"/>
        </a:p>
      </dgm:t>
    </dgm:pt>
    <dgm:pt modelId="{1AE7E393-FD04-47F7-8E12-B21F6530ACF5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Cold Tun. Syst. (TUN)</a:t>
          </a:r>
        </a:p>
      </dgm:t>
    </dgm:pt>
    <dgm:pt modelId="{21EC3E2D-BF2F-445C-B1A3-B12BBB4B08B0}" type="parTrans" cxnId="{A590C974-050C-4C44-B572-643F61C15EDF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B64AA414-DE40-4868-9903-42A66CFBF9C0}" type="sibTrans" cxnId="{A590C974-050C-4C44-B572-643F61C15EDF}">
      <dgm:prSet/>
      <dgm:spPr/>
      <dgm:t>
        <a:bodyPr/>
        <a:lstStyle/>
        <a:p>
          <a:endParaRPr lang="en-US" sz="1500"/>
        </a:p>
      </dgm:t>
    </dgm:pt>
    <dgm:pt modelId="{C6B43377-4C2F-4EE9-85B6-5462C4171E95}">
      <dgm:prSet custT="1"/>
      <dgm:spPr>
        <a:solidFill>
          <a:srgbClr val="F2DCDB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050" dirty="0">
              <a:solidFill>
                <a:schemeClr val="tx1"/>
              </a:solidFill>
            </a:rPr>
            <a:t>Cryogenic </a:t>
          </a:r>
          <a:r>
            <a:rPr lang="en-US" sz="1050" dirty="0" err="1">
              <a:solidFill>
                <a:schemeClr val="tx1"/>
              </a:solidFill>
            </a:rPr>
            <a:t>tank+pipes</a:t>
          </a:r>
          <a:endParaRPr lang="en-US" sz="1050" dirty="0">
            <a:solidFill>
              <a:schemeClr val="tx1"/>
            </a:solidFill>
          </a:endParaRPr>
        </a:p>
      </dgm:t>
    </dgm:pt>
    <dgm:pt modelId="{5D5CECB6-2EE7-4849-8AD1-C76A3CDA5612}" type="parTrans" cxnId="{7EC33475-D8B3-40A9-A2B2-188C3028AE95}">
      <dgm:prSet/>
      <dgm:spPr>
        <a:ln w="28575"/>
      </dgm:spPr>
      <dgm:t>
        <a:bodyPr/>
        <a:lstStyle/>
        <a:p>
          <a:endParaRPr lang="en-US" sz="1500"/>
        </a:p>
      </dgm:t>
    </dgm:pt>
    <dgm:pt modelId="{288A3B0D-37E9-4C70-90C2-4972B7BEB78B}" type="sibTrans" cxnId="{7EC33475-D8B3-40A9-A2B2-188C3028AE95}">
      <dgm:prSet/>
      <dgm:spPr/>
      <dgm:t>
        <a:bodyPr/>
        <a:lstStyle/>
        <a:p>
          <a:endParaRPr lang="en-US" sz="1500"/>
        </a:p>
      </dgm:t>
    </dgm:pt>
    <dgm:pt modelId="{6AA652FF-9833-4639-9E26-11571CAD3C3D}">
      <dgm:prSet custT="1"/>
      <dgm:spPr>
        <a:solidFill>
          <a:srgbClr val="F2DCDB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Thermal Shield</a:t>
          </a:r>
        </a:p>
      </dgm:t>
    </dgm:pt>
    <dgm:pt modelId="{973BA03D-BE22-442D-80F3-0698B338BB05}" type="sibTrans" cxnId="{6A979E17-82D6-451F-9DDA-9DD32E4DC006}">
      <dgm:prSet/>
      <dgm:spPr/>
      <dgm:t>
        <a:bodyPr/>
        <a:lstStyle/>
        <a:p>
          <a:endParaRPr lang="en-US" sz="1500"/>
        </a:p>
      </dgm:t>
    </dgm:pt>
    <dgm:pt modelId="{EC1265E1-DDD0-4FDB-87F9-8C0AD8D65291}" type="parTrans" cxnId="{6A979E17-82D6-451F-9DDA-9DD32E4DC006}">
      <dgm:prSet/>
      <dgm:spPr>
        <a:ln w="28575"/>
      </dgm:spPr>
      <dgm:t>
        <a:bodyPr/>
        <a:lstStyle/>
        <a:p>
          <a:endParaRPr lang="en-US" sz="1500"/>
        </a:p>
      </dgm:t>
    </dgm:pt>
    <dgm:pt modelId="{466AD309-1329-4E8F-8372-A4F21862D980}">
      <dgm:prSet phldrT="[Text]" custT="1"/>
      <dgm:spPr>
        <a:solidFill>
          <a:srgbClr val="F2DCDB"/>
        </a:solidFill>
        <a:ln>
          <a:solidFill>
            <a:sysClr val="windowText" lastClr="000000"/>
          </a:solidFill>
        </a:ln>
      </dgm:spPr>
      <dgm:t>
        <a:bodyPr/>
        <a:lstStyle/>
        <a:p>
          <a:r>
            <a:rPr lang="en-US" sz="1100" dirty="0">
              <a:solidFill>
                <a:sysClr val="windowText" lastClr="000000"/>
              </a:solidFill>
            </a:rPr>
            <a:t>Mag. Shield (MGS)</a:t>
          </a:r>
        </a:p>
      </dgm:t>
    </dgm:pt>
    <dgm:pt modelId="{52DF67C1-571B-41C9-ADA5-3F9B0040D234}" type="parTrans" cxnId="{7967F282-4CEC-47C8-A82D-23392FD2F12C}">
      <dgm:prSet/>
      <dgm:spPr>
        <a:noFill/>
        <a:ln w="28575" cap="flat" cmpd="sng" algn="ctr">
          <a:solidFill>
            <a:prstClr val="black"/>
          </a:solidFill>
          <a:prstDash val="solid"/>
          <a:miter lim="800000"/>
        </a:ln>
        <a:effectLst/>
      </dgm:spPr>
      <dgm:t>
        <a:bodyPr/>
        <a:lstStyle/>
        <a:p>
          <a:endParaRPr lang="en-US" sz="1500"/>
        </a:p>
      </dgm:t>
    </dgm:pt>
    <dgm:pt modelId="{6D8F9BE4-99BE-4A09-8C96-5B6630CA2AA4}" type="sibTrans" cxnId="{7967F282-4CEC-47C8-A82D-23392FD2F12C}">
      <dgm:prSet/>
      <dgm:spPr/>
      <dgm:t>
        <a:bodyPr/>
        <a:lstStyle/>
        <a:p>
          <a:endParaRPr lang="en-US"/>
        </a:p>
      </dgm:t>
    </dgm:pt>
    <dgm:pt modelId="{F035B30B-649B-4718-A60C-392DC0F5EE5D}" type="pres">
      <dgm:prSet presAssocID="{D279D408-E599-4E5A-AE14-FE710A92DED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714247D-8624-44C1-919E-923B3D7147FE}" type="pres">
      <dgm:prSet presAssocID="{D279D408-E599-4E5A-AE14-FE710A92DED8}" presName="hierFlow" presStyleCnt="0"/>
      <dgm:spPr/>
    </dgm:pt>
    <dgm:pt modelId="{045A6F7A-91B8-432A-9865-7FE01E57F0DC}" type="pres">
      <dgm:prSet presAssocID="{D279D408-E599-4E5A-AE14-FE710A92DED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9277FBB-3DB6-4757-8388-31CF5C72BEF7}" type="pres">
      <dgm:prSet presAssocID="{BE7E8D55-6E5C-43BE-B641-E70AC0E17801}" presName="Name14" presStyleCnt="0"/>
      <dgm:spPr/>
    </dgm:pt>
    <dgm:pt modelId="{88B15622-2267-49A5-B1FB-243493186D5D}" type="pres">
      <dgm:prSet presAssocID="{BE7E8D55-6E5C-43BE-B641-E70AC0E17801}" presName="level1Shape" presStyleLbl="node0" presStyleIdx="0" presStyleCnt="1" custScaleX="301826" custScaleY="107795">
        <dgm:presLayoutVars>
          <dgm:chPref val="3"/>
        </dgm:presLayoutVars>
      </dgm:prSet>
      <dgm:spPr/>
    </dgm:pt>
    <dgm:pt modelId="{5696432A-6A78-44B1-A41B-E1672CA75E86}" type="pres">
      <dgm:prSet presAssocID="{BE7E8D55-6E5C-43BE-B641-E70AC0E17801}" presName="hierChild2" presStyleCnt="0"/>
      <dgm:spPr/>
    </dgm:pt>
    <dgm:pt modelId="{889F0469-3622-46BD-A3D3-BB8DA9272E5A}" type="pres">
      <dgm:prSet presAssocID="{56B4EA73-35CB-4CDA-8176-AE3A08F534EA}" presName="Name19" presStyleLbl="parChTrans1D2" presStyleIdx="0" presStyleCnt="2"/>
      <dgm:spPr/>
    </dgm:pt>
    <dgm:pt modelId="{CDDD8074-3B66-4121-96EE-9C00EF30904E}" type="pres">
      <dgm:prSet presAssocID="{8F75B693-5DE9-4BE1-A399-928E6665BADC}" presName="Name21" presStyleCnt="0"/>
      <dgm:spPr/>
    </dgm:pt>
    <dgm:pt modelId="{2C887A60-727B-4569-BF90-93D9E4AF30B9}" type="pres">
      <dgm:prSet presAssocID="{8F75B693-5DE9-4BE1-A399-928E6665BADC}" presName="level2Shape" presStyleLbl="node2" presStyleIdx="0" presStyleCnt="2" custScaleX="300836" custScaleY="79168"/>
      <dgm:spPr/>
    </dgm:pt>
    <dgm:pt modelId="{5B3AB04B-B4EF-4CA2-B084-20DBBB9BF10A}" type="pres">
      <dgm:prSet presAssocID="{8F75B693-5DE9-4BE1-A399-928E6665BADC}" presName="hierChild3" presStyleCnt="0"/>
      <dgm:spPr/>
    </dgm:pt>
    <dgm:pt modelId="{E60B49C3-5D64-4022-AD54-2202A650BC7C}" type="pres">
      <dgm:prSet presAssocID="{81928C78-7DE5-4B2A-81D9-396D83095FC1}" presName="Name19" presStyleLbl="parChTrans1D3" presStyleIdx="0" presStyleCnt="3"/>
      <dgm:spPr/>
    </dgm:pt>
    <dgm:pt modelId="{08C137BB-9188-4813-BBDB-414DA8AC355B}" type="pres">
      <dgm:prSet presAssocID="{ABDEE4D1-DE1B-48F7-8E94-41BCD67FA669}" presName="Name21" presStyleCnt="0"/>
      <dgm:spPr/>
    </dgm:pt>
    <dgm:pt modelId="{589F1E8C-BAD0-4E06-82A6-E3B4FAECDBFF}" type="pres">
      <dgm:prSet presAssocID="{ABDEE4D1-DE1B-48F7-8E94-41BCD67FA669}" presName="level2Shape" presStyleLbl="node3" presStyleIdx="0" presStyleCnt="3" custScaleX="300836" custScaleY="79168"/>
      <dgm:spPr/>
    </dgm:pt>
    <dgm:pt modelId="{EC79FF23-091C-467F-90DA-8FC6B7768297}" type="pres">
      <dgm:prSet presAssocID="{ABDEE4D1-DE1B-48F7-8E94-41BCD67FA669}" presName="hierChild3" presStyleCnt="0"/>
      <dgm:spPr/>
    </dgm:pt>
    <dgm:pt modelId="{1CE15B9E-0AAF-454E-AD43-F7D7EF0D5399}" type="pres">
      <dgm:prSet presAssocID="{2E2DD1E4-0E53-4112-8FD9-AB9581335922}" presName="Name19" presStyleLbl="parChTrans1D4" presStyleIdx="0" presStyleCnt="10"/>
      <dgm:spPr/>
    </dgm:pt>
    <dgm:pt modelId="{DDA93FEF-E3F8-414E-850E-1812B38FC33B}" type="pres">
      <dgm:prSet presAssocID="{C2A92889-E732-4BFB-9A5A-9EDA5589B8B1}" presName="Name21" presStyleCnt="0"/>
      <dgm:spPr/>
    </dgm:pt>
    <dgm:pt modelId="{413FCB2E-7CCB-456A-BC7B-D75C0A7016D1}" type="pres">
      <dgm:prSet presAssocID="{C2A92889-E732-4BFB-9A5A-9EDA5589B8B1}" presName="level2Shape" presStyleLbl="node4" presStyleIdx="0" presStyleCnt="10" custScaleX="158279" custScaleY="115185"/>
      <dgm:spPr/>
    </dgm:pt>
    <dgm:pt modelId="{1F7F46FB-B1EC-4B38-853C-97A4B1CEBBB3}" type="pres">
      <dgm:prSet presAssocID="{C2A92889-E732-4BFB-9A5A-9EDA5589B8B1}" presName="hierChild3" presStyleCnt="0"/>
      <dgm:spPr/>
    </dgm:pt>
    <dgm:pt modelId="{EC4C22F7-12FC-4FE4-84E5-DBA444341134}" type="pres">
      <dgm:prSet presAssocID="{52449CE9-7E1C-4621-B948-327D3C5B0380}" presName="Name19" presStyleLbl="parChTrans1D4" presStyleIdx="1" presStyleCnt="10"/>
      <dgm:spPr/>
    </dgm:pt>
    <dgm:pt modelId="{A6CAFAE2-F934-49DF-9C57-89A7E9BA9E5D}" type="pres">
      <dgm:prSet presAssocID="{47A44872-44A1-44F1-8BDA-86FF1FF7DE35}" presName="Name21" presStyleCnt="0"/>
      <dgm:spPr/>
    </dgm:pt>
    <dgm:pt modelId="{153505F0-D643-40A0-913C-7EBCA987DB05}" type="pres">
      <dgm:prSet presAssocID="{47A44872-44A1-44F1-8BDA-86FF1FF7DE35}" presName="level2Shape" presStyleLbl="node4" presStyleIdx="1" presStyleCnt="10" custScaleX="153553" custScaleY="113717"/>
      <dgm:spPr/>
    </dgm:pt>
    <dgm:pt modelId="{400AC86A-CA9A-4AA9-A3DA-67C08226925E}" type="pres">
      <dgm:prSet presAssocID="{47A44872-44A1-44F1-8BDA-86FF1FF7DE35}" presName="hierChild3" presStyleCnt="0"/>
      <dgm:spPr/>
    </dgm:pt>
    <dgm:pt modelId="{860A9186-8E60-45F8-BB93-60A0BC9BE2CC}" type="pres">
      <dgm:prSet presAssocID="{21EC3E2D-BF2F-445C-B1A3-B12BBB4B08B0}" presName="Name19" presStyleLbl="parChTrans1D4" presStyleIdx="2" presStyleCnt="10"/>
      <dgm:spPr/>
    </dgm:pt>
    <dgm:pt modelId="{C56707BD-4455-448E-96E8-13EC76423C76}" type="pres">
      <dgm:prSet presAssocID="{1AE7E393-FD04-47F7-8E12-B21F6530ACF5}" presName="Name21" presStyleCnt="0"/>
      <dgm:spPr/>
    </dgm:pt>
    <dgm:pt modelId="{D6A68E4A-DC09-45F6-AAEF-7DEB274E16D1}" type="pres">
      <dgm:prSet presAssocID="{1AE7E393-FD04-47F7-8E12-B21F6530ACF5}" presName="level2Shape" presStyleLbl="node4" presStyleIdx="2" presStyleCnt="10" custScaleX="160444" custScaleY="118760"/>
      <dgm:spPr/>
    </dgm:pt>
    <dgm:pt modelId="{33D96211-FFA0-43CF-A7D8-C743E187D625}" type="pres">
      <dgm:prSet presAssocID="{1AE7E393-FD04-47F7-8E12-B21F6530ACF5}" presName="hierChild3" presStyleCnt="0"/>
      <dgm:spPr/>
    </dgm:pt>
    <dgm:pt modelId="{AC1914B2-349E-46BC-9681-A88399736A90}" type="pres">
      <dgm:prSet presAssocID="{52DF67C1-571B-41C9-ADA5-3F9B0040D234}" presName="Name19" presStyleLbl="parChTrans1D4" presStyleIdx="3" presStyleCnt="10"/>
      <dgm:spPr>
        <a:xfrm>
          <a:off x="2080506" y="1651554"/>
          <a:ext cx="1706038" cy="187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85"/>
              </a:lnTo>
              <a:lnTo>
                <a:pt x="1706038" y="93585"/>
              </a:lnTo>
              <a:lnTo>
                <a:pt x="1706038" y="187170"/>
              </a:lnTo>
            </a:path>
          </a:pathLst>
        </a:custGeom>
      </dgm:spPr>
    </dgm:pt>
    <dgm:pt modelId="{FB98FFE4-96E8-4041-BE23-07525826A1F0}" type="pres">
      <dgm:prSet presAssocID="{466AD309-1329-4E8F-8372-A4F21862D980}" presName="Name21" presStyleCnt="0"/>
      <dgm:spPr/>
    </dgm:pt>
    <dgm:pt modelId="{CCBCD161-1863-4E00-A4FB-805176481FFB}" type="pres">
      <dgm:prSet presAssocID="{466AD309-1329-4E8F-8372-A4F21862D980}" presName="level2Shape" presStyleLbl="node4" presStyleIdx="3" presStyleCnt="10" custScaleX="123735" custScaleY="139159" custLinFactNeighborX="-4124" custLinFactNeighborY="-1959"/>
      <dgm:spPr/>
    </dgm:pt>
    <dgm:pt modelId="{7388C517-B8A7-47AE-BCC8-0DD8EC934C5A}" type="pres">
      <dgm:prSet presAssocID="{466AD309-1329-4E8F-8372-A4F21862D980}" presName="hierChild3" presStyleCnt="0"/>
      <dgm:spPr/>
    </dgm:pt>
    <dgm:pt modelId="{00B488CE-7880-47D8-BE60-6CB4BF98D186}" type="pres">
      <dgm:prSet presAssocID="{E9850EBA-A5EB-4DDF-8D85-78C65EF4A779}" presName="Name19" presStyleLbl="parChTrans1D3" presStyleIdx="1" presStyleCnt="3"/>
      <dgm:spPr/>
    </dgm:pt>
    <dgm:pt modelId="{1519FA22-547A-4062-BCB2-FB7DD4615F03}" type="pres">
      <dgm:prSet presAssocID="{FB01EC27-D6D7-47E8-9D89-16644249275B}" presName="Name21" presStyleCnt="0"/>
      <dgm:spPr/>
    </dgm:pt>
    <dgm:pt modelId="{53E537F3-0373-4E0B-B5DB-833AF01A6073}" type="pres">
      <dgm:prSet presAssocID="{FB01EC27-D6D7-47E8-9D89-16644249275B}" presName="level2Shape" presStyleLbl="node3" presStyleIdx="1" presStyleCnt="3" custScaleX="300836" custScaleY="79168"/>
      <dgm:spPr/>
    </dgm:pt>
    <dgm:pt modelId="{EE04F9D5-C4CC-41C2-8D81-CEF3DD7332FE}" type="pres">
      <dgm:prSet presAssocID="{FB01EC27-D6D7-47E8-9D89-16644249275B}" presName="hierChild3" presStyleCnt="0"/>
      <dgm:spPr/>
    </dgm:pt>
    <dgm:pt modelId="{FBD5F170-D41F-41B3-81F9-4CAADE44A988}" type="pres">
      <dgm:prSet presAssocID="{01A13FD8-BC74-4CFB-BA6D-9BD170F007BE}" presName="Name19" presStyleLbl="parChTrans1D4" presStyleIdx="4" presStyleCnt="10"/>
      <dgm:spPr/>
    </dgm:pt>
    <dgm:pt modelId="{55BDA1D7-7C85-4FED-8E6B-9ED4415A92AA}" type="pres">
      <dgm:prSet presAssocID="{6799D60A-C1C2-4307-9AE7-7093D53F53D2}" presName="Name21" presStyleCnt="0"/>
      <dgm:spPr/>
    </dgm:pt>
    <dgm:pt modelId="{42FBA21F-7A2E-4EF9-8DFC-798287347F8A}" type="pres">
      <dgm:prSet presAssocID="{6799D60A-C1C2-4307-9AE7-7093D53F53D2}" presName="level2Shape" presStyleLbl="node4" presStyleIdx="4" presStyleCnt="10" custScaleX="145239" custScaleY="116243"/>
      <dgm:spPr/>
    </dgm:pt>
    <dgm:pt modelId="{2C197B6C-F781-454B-88C6-8AFDDE4FD72A}" type="pres">
      <dgm:prSet presAssocID="{6799D60A-C1C2-4307-9AE7-7093D53F53D2}" presName="hierChild3" presStyleCnt="0"/>
      <dgm:spPr/>
    </dgm:pt>
    <dgm:pt modelId="{C8E58C79-3CC5-499A-9364-590AA32B8684}" type="pres">
      <dgm:prSet presAssocID="{EC1265E1-DDD0-4FDB-87F9-8C0AD8D65291}" presName="Name19" presStyleLbl="parChTrans1D4" presStyleIdx="5" presStyleCnt="10"/>
      <dgm:spPr/>
    </dgm:pt>
    <dgm:pt modelId="{F4C5B15B-1413-4934-9674-81FB0F728819}" type="pres">
      <dgm:prSet presAssocID="{6AA652FF-9833-4639-9E26-11571CAD3C3D}" presName="Name21" presStyleCnt="0"/>
      <dgm:spPr/>
    </dgm:pt>
    <dgm:pt modelId="{1BB3B1D0-8806-4ED6-AA42-F31DAE987190}" type="pres">
      <dgm:prSet presAssocID="{6AA652FF-9833-4639-9E26-11571CAD3C3D}" presName="level2Shape" presStyleLbl="node4" presStyleIdx="5" presStyleCnt="10" custScaleX="150229" custScaleY="116243"/>
      <dgm:spPr/>
    </dgm:pt>
    <dgm:pt modelId="{6D634A48-7F5D-4779-9DB1-B317EB6E4CC0}" type="pres">
      <dgm:prSet presAssocID="{6AA652FF-9833-4639-9E26-11571CAD3C3D}" presName="hierChild3" presStyleCnt="0"/>
      <dgm:spPr/>
    </dgm:pt>
    <dgm:pt modelId="{48729514-811F-4C71-852E-E382ECB03F31}" type="pres">
      <dgm:prSet presAssocID="{5D5CECB6-2EE7-4849-8AD1-C76A3CDA5612}" presName="Name19" presStyleLbl="parChTrans1D4" presStyleIdx="6" presStyleCnt="10"/>
      <dgm:spPr/>
    </dgm:pt>
    <dgm:pt modelId="{75C74C22-1A1C-45F6-A70E-10D8E7F59DD3}" type="pres">
      <dgm:prSet presAssocID="{C6B43377-4C2F-4EE9-85B6-5462C4171E95}" presName="Name21" presStyleCnt="0"/>
      <dgm:spPr/>
    </dgm:pt>
    <dgm:pt modelId="{0A2CCD25-06B3-4B62-9472-D1E1FE1B8962}" type="pres">
      <dgm:prSet presAssocID="{C6B43377-4C2F-4EE9-85B6-5462C4171E95}" presName="level2Shape" presStyleLbl="node4" presStyleIdx="6" presStyleCnt="10" custScaleX="155866" custScaleY="116941"/>
      <dgm:spPr/>
    </dgm:pt>
    <dgm:pt modelId="{054CA760-8036-4C3E-8FBC-4AFC37847A4A}" type="pres">
      <dgm:prSet presAssocID="{C6B43377-4C2F-4EE9-85B6-5462C4171E95}" presName="hierChild3" presStyleCnt="0"/>
      <dgm:spPr/>
    </dgm:pt>
    <dgm:pt modelId="{4A2ED90C-CFBB-440C-BD9E-A4788DE69A15}" type="pres">
      <dgm:prSet presAssocID="{9B376B9A-360F-49A2-80D9-7C7B5D485A1A}" presName="Name19" presStyleLbl="parChTrans1D2" presStyleIdx="1" presStyleCnt="2"/>
      <dgm:spPr/>
    </dgm:pt>
    <dgm:pt modelId="{288034A2-0592-4268-8866-9A1D7DFB65E0}" type="pres">
      <dgm:prSet presAssocID="{20A1D414-8A19-49D9-8679-967E5B3CE5C6}" presName="Name21" presStyleCnt="0"/>
      <dgm:spPr/>
    </dgm:pt>
    <dgm:pt modelId="{FB8A646F-5BA1-45C5-B153-6981FC29F772}" type="pres">
      <dgm:prSet presAssocID="{20A1D414-8A19-49D9-8679-967E5B3CE5C6}" presName="level2Shape" presStyleLbl="node2" presStyleIdx="1" presStyleCnt="2" custScaleX="300836" custScaleY="79168"/>
      <dgm:spPr/>
    </dgm:pt>
    <dgm:pt modelId="{272D6A05-7A27-4915-85F5-C2A7DFF4A1C1}" type="pres">
      <dgm:prSet presAssocID="{20A1D414-8A19-49D9-8679-967E5B3CE5C6}" presName="hierChild3" presStyleCnt="0"/>
      <dgm:spPr/>
    </dgm:pt>
    <dgm:pt modelId="{9F6CC072-D9A8-4153-91D2-0DE2750FD552}" type="pres">
      <dgm:prSet presAssocID="{81BC9B79-5CA5-4128-BEC0-E5C0D6969CDA}" presName="Name19" presStyleLbl="parChTrans1D3" presStyleIdx="2" presStyleCnt="3"/>
      <dgm:spPr/>
    </dgm:pt>
    <dgm:pt modelId="{9806E11D-5987-4264-8E2A-8EE87A108657}" type="pres">
      <dgm:prSet presAssocID="{BB89C0EE-EAE7-4C27-B3F5-10C3BE4FD50F}" presName="Name21" presStyleCnt="0"/>
      <dgm:spPr/>
    </dgm:pt>
    <dgm:pt modelId="{74BBA5C6-70E8-4DEF-8C6E-59C9E62E5965}" type="pres">
      <dgm:prSet presAssocID="{BB89C0EE-EAE7-4C27-B3F5-10C3BE4FD50F}" presName="level2Shape" presStyleLbl="node3" presStyleIdx="2" presStyleCnt="3" custScaleX="300836" custScaleY="79168"/>
      <dgm:spPr/>
    </dgm:pt>
    <dgm:pt modelId="{DFBDEC21-EB6E-4FE0-ABAA-34F4817BA0DC}" type="pres">
      <dgm:prSet presAssocID="{BB89C0EE-EAE7-4C27-B3F5-10C3BE4FD50F}" presName="hierChild3" presStyleCnt="0"/>
      <dgm:spPr/>
    </dgm:pt>
    <dgm:pt modelId="{AB010423-C456-48FB-A09C-5E662F08AFA8}" type="pres">
      <dgm:prSet presAssocID="{20E81B8B-F955-41D3-B749-5DBE5E14D768}" presName="Name19" presStyleLbl="parChTrans1D4" presStyleIdx="7" presStyleCnt="10"/>
      <dgm:spPr/>
    </dgm:pt>
    <dgm:pt modelId="{B5871A40-9197-4666-9EE1-19577EBC9A54}" type="pres">
      <dgm:prSet presAssocID="{76518975-B7D2-4EF3-BF2D-4342D3A72D48}" presName="Name21" presStyleCnt="0"/>
      <dgm:spPr/>
    </dgm:pt>
    <dgm:pt modelId="{BE4584D0-7262-43DB-8F10-83BDA4FFAED9}" type="pres">
      <dgm:prSet presAssocID="{76518975-B7D2-4EF3-BF2D-4342D3A72D48}" presName="level2Shape" presStyleLbl="node4" presStyleIdx="7" presStyleCnt="10" custScaleX="153083" custScaleY="116941"/>
      <dgm:spPr/>
    </dgm:pt>
    <dgm:pt modelId="{BC2903D7-D3C1-4F3D-85BA-5E2DCF70D1F9}" type="pres">
      <dgm:prSet presAssocID="{76518975-B7D2-4EF3-BF2D-4342D3A72D48}" presName="hierChild3" presStyleCnt="0"/>
      <dgm:spPr/>
    </dgm:pt>
    <dgm:pt modelId="{5E9BC58B-6B8D-4C7F-B043-08AC782BEE4F}" type="pres">
      <dgm:prSet presAssocID="{9AEB446F-F94D-4CC8-8BE4-18B2F9B838F6}" presName="Name19" presStyleLbl="parChTrans1D4" presStyleIdx="8" presStyleCnt="10"/>
      <dgm:spPr/>
    </dgm:pt>
    <dgm:pt modelId="{206E4C6B-37D6-4BDB-AF65-DD4946255718}" type="pres">
      <dgm:prSet presAssocID="{72D8D660-591E-469C-853B-46246C9998DB}" presName="Name21" presStyleCnt="0"/>
      <dgm:spPr/>
    </dgm:pt>
    <dgm:pt modelId="{09F2FED7-3913-4BEF-989C-4105E233DFD7}" type="pres">
      <dgm:prSet presAssocID="{72D8D660-591E-469C-853B-46246C9998DB}" presName="level2Shape" presStyleLbl="node4" presStyleIdx="8" presStyleCnt="10" custScaleX="131215" custScaleY="116941"/>
      <dgm:spPr/>
    </dgm:pt>
    <dgm:pt modelId="{B200CA16-D5A4-4145-B455-F5C06B4DF2F0}" type="pres">
      <dgm:prSet presAssocID="{72D8D660-591E-469C-853B-46246C9998DB}" presName="hierChild3" presStyleCnt="0"/>
      <dgm:spPr/>
    </dgm:pt>
    <dgm:pt modelId="{DA95447D-6CCF-46D7-9426-10B574E5D6DF}" type="pres">
      <dgm:prSet presAssocID="{25EC841F-B6D1-4053-BF68-7486175FB422}" presName="Name19" presStyleLbl="parChTrans1D4" presStyleIdx="9" presStyleCnt="10"/>
      <dgm:spPr/>
    </dgm:pt>
    <dgm:pt modelId="{DACC809B-4938-419F-B40F-C40C11B23BF3}" type="pres">
      <dgm:prSet presAssocID="{BF0179BE-9BFC-4D1A-A414-DF038F5453AB}" presName="Name21" presStyleCnt="0"/>
      <dgm:spPr/>
    </dgm:pt>
    <dgm:pt modelId="{1B53E390-6106-4762-AC2D-5182EC37EB40}" type="pres">
      <dgm:prSet presAssocID="{BF0179BE-9BFC-4D1A-A414-DF038F5453AB}" presName="level2Shape" presStyleLbl="node4" presStyleIdx="9" presStyleCnt="10" custScaleX="135182" custScaleY="116941"/>
      <dgm:spPr/>
    </dgm:pt>
    <dgm:pt modelId="{242E58D0-8769-493C-9C71-0E39B39008BD}" type="pres">
      <dgm:prSet presAssocID="{BF0179BE-9BFC-4D1A-A414-DF038F5453AB}" presName="hierChild3" presStyleCnt="0"/>
      <dgm:spPr/>
    </dgm:pt>
    <dgm:pt modelId="{323495ED-83C7-47EE-B694-8632207AA586}" type="pres">
      <dgm:prSet presAssocID="{D279D408-E599-4E5A-AE14-FE710A92DED8}" presName="bgShapesFlow" presStyleCnt="0"/>
      <dgm:spPr/>
    </dgm:pt>
  </dgm:ptLst>
  <dgm:cxnLst>
    <dgm:cxn modelId="{48218900-F9F9-4E60-BB04-5E3295B278C5}" srcId="{BB89C0EE-EAE7-4C27-B3F5-10C3BE4FD50F}" destId="{BF0179BE-9BFC-4D1A-A414-DF038F5453AB}" srcOrd="2" destOrd="0" parTransId="{25EC841F-B6D1-4053-BF68-7486175FB422}" sibTransId="{58B67B0E-19BD-4F08-99A3-300585CF7D7A}"/>
    <dgm:cxn modelId="{E346E100-374C-4DB5-9BE2-08FB3E4A155B}" type="presOf" srcId="{D279D408-E599-4E5A-AE14-FE710A92DED8}" destId="{F035B30B-649B-4718-A60C-392DC0F5EE5D}" srcOrd="0" destOrd="0" presId="urn:microsoft.com/office/officeart/2005/8/layout/hierarchy6"/>
    <dgm:cxn modelId="{D8C63702-843A-48A4-9D13-D6EBC2952A52}" srcId="{BB89C0EE-EAE7-4C27-B3F5-10C3BE4FD50F}" destId="{76518975-B7D2-4EF3-BF2D-4342D3A72D48}" srcOrd="0" destOrd="0" parTransId="{20E81B8B-F955-41D3-B749-5DBE5E14D768}" sibTransId="{D223ECB8-659C-45A1-9193-957F4F314BFE}"/>
    <dgm:cxn modelId="{14302107-6930-467E-8527-75840AD84EC6}" srcId="{BE7E8D55-6E5C-43BE-B641-E70AC0E17801}" destId="{8F75B693-5DE9-4BE1-A399-928E6665BADC}" srcOrd="0" destOrd="0" parTransId="{56B4EA73-35CB-4CDA-8176-AE3A08F534EA}" sibTransId="{5D297BEC-9BDB-4676-B64A-1498E1A95044}"/>
    <dgm:cxn modelId="{E11D3F08-68E9-4BE0-916C-96EC22F08182}" type="presOf" srcId="{1AE7E393-FD04-47F7-8E12-B21F6530ACF5}" destId="{D6A68E4A-DC09-45F6-AAEF-7DEB274E16D1}" srcOrd="0" destOrd="0" presId="urn:microsoft.com/office/officeart/2005/8/layout/hierarchy6"/>
    <dgm:cxn modelId="{B3CA2817-1808-4606-9FBF-FE2A5A434F9B}" type="presOf" srcId="{9B376B9A-360F-49A2-80D9-7C7B5D485A1A}" destId="{4A2ED90C-CFBB-440C-BD9E-A4788DE69A15}" srcOrd="0" destOrd="0" presId="urn:microsoft.com/office/officeart/2005/8/layout/hierarchy6"/>
    <dgm:cxn modelId="{6A979E17-82D6-451F-9DDA-9DD32E4DC006}" srcId="{FB01EC27-D6D7-47E8-9D89-16644249275B}" destId="{6AA652FF-9833-4639-9E26-11571CAD3C3D}" srcOrd="1" destOrd="0" parTransId="{EC1265E1-DDD0-4FDB-87F9-8C0AD8D65291}" sibTransId="{973BA03D-BE22-442D-80F3-0698B338BB05}"/>
    <dgm:cxn modelId="{4CA35C2A-D3FA-4181-838B-0B683A44BA31}" srcId="{ABDEE4D1-DE1B-48F7-8E94-41BCD67FA669}" destId="{47A44872-44A1-44F1-8BDA-86FF1FF7DE35}" srcOrd="1" destOrd="0" parTransId="{52449CE9-7E1C-4621-B948-327D3C5B0380}" sibTransId="{0646B4C5-E25D-43AF-911F-9A20E3E506D0}"/>
    <dgm:cxn modelId="{DD8A9D31-80ED-4548-B33E-8676B6C766CC}" type="presOf" srcId="{FB01EC27-D6D7-47E8-9D89-16644249275B}" destId="{53E537F3-0373-4E0B-B5DB-833AF01A6073}" srcOrd="0" destOrd="0" presId="urn:microsoft.com/office/officeart/2005/8/layout/hierarchy6"/>
    <dgm:cxn modelId="{ACDDCA3B-3205-4A3E-88F1-86DB2FB5435B}" type="presOf" srcId="{52DF67C1-571B-41C9-ADA5-3F9B0040D234}" destId="{AC1914B2-349E-46BC-9681-A88399736A90}" srcOrd="0" destOrd="0" presId="urn:microsoft.com/office/officeart/2005/8/layout/hierarchy6"/>
    <dgm:cxn modelId="{0FBB8040-14ED-4331-8CF6-E8755DE32288}" srcId="{D279D408-E599-4E5A-AE14-FE710A92DED8}" destId="{BE7E8D55-6E5C-43BE-B641-E70AC0E17801}" srcOrd="0" destOrd="0" parTransId="{A4015641-0DF2-4CB6-8FDF-27F7FD4C4C75}" sibTransId="{242454A2-A049-4FEF-8F3D-582F1061BFB9}"/>
    <dgm:cxn modelId="{EF5DFD5C-34F2-453A-97E6-8DA72EB2983F}" type="presOf" srcId="{25EC841F-B6D1-4053-BF68-7486175FB422}" destId="{DA95447D-6CCF-46D7-9426-10B574E5D6DF}" srcOrd="0" destOrd="0" presId="urn:microsoft.com/office/officeart/2005/8/layout/hierarchy6"/>
    <dgm:cxn modelId="{C8048B63-8843-4B37-A56D-5B7672B8044B}" type="presOf" srcId="{20A1D414-8A19-49D9-8679-967E5B3CE5C6}" destId="{FB8A646F-5BA1-45C5-B153-6981FC29F772}" srcOrd="0" destOrd="0" presId="urn:microsoft.com/office/officeart/2005/8/layout/hierarchy6"/>
    <dgm:cxn modelId="{E2CCA846-17E9-420B-8C8B-C4B5BFBDA6DF}" type="presOf" srcId="{C2A92889-E732-4BFB-9A5A-9EDA5589B8B1}" destId="{413FCB2E-7CCB-456A-BC7B-D75C0A7016D1}" srcOrd="0" destOrd="0" presId="urn:microsoft.com/office/officeart/2005/8/layout/hierarchy6"/>
    <dgm:cxn modelId="{91108569-6CA8-466B-8E3E-B72AB61E0D5F}" type="presOf" srcId="{76518975-B7D2-4EF3-BF2D-4342D3A72D48}" destId="{BE4584D0-7262-43DB-8F10-83BDA4FFAED9}" srcOrd="0" destOrd="0" presId="urn:microsoft.com/office/officeart/2005/8/layout/hierarchy6"/>
    <dgm:cxn modelId="{A590C974-050C-4C44-B572-643F61C15EDF}" srcId="{ABDEE4D1-DE1B-48F7-8E94-41BCD67FA669}" destId="{1AE7E393-FD04-47F7-8E12-B21F6530ACF5}" srcOrd="2" destOrd="0" parTransId="{21EC3E2D-BF2F-445C-B1A3-B12BBB4B08B0}" sibTransId="{B64AA414-DE40-4868-9903-42A66CFBF9C0}"/>
    <dgm:cxn modelId="{7EC33475-D8B3-40A9-A2B2-188C3028AE95}" srcId="{FB01EC27-D6D7-47E8-9D89-16644249275B}" destId="{C6B43377-4C2F-4EE9-85B6-5462C4171E95}" srcOrd="2" destOrd="0" parTransId="{5D5CECB6-2EE7-4849-8AD1-C76A3CDA5612}" sibTransId="{288A3B0D-37E9-4C70-90C2-4972B7BEB78B}"/>
    <dgm:cxn modelId="{726E8C7B-AC1A-4F66-91DB-D9DDDFA80261}" srcId="{20A1D414-8A19-49D9-8679-967E5B3CE5C6}" destId="{BB89C0EE-EAE7-4C27-B3F5-10C3BE4FD50F}" srcOrd="0" destOrd="0" parTransId="{81BC9B79-5CA5-4128-BEC0-E5C0D6969CDA}" sibTransId="{900606BB-F4A7-49FC-8D2B-76A89D4B00E4}"/>
    <dgm:cxn modelId="{C816F97D-A87C-4B6C-A632-71A9D8FD8FA9}" type="presOf" srcId="{47A44872-44A1-44F1-8BDA-86FF1FF7DE35}" destId="{153505F0-D643-40A0-913C-7EBCA987DB05}" srcOrd="0" destOrd="0" presId="urn:microsoft.com/office/officeart/2005/8/layout/hierarchy6"/>
    <dgm:cxn modelId="{7967F282-4CEC-47C8-A82D-23392FD2F12C}" srcId="{ABDEE4D1-DE1B-48F7-8E94-41BCD67FA669}" destId="{466AD309-1329-4E8F-8372-A4F21862D980}" srcOrd="3" destOrd="0" parTransId="{52DF67C1-571B-41C9-ADA5-3F9B0040D234}" sibTransId="{6D8F9BE4-99BE-4A09-8C96-5B6630CA2AA4}"/>
    <dgm:cxn modelId="{00B54183-781F-4530-B7ED-166E63A0CA3F}" type="presOf" srcId="{20E81B8B-F955-41D3-B749-5DBE5E14D768}" destId="{AB010423-C456-48FB-A09C-5E662F08AFA8}" srcOrd="0" destOrd="0" presId="urn:microsoft.com/office/officeart/2005/8/layout/hierarchy6"/>
    <dgm:cxn modelId="{F5B92F88-F575-40BD-959B-4AC886346F37}" type="presOf" srcId="{2E2DD1E4-0E53-4112-8FD9-AB9581335922}" destId="{1CE15B9E-0AAF-454E-AD43-F7D7EF0D5399}" srcOrd="0" destOrd="0" presId="urn:microsoft.com/office/officeart/2005/8/layout/hierarchy6"/>
    <dgm:cxn modelId="{68D52A8C-3228-4BB1-A2C7-D1ADD73B1E0C}" type="presOf" srcId="{81BC9B79-5CA5-4128-BEC0-E5C0D6969CDA}" destId="{9F6CC072-D9A8-4153-91D2-0DE2750FD552}" srcOrd="0" destOrd="0" presId="urn:microsoft.com/office/officeart/2005/8/layout/hierarchy6"/>
    <dgm:cxn modelId="{A54B748C-A63A-43D4-8DE1-8812BDC24246}" srcId="{ABDEE4D1-DE1B-48F7-8E94-41BCD67FA669}" destId="{C2A92889-E732-4BFB-9A5A-9EDA5589B8B1}" srcOrd="0" destOrd="0" parTransId="{2E2DD1E4-0E53-4112-8FD9-AB9581335922}" sibTransId="{E5021A14-9761-4F67-8CCE-0CA7BF85E490}"/>
    <dgm:cxn modelId="{D2AD668F-F016-41FD-B4C8-5EFE87887A0F}" type="presOf" srcId="{56B4EA73-35CB-4CDA-8176-AE3A08F534EA}" destId="{889F0469-3622-46BD-A3D3-BB8DA9272E5A}" srcOrd="0" destOrd="0" presId="urn:microsoft.com/office/officeart/2005/8/layout/hierarchy6"/>
    <dgm:cxn modelId="{0ED20C97-D48D-4775-AAFA-56B705A0DC2B}" type="presOf" srcId="{EC1265E1-DDD0-4FDB-87F9-8C0AD8D65291}" destId="{C8E58C79-3CC5-499A-9364-590AA32B8684}" srcOrd="0" destOrd="0" presId="urn:microsoft.com/office/officeart/2005/8/layout/hierarchy6"/>
    <dgm:cxn modelId="{1435CB97-42AD-43F0-8CD4-C1A1C0BF0495}" type="presOf" srcId="{C6B43377-4C2F-4EE9-85B6-5462C4171E95}" destId="{0A2CCD25-06B3-4B62-9472-D1E1FE1B8962}" srcOrd="0" destOrd="0" presId="urn:microsoft.com/office/officeart/2005/8/layout/hierarchy6"/>
    <dgm:cxn modelId="{D9B17499-29CF-4276-860A-F1372330179C}" type="presOf" srcId="{466AD309-1329-4E8F-8372-A4F21862D980}" destId="{CCBCD161-1863-4E00-A4FB-805176481FFB}" srcOrd="0" destOrd="0" presId="urn:microsoft.com/office/officeart/2005/8/layout/hierarchy6"/>
    <dgm:cxn modelId="{C04E2CA2-3003-489D-8ECD-F6B3394A24E9}" type="presOf" srcId="{5D5CECB6-2EE7-4849-8AD1-C76A3CDA5612}" destId="{48729514-811F-4C71-852E-E382ECB03F31}" srcOrd="0" destOrd="0" presId="urn:microsoft.com/office/officeart/2005/8/layout/hierarchy6"/>
    <dgm:cxn modelId="{3BC423A3-B593-4A7F-8877-F35D35FDFAF7}" srcId="{BE7E8D55-6E5C-43BE-B641-E70AC0E17801}" destId="{20A1D414-8A19-49D9-8679-967E5B3CE5C6}" srcOrd="1" destOrd="0" parTransId="{9B376B9A-360F-49A2-80D9-7C7B5D485A1A}" sibTransId="{22F09C61-9676-4C73-BFCF-B81F658F27ED}"/>
    <dgm:cxn modelId="{427B78A7-079A-4A2C-A2BE-E4E64A49ABDA}" type="presOf" srcId="{6799D60A-C1C2-4307-9AE7-7093D53F53D2}" destId="{42FBA21F-7A2E-4EF9-8DFC-798287347F8A}" srcOrd="0" destOrd="0" presId="urn:microsoft.com/office/officeart/2005/8/layout/hierarchy6"/>
    <dgm:cxn modelId="{DEA94FAA-E5BF-41E1-BBEB-FBBC79DE3CDF}" type="presOf" srcId="{8F75B693-5DE9-4BE1-A399-928E6665BADC}" destId="{2C887A60-727B-4569-BF90-93D9E4AF30B9}" srcOrd="0" destOrd="0" presId="urn:microsoft.com/office/officeart/2005/8/layout/hierarchy6"/>
    <dgm:cxn modelId="{F78669B0-6EE6-425F-83C0-2EC77F856442}" type="presOf" srcId="{72D8D660-591E-469C-853B-46246C9998DB}" destId="{09F2FED7-3913-4BEF-989C-4105E233DFD7}" srcOrd="0" destOrd="0" presId="urn:microsoft.com/office/officeart/2005/8/layout/hierarchy6"/>
    <dgm:cxn modelId="{51EBBFC6-3F04-4E06-B361-C69B9CD633B6}" type="presOf" srcId="{52449CE9-7E1C-4621-B948-327D3C5B0380}" destId="{EC4C22F7-12FC-4FE4-84E5-DBA444341134}" srcOrd="0" destOrd="0" presId="urn:microsoft.com/office/officeart/2005/8/layout/hierarchy6"/>
    <dgm:cxn modelId="{552CE5C9-6F31-41BF-99E1-8022BD32D6A9}" type="presOf" srcId="{BF0179BE-9BFC-4D1A-A414-DF038F5453AB}" destId="{1B53E390-6106-4762-AC2D-5182EC37EB40}" srcOrd="0" destOrd="0" presId="urn:microsoft.com/office/officeart/2005/8/layout/hierarchy6"/>
    <dgm:cxn modelId="{4350ECCE-9B15-437E-917D-3D6CB5970564}" srcId="{8F75B693-5DE9-4BE1-A399-928E6665BADC}" destId="{ABDEE4D1-DE1B-48F7-8E94-41BCD67FA669}" srcOrd="0" destOrd="0" parTransId="{81928C78-7DE5-4B2A-81D9-396D83095FC1}" sibTransId="{65708118-527A-42F9-9FEE-3917D799EDAC}"/>
    <dgm:cxn modelId="{BEA9D6CF-0EB8-4FC3-A74E-A1560298BAF8}" srcId="{8F75B693-5DE9-4BE1-A399-928E6665BADC}" destId="{FB01EC27-D6D7-47E8-9D89-16644249275B}" srcOrd="1" destOrd="0" parTransId="{E9850EBA-A5EB-4DDF-8D85-78C65EF4A779}" sibTransId="{9645E10D-5A2A-4C82-A5C1-93239E57D7B9}"/>
    <dgm:cxn modelId="{0B817DD2-D1BC-4370-ACF0-7E51F3229C9B}" type="presOf" srcId="{E9850EBA-A5EB-4DDF-8D85-78C65EF4A779}" destId="{00B488CE-7880-47D8-BE60-6CB4BF98D186}" srcOrd="0" destOrd="0" presId="urn:microsoft.com/office/officeart/2005/8/layout/hierarchy6"/>
    <dgm:cxn modelId="{E602BED6-47F5-48F2-BC38-DFEC1379742A}" type="presOf" srcId="{81928C78-7DE5-4B2A-81D9-396D83095FC1}" destId="{E60B49C3-5D64-4022-AD54-2202A650BC7C}" srcOrd="0" destOrd="0" presId="urn:microsoft.com/office/officeart/2005/8/layout/hierarchy6"/>
    <dgm:cxn modelId="{D1D68FDD-CF37-4523-9650-8128ED8DE417}" type="presOf" srcId="{9AEB446F-F94D-4CC8-8BE4-18B2F9B838F6}" destId="{5E9BC58B-6B8D-4C7F-B043-08AC782BEE4F}" srcOrd="0" destOrd="0" presId="urn:microsoft.com/office/officeart/2005/8/layout/hierarchy6"/>
    <dgm:cxn modelId="{5546DBE2-EEB0-43AF-92A8-27F1604FDBF2}" type="presOf" srcId="{6AA652FF-9833-4639-9E26-11571CAD3C3D}" destId="{1BB3B1D0-8806-4ED6-AA42-F31DAE987190}" srcOrd="0" destOrd="0" presId="urn:microsoft.com/office/officeart/2005/8/layout/hierarchy6"/>
    <dgm:cxn modelId="{1464EEE6-7F3A-4F9A-A61A-5395C6FC0538}" type="presOf" srcId="{ABDEE4D1-DE1B-48F7-8E94-41BCD67FA669}" destId="{589F1E8C-BAD0-4E06-82A6-E3B4FAECDBFF}" srcOrd="0" destOrd="0" presId="urn:microsoft.com/office/officeart/2005/8/layout/hierarchy6"/>
    <dgm:cxn modelId="{B24EE9EA-A07A-41EB-8B2A-D89950147992}" type="presOf" srcId="{BE7E8D55-6E5C-43BE-B641-E70AC0E17801}" destId="{88B15622-2267-49A5-B1FB-243493186D5D}" srcOrd="0" destOrd="0" presId="urn:microsoft.com/office/officeart/2005/8/layout/hierarchy6"/>
    <dgm:cxn modelId="{69B5F3EC-782C-4B20-8D86-512CC3CB78DA}" type="presOf" srcId="{BB89C0EE-EAE7-4C27-B3F5-10C3BE4FD50F}" destId="{74BBA5C6-70E8-4DEF-8C6E-59C9E62E5965}" srcOrd="0" destOrd="0" presId="urn:microsoft.com/office/officeart/2005/8/layout/hierarchy6"/>
    <dgm:cxn modelId="{9E4E3BEF-DB16-4C38-9EBE-7709FE6AB511}" srcId="{BB89C0EE-EAE7-4C27-B3F5-10C3BE4FD50F}" destId="{72D8D660-591E-469C-853B-46246C9998DB}" srcOrd="1" destOrd="0" parTransId="{9AEB446F-F94D-4CC8-8BE4-18B2F9B838F6}" sibTransId="{9DE373F5-5E81-4B5A-81E9-9937AE4DEEED}"/>
    <dgm:cxn modelId="{E81BACEF-4E21-440E-8E6F-70DEA288CB9E}" type="presOf" srcId="{21EC3E2D-BF2F-445C-B1A3-B12BBB4B08B0}" destId="{860A9186-8E60-45F8-BB93-60A0BC9BE2CC}" srcOrd="0" destOrd="0" presId="urn:microsoft.com/office/officeart/2005/8/layout/hierarchy6"/>
    <dgm:cxn modelId="{3575D5F7-D6EE-4D61-8C96-4D778773B5FB}" type="presOf" srcId="{01A13FD8-BC74-4CFB-BA6D-9BD170F007BE}" destId="{FBD5F170-D41F-41B3-81F9-4CAADE44A988}" srcOrd="0" destOrd="0" presId="urn:microsoft.com/office/officeart/2005/8/layout/hierarchy6"/>
    <dgm:cxn modelId="{35ED26F8-DD77-4C99-BE2B-D2B3351E0880}" srcId="{FB01EC27-D6D7-47E8-9D89-16644249275B}" destId="{6799D60A-C1C2-4307-9AE7-7093D53F53D2}" srcOrd="0" destOrd="0" parTransId="{01A13FD8-BC74-4CFB-BA6D-9BD170F007BE}" sibTransId="{585E5CD9-039A-439F-93E5-2EDAEEAEFB8E}"/>
    <dgm:cxn modelId="{DA9E1107-695F-4BC1-A5B9-976B01D3ABAD}" type="presParOf" srcId="{F035B30B-649B-4718-A60C-392DC0F5EE5D}" destId="{0714247D-8624-44C1-919E-923B3D7147FE}" srcOrd="0" destOrd="0" presId="urn:microsoft.com/office/officeart/2005/8/layout/hierarchy6"/>
    <dgm:cxn modelId="{3146DB9F-8C50-4460-9FD3-4DE11B4C10D2}" type="presParOf" srcId="{0714247D-8624-44C1-919E-923B3D7147FE}" destId="{045A6F7A-91B8-432A-9865-7FE01E57F0DC}" srcOrd="0" destOrd="0" presId="urn:microsoft.com/office/officeart/2005/8/layout/hierarchy6"/>
    <dgm:cxn modelId="{FECCE384-5701-44D6-8F57-CA545990D0F5}" type="presParOf" srcId="{045A6F7A-91B8-432A-9865-7FE01E57F0DC}" destId="{D9277FBB-3DB6-4757-8388-31CF5C72BEF7}" srcOrd="0" destOrd="0" presId="urn:microsoft.com/office/officeart/2005/8/layout/hierarchy6"/>
    <dgm:cxn modelId="{FC692439-CF04-4056-8154-0F5B1A6C556A}" type="presParOf" srcId="{D9277FBB-3DB6-4757-8388-31CF5C72BEF7}" destId="{88B15622-2267-49A5-B1FB-243493186D5D}" srcOrd="0" destOrd="0" presId="urn:microsoft.com/office/officeart/2005/8/layout/hierarchy6"/>
    <dgm:cxn modelId="{8CA67EE0-C59B-48DC-8E57-16D75B0E13C4}" type="presParOf" srcId="{D9277FBB-3DB6-4757-8388-31CF5C72BEF7}" destId="{5696432A-6A78-44B1-A41B-E1672CA75E86}" srcOrd="1" destOrd="0" presId="urn:microsoft.com/office/officeart/2005/8/layout/hierarchy6"/>
    <dgm:cxn modelId="{773EAF2C-C557-44CD-9060-B324E3A159A0}" type="presParOf" srcId="{5696432A-6A78-44B1-A41B-E1672CA75E86}" destId="{889F0469-3622-46BD-A3D3-BB8DA9272E5A}" srcOrd="0" destOrd="0" presId="urn:microsoft.com/office/officeart/2005/8/layout/hierarchy6"/>
    <dgm:cxn modelId="{2035ABB8-C05B-4A0F-82A8-B8AA62A398BA}" type="presParOf" srcId="{5696432A-6A78-44B1-A41B-E1672CA75E86}" destId="{CDDD8074-3B66-4121-96EE-9C00EF30904E}" srcOrd="1" destOrd="0" presId="urn:microsoft.com/office/officeart/2005/8/layout/hierarchy6"/>
    <dgm:cxn modelId="{EBA19FF5-E6AE-4EDF-B927-6AD87AD6192C}" type="presParOf" srcId="{CDDD8074-3B66-4121-96EE-9C00EF30904E}" destId="{2C887A60-727B-4569-BF90-93D9E4AF30B9}" srcOrd="0" destOrd="0" presId="urn:microsoft.com/office/officeart/2005/8/layout/hierarchy6"/>
    <dgm:cxn modelId="{0A8EFC9C-B5DD-4F8D-AB71-F2840919CBC8}" type="presParOf" srcId="{CDDD8074-3B66-4121-96EE-9C00EF30904E}" destId="{5B3AB04B-B4EF-4CA2-B084-20DBBB9BF10A}" srcOrd="1" destOrd="0" presId="urn:microsoft.com/office/officeart/2005/8/layout/hierarchy6"/>
    <dgm:cxn modelId="{6B0590C4-329D-43DC-8C14-738DE5FFA7FC}" type="presParOf" srcId="{5B3AB04B-B4EF-4CA2-B084-20DBBB9BF10A}" destId="{E60B49C3-5D64-4022-AD54-2202A650BC7C}" srcOrd="0" destOrd="0" presId="urn:microsoft.com/office/officeart/2005/8/layout/hierarchy6"/>
    <dgm:cxn modelId="{FB7F9BBF-8C2A-4F6B-85FB-BF5606584A3D}" type="presParOf" srcId="{5B3AB04B-B4EF-4CA2-B084-20DBBB9BF10A}" destId="{08C137BB-9188-4813-BBDB-414DA8AC355B}" srcOrd="1" destOrd="0" presId="urn:microsoft.com/office/officeart/2005/8/layout/hierarchy6"/>
    <dgm:cxn modelId="{51B91FAA-B4E9-4E11-BFDA-158E5376D4E2}" type="presParOf" srcId="{08C137BB-9188-4813-BBDB-414DA8AC355B}" destId="{589F1E8C-BAD0-4E06-82A6-E3B4FAECDBFF}" srcOrd="0" destOrd="0" presId="urn:microsoft.com/office/officeart/2005/8/layout/hierarchy6"/>
    <dgm:cxn modelId="{FB962407-CCA2-4DC5-8438-2527A787C7CC}" type="presParOf" srcId="{08C137BB-9188-4813-BBDB-414DA8AC355B}" destId="{EC79FF23-091C-467F-90DA-8FC6B7768297}" srcOrd="1" destOrd="0" presId="urn:microsoft.com/office/officeart/2005/8/layout/hierarchy6"/>
    <dgm:cxn modelId="{98481409-3F2B-429A-8D52-5E817FF1B5B9}" type="presParOf" srcId="{EC79FF23-091C-467F-90DA-8FC6B7768297}" destId="{1CE15B9E-0AAF-454E-AD43-F7D7EF0D5399}" srcOrd="0" destOrd="0" presId="urn:microsoft.com/office/officeart/2005/8/layout/hierarchy6"/>
    <dgm:cxn modelId="{31AC79B5-77A0-42ED-9181-91A92B61F6E9}" type="presParOf" srcId="{EC79FF23-091C-467F-90DA-8FC6B7768297}" destId="{DDA93FEF-E3F8-414E-850E-1812B38FC33B}" srcOrd="1" destOrd="0" presId="urn:microsoft.com/office/officeart/2005/8/layout/hierarchy6"/>
    <dgm:cxn modelId="{51858327-D9FD-4CF4-B98A-9D4A5A43AB40}" type="presParOf" srcId="{DDA93FEF-E3F8-414E-850E-1812B38FC33B}" destId="{413FCB2E-7CCB-456A-BC7B-D75C0A7016D1}" srcOrd="0" destOrd="0" presId="urn:microsoft.com/office/officeart/2005/8/layout/hierarchy6"/>
    <dgm:cxn modelId="{8441E7BB-E816-472D-B1FD-464384E368E3}" type="presParOf" srcId="{DDA93FEF-E3F8-414E-850E-1812B38FC33B}" destId="{1F7F46FB-B1EC-4B38-853C-97A4B1CEBBB3}" srcOrd="1" destOrd="0" presId="urn:microsoft.com/office/officeart/2005/8/layout/hierarchy6"/>
    <dgm:cxn modelId="{B01E0598-6D51-4E09-A652-60CF4AD77A8A}" type="presParOf" srcId="{EC79FF23-091C-467F-90DA-8FC6B7768297}" destId="{EC4C22F7-12FC-4FE4-84E5-DBA444341134}" srcOrd="2" destOrd="0" presId="urn:microsoft.com/office/officeart/2005/8/layout/hierarchy6"/>
    <dgm:cxn modelId="{B165306E-7731-4900-8D20-49765A39B3BD}" type="presParOf" srcId="{EC79FF23-091C-467F-90DA-8FC6B7768297}" destId="{A6CAFAE2-F934-49DF-9C57-89A7E9BA9E5D}" srcOrd="3" destOrd="0" presId="urn:microsoft.com/office/officeart/2005/8/layout/hierarchy6"/>
    <dgm:cxn modelId="{6CBA66B5-C619-4EC1-9B50-50A274731F55}" type="presParOf" srcId="{A6CAFAE2-F934-49DF-9C57-89A7E9BA9E5D}" destId="{153505F0-D643-40A0-913C-7EBCA987DB05}" srcOrd="0" destOrd="0" presId="urn:microsoft.com/office/officeart/2005/8/layout/hierarchy6"/>
    <dgm:cxn modelId="{E714243D-5EF6-44C8-8B2D-33CE91E0CB5C}" type="presParOf" srcId="{A6CAFAE2-F934-49DF-9C57-89A7E9BA9E5D}" destId="{400AC86A-CA9A-4AA9-A3DA-67C08226925E}" srcOrd="1" destOrd="0" presId="urn:microsoft.com/office/officeart/2005/8/layout/hierarchy6"/>
    <dgm:cxn modelId="{632E6F3A-E57F-445E-AE95-FB2C6F50CB86}" type="presParOf" srcId="{EC79FF23-091C-467F-90DA-8FC6B7768297}" destId="{860A9186-8E60-45F8-BB93-60A0BC9BE2CC}" srcOrd="4" destOrd="0" presId="urn:microsoft.com/office/officeart/2005/8/layout/hierarchy6"/>
    <dgm:cxn modelId="{D0B15213-A328-4442-8174-2BE6813588B5}" type="presParOf" srcId="{EC79FF23-091C-467F-90DA-8FC6B7768297}" destId="{C56707BD-4455-448E-96E8-13EC76423C76}" srcOrd="5" destOrd="0" presId="urn:microsoft.com/office/officeart/2005/8/layout/hierarchy6"/>
    <dgm:cxn modelId="{4EF70DD0-85AE-4D33-93E1-B72FDA27F837}" type="presParOf" srcId="{C56707BD-4455-448E-96E8-13EC76423C76}" destId="{D6A68E4A-DC09-45F6-AAEF-7DEB274E16D1}" srcOrd="0" destOrd="0" presId="urn:microsoft.com/office/officeart/2005/8/layout/hierarchy6"/>
    <dgm:cxn modelId="{4B8C5995-CC7A-4ACF-A527-E1F24A25E6A4}" type="presParOf" srcId="{C56707BD-4455-448E-96E8-13EC76423C76}" destId="{33D96211-FFA0-43CF-A7D8-C743E187D625}" srcOrd="1" destOrd="0" presId="urn:microsoft.com/office/officeart/2005/8/layout/hierarchy6"/>
    <dgm:cxn modelId="{C1906F7F-61C2-4368-A972-53149DE4E825}" type="presParOf" srcId="{EC79FF23-091C-467F-90DA-8FC6B7768297}" destId="{AC1914B2-349E-46BC-9681-A88399736A90}" srcOrd="6" destOrd="0" presId="urn:microsoft.com/office/officeart/2005/8/layout/hierarchy6"/>
    <dgm:cxn modelId="{5710AFB1-B2B8-4F44-9851-162847D7F8F4}" type="presParOf" srcId="{EC79FF23-091C-467F-90DA-8FC6B7768297}" destId="{FB98FFE4-96E8-4041-BE23-07525826A1F0}" srcOrd="7" destOrd="0" presId="urn:microsoft.com/office/officeart/2005/8/layout/hierarchy6"/>
    <dgm:cxn modelId="{37205E40-F01D-4B54-8922-89F6E18F947F}" type="presParOf" srcId="{FB98FFE4-96E8-4041-BE23-07525826A1F0}" destId="{CCBCD161-1863-4E00-A4FB-805176481FFB}" srcOrd="0" destOrd="0" presId="urn:microsoft.com/office/officeart/2005/8/layout/hierarchy6"/>
    <dgm:cxn modelId="{7F3661C7-FB12-4EF4-9EE4-251D98C688E8}" type="presParOf" srcId="{FB98FFE4-96E8-4041-BE23-07525826A1F0}" destId="{7388C517-B8A7-47AE-BCC8-0DD8EC934C5A}" srcOrd="1" destOrd="0" presId="urn:microsoft.com/office/officeart/2005/8/layout/hierarchy6"/>
    <dgm:cxn modelId="{BEE0E30F-1B05-471A-95DD-074FB1EB8552}" type="presParOf" srcId="{5B3AB04B-B4EF-4CA2-B084-20DBBB9BF10A}" destId="{00B488CE-7880-47D8-BE60-6CB4BF98D186}" srcOrd="2" destOrd="0" presId="urn:microsoft.com/office/officeart/2005/8/layout/hierarchy6"/>
    <dgm:cxn modelId="{CFB54ECD-11A0-4C18-AECD-10242913D9C8}" type="presParOf" srcId="{5B3AB04B-B4EF-4CA2-B084-20DBBB9BF10A}" destId="{1519FA22-547A-4062-BCB2-FB7DD4615F03}" srcOrd="3" destOrd="0" presId="urn:microsoft.com/office/officeart/2005/8/layout/hierarchy6"/>
    <dgm:cxn modelId="{CAF39ED4-0649-4BEA-80EE-835142C9680F}" type="presParOf" srcId="{1519FA22-547A-4062-BCB2-FB7DD4615F03}" destId="{53E537F3-0373-4E0B-B5DB-833AF01A6073}" srcOrd="0" destOrd="0" presId="urn:microsoft.com/office/officeart/2005/8/layout/hierarchy6"/>
    <dgm:cxn modelId="{CECEF650-BB9D-4C1C-8053-5E3B15FFEA6A}" type="presParOf" srcId="{1519FA22-547A-4062-BCB2-FB7DD4615F03}" destId="{EE04F9D5-C4CC-41C2-8D81-CEF3DD7332FE}" srcOrd="1" destOrd="0" presId="urn:microsoft.com/office/officeart/2005/8/layout/hierarchy6"/>
    <dgm:cxn modelId="{230C164F-C115-4BAC-87FC-0547475C5F63}" type="presParOf" srcId="{EE04F9D5-C4CC-41C2-8D81-CEF3DD7332FE}" destId="{FBD5F170-D41F-41B3-81F9-4CAADE44A988}" srcOrd="0" destOrd="0" presId="urn:microsoft.com/office/officeart/2005/8/layout/hierarchy6"/>
    <dgm:cxn modelId="{AEB6276B-6FBC-416E-90E6-C30198147F74}" type="presParOf" srcId="{EE04F9D5-C4CC-41C2-8D81-CEF3DD7332FE}" destId="{55BDA1D7-7C85-4FED-8E6B-9ED4415A92AA}" srcOrd="1" destOrd="0" presId="urn:microsoft.com/office/officeart/2005/8/layout/hierarchy6"/>
    <dgm:cxn modelId="{641B6650-3A4B-40FE-9CC4-DE1E34CCF9FE}" type="presParOf" srcId="{55BDA1D7-7C85-4FED-8E6B-9ED4415A92AA}" destId="{42FBA21F-7A2E-4EF9-8DFC-798287347F8A}" srcOrd="0" destOrd="0" presId="urn:microsoft.com/office/officeart/2005/8/layout/hierarchy6"/>
    <dgm:cxn modelId="{8D63B257-2ECD-402E-9B8B-657180C9BFC8}" type="presParOf" srcId="{55BDA1D7-7C85-4FED-8E6B-9ED4415A92AA}" destId="{2C197B6C-F781-454B-88C6-8AFDDE4FD72A}" srcOrd="1" destOrd="0" presId="urn:microsoft.com/office/officeart/2005/8/layout/hierarchy6"/>
    <dgm:cxn modelId="{7D47E2E9-C5A1-447B-AE94-8207A5078860}" type="presParOf" srcId="{EE04F9D5-C4CC-41C2-8D81-CEF3DD7332FE}" destId="{C8E58C79-3CC5-499A-9364-590AA32B8684}" srcOrd="2" destOrd="0" presId="urn:microsoft.com/office/officeart/2005/8/layout/hierarchy6"/>
    <dgm:cxn modelId="{56880A8E-F089-4B5B-BEE6-FF44989E01A3}" type="presParOf" srcId="{EE04F9D5-C4CC-41C2-8D81-CEF3DD7332FE}" destId="{F4C5B15B-1413-4934-9674-81FB0F728819}" srcOrd="3" destOrd="0" presId="urn:microsoft.com/office/officeart/2005/8/layout/hierarchy6"/>
    <dgm:cxn modelId="{03836A5A-4A12-4536-AD4D-F2278015DDCD}" type="presParOf" srcId="{F4C5B15B-1413-4934-9674-81FB0F728819}" destId="{1BB3B1D0-8806-4ED6-AA42-F31DAE987190}" srcOrd="0" destOrd="0" presId="urn:microsoft.com/office/officeart/2005/8/layout/hierarchy6"/>
    <dgm:cxn modelId="{404C0F4B-BD22-4379-91E0-D1C585B26054}" type="presParOf" srcId="{F4C5B15B-1413-4934-9674-81FB0F728819}" destId="{6D634A48-7F5D-4779-9DB1-B317EB6E4CC0}" srcOrd="1" destOrd="0" presId="urn:microsoft.com/office/officeart/2005/8/layout/hierarchy6"/>
    <dgm:cxn modelId="{0D92DA4E-D51F-404C-8AEB-118D4D2FE677}" type="presParOf" srcId="{EE04F9D5-C4CC-41C2-8D81-CEF3DD7332FE}" destId="{48729514-811F-4C71-852E-E382ECB03F31}" srcOrd="4" destOrd="0" presId="urn:microsoft.com/office/officeart/2005/8/layout/hierarchy6"/>
    <dgm:cxn modelId="{F62794A2-FF15-40ED-B7A4-FBB9C648B78A}" type="presParOf" srcId="{EE04F9D5-C4CC-41C2-8D81-CEF3DD7332FE}" destId="{75C74C22-1A1C-45F6-A70E-10D8E7F59DD3}" srcOrd="5" destOrd="0" presId="urn:microsoft.com/office/officeart/2005/8/layout/hierarchy6"/>
    <dgm:cxn modelId="{05BAD3BF-9C91-48CB-A2A7-926D7537B702}" type="presParOf" srcId="{75C74C22-1A1C-45F6-A70E-10D8E7F59DD3}" destId="{0A2CCD25-06B3-4B62-9472-D1E1FE1B8962}" srcOrd="0" destOrd="0" presId="urn:microsoft.com/office/officeart/2005/8/layout/hierarchy6"/>
    <dgm:cxn modelId="{F425F7B4-534B-4AC8-A4C1-A85C448F2956}" type="presParOf" srcId="{75C74C22-1A1C-45F6-A70E-10D8E7F59DD3}" destId="{054CA760-8036-4C3E-8FBC-4AFC37847A4A}" srcOrd="1" destOrd="0" presId="urn:microsoft.com/office/officeart/2005/8/layout/hierarchy6"/>
    <dgm:cxn modelId="{D1B15590-B490-4E03-B396-93FE657EBE8C}" type="presParOf" srcId="{5696432A-6A78-44B1-A41B-E1672CA75E86}" destId="{4A2ED90C-CFBB-440C-BD9E-A4788DE69A15}" srcOrd="2" destOrd="0" presId="urn:microsoft.com/office/officeart/2005/8/layout/hierarchy6"/>
    <dgm:cxn modelId="{2C186324-29BB-4AFC-B590-8407BA4B7F3B}" type="presParOf" srcId="{5696432A-6A78-44B1-A41B-E1672CA75E86}" destId="{288034A2-0592-4268-8866-9A1D7DFB65E0}" srcOrd="3" destOrd="0" presId="urn:microsoft.com/office/officeart/2005/8/layout/hierarchy6"/>
    <dgm:cxn modelId="{6DF85A65-5FB4-4B32-8987-8124C3D96D60}" type="presParOf" srcId="{288034A2-0592-4268-8866-9A1D7DFB65E0}" destId="{FB8A646F-5BA1-45C5-B153-6981FC29F772}" srcOrd="0" destOrd="0" presId="urn:microsoft.com/office/officeart/2005/8/layout/hierarchy6"/>
    <dgm:cxn modelId="{DAEE3B19-1B0B-4760-A941-33D3D7C5496A}" type="presParOf" srcId="{288034A2-0592-4268-8866-9A1D7DFB65E0}" destId="{272D6A05-7A27-4915-85F5-C2A7DFF4A1C1}" srcOrd="1" destOrd="0" presId="urn:microsoft.com/office/officeart/2005/8/layout/hierarchy6"/>
    <dgm:cxn modelId="{21E0C48A-47BB-47F4-9927-57A135C670AA}" type="presParOf" srcId="{272D6A05-7A27-4915-85F5-C2A7DFF4A1C1}" destId="{9F6CC072-D9A8-4153-91D2-0DE2750FD552}" srcOrd="0" destOrd="0" presId="urn:microsoft.com/office/officeart/2005/8/layout/hierarchy6"/>
    <dgm:cxn modelId="{850AFF02-67DA-4607-9483-CB1642976B04}" type="presParOf" srcId="{272D6A05-7A27-4915-85F5-C2A7DFF4A1C1}" destId="{9806E11D-5987-4264-8E2A-8EE87A108657}" srcOrd="1" destOrd="0" presId="urn:microsoft.com/office/officeart/2005/8/layout/hierarchy6"/>
    <dgm:cxn modelId="{813120D0-9BEF-481E-A2FC-6BA6319C3984}" type="presParOf" srcId="{9806E11D-5987-4264-8E2A-8EE87A108657}" destId="{74BBA5C6-70E8-4DEF-8C6E-59C9E62E5965}" srcOrd="0" destOrd="0" presId="urn:microsoft.com/office/officeart/2005/8/layout/hierarchy6"/>
    <dgm:cxn modelId="{276B9D22-ED84-44D3-9816-3CF023329FA5}" type="presParOf" srcId="{9806E11D-5987-4264-8E2A-8EE87A108657}" destId="{DFBDEC21-EB6E-4FE0-ABAA-34F4817BA0DC}" srcOrd="1" destOrd="0" presId="urn:microsoft.com/office/officeart/2005/8/layout/hierarchy6"/>
    <dgm:cxn modelId="{9D8546B8-1DBE-4212-A444-66414A3C7982}" type="presParOf" srcId="{DFBDEC21-EB6E-4FE0-ABAA-34F4817BA0DC}" destId="{AB010423-C456-48FB-A09C-5E662F08AFA8}" srcOrd="0" destOrd="0" presId="urn:microsoft.com/office/officeart/2005/8/layout/hierarchy6"/>
    <dgm:cxn modelId="{4FE1CC7B-34EA-474C-9078-43C263B5A97E}" type="presParOf" srcId="{DFBDEC21-EB6E-4FE0-ABAA-34F4817BA0DC}" destId="{B5871A40-9197-4666-9EE1-19577EBC9A54}" srcOrd="1" destOrd="0" presId="urn:microsoft.com/office/officeart/2005/8/layout/hierarchy6"/>
    <dgm:cxn modelId="{5B6BB36A-146B-48A9-A72B-7A9A56DA1FBB}" type="presParOf" srcId="{B5871A40-9197-4666-9EE1-19577EBC9A54}" destId="{BE4584D0-7262-43DB-8F10-83BDA4FFAED9}" srcOrd="0" destOrd="0" presId="urn:microsoft.com/office/officeart/2005/8/layout/hierarchy6"/>
    <dgm:cxn modelId="{8D4D90F2-12C8-4CAD-87C5-C4F0CD003EED}" type="presParOf" srcId="{B5871A40-9197-4666-9EE1-19577EBC9A54}" destId="{BC2903D7-D3C1-4F3D-85BA-5E2DCF70D1F9}" srcOrd="1" destOrd="0" presId="urn:microsoft.com/office/officeart/2005/8/layout/hierarchy6"/>
    <dgm:cxn modelId="{7DDAFDC3-A1C0-4DB2-82DC-69203B830B1B}" type="presParOf" srcId="{DFBDEC21-EB6E-4FE0-ABAA-34F4817BA0DC}" destId="{5E9BC58B-6B8D-4C7F-B043-08AC782BEE4F}" srcOrd="2" destOrd="0" presId="urn:microsoft.com/office/officeart/2005/8/layout/hierarchy6"/>
    <dgm:cxn modelId="{101A4AA5-4694-4D0F-BCE2-28037F53CE40}" type="presParOf" srcId="{DFBDEC21-EB6E-4FE0-ABAA-34F4817BA0DC}" destId="{206E4C6B-37D6-4BDB-AF65-DD4946255718}" srcOrd="3" destOrd="0" presId="urn:microsoft.com/office/officeart/2005/8/layout/hierarchy6"/>
    <dgm:cxn modelId="{7F1D78DB-64CF-4317-9EF1-9BBFEC61EA3A}" type="presParOf" srcId="{206E4C6B-37D6-4BDB-AF65-DD4946255718}" destId="{09F2FED7-3913-4BEF-989C-4105E233DFD7}" srcOrd="0" destOrd="0" presId="urn:microsoft.com/office/officeart/2005/8/layout/hierarchy6"/>
    <dgm:cxn modelId="{14B0FF34-9717-4161-8F2F-8525274AE4FB}" type="presParOf" srcId="{206E4C6B-37D6-4BDB-AF65-DD4946255718}" destId="{B200CA16-D5A4-4145-B455-F5C06B4DF2F0}" srcOrd="1" destOrd="0" presId="urn:microsoft.com/office/officeart/2005/8/layout/hierarchy6"/>
    <dgm:cxn modelId="{AF81E1EC-DF97-4B15-93B9-7C3398E82B30}" type="presParOf" srcId="{DFBDEC21-EB6E-4FE0-ABAA-34F4817BA0DC}" destId="{DA95447D-6CCF-46D7-9426-10B574E5D6DF}" srcOrd="4" destOrd="0" presId="urn:microsoft.com/office/officeart/2005/8/layout/hierarchy6"/>
    <dgm:cxn modelId="{E5345383-37BE-4509-908B-881CCD6DD134}" type="presParOf" srcId="{DFBDEC21-EB6E-4FE0-ABAA-34F4817BA0DC}" destId="{DACC809B-4938-419F-B40F-C40C11B23BF3}" srcOrd="5" destOrd="0" presId="urn:microsoft.com/office/officeart/2005/8/layout/hierarchy6"/>
    <dgm:cxn modelId="{612D3752-739C-41F1-97CF-FBA35BE6B016}" type="presParOf" srcId="{DACC809B-4938-419F-B40F-C40C11B23BF3}" destId="{1B53E390-6106-4762-AC2D-5182EC37EB40}" srcOrd="0" destOrd="0" presId="urn:microsoft.com/office/officeart/2005/8/layout/hierarchy6"/>
    <dgm:cxn modelId="{B1967B07-F680-4D2A-AE45-769644AAF169}" type="presParOf" srcId="{DACC809B-4938-419F-B40F-C40C11B23BF3}" destId="{242E58D0-8769-493C-9C71-0E39B39008BD}" srcOrd="1" destOrd="0" presId="urn:microsoft.com/office/officeart/2005/8/layout/hierarchy6"/>
    <dgm:cxn modelId="{B8701777-0C4D-42F6-996A-FF61B18761CB}" type="presParOf" srcId="{F035B30B-649B-4718-A60C-392DC0F5EE5D}" destId="{323495ED-83C7-47EE-B694-8632207AA586}" srcOrd="1" destOrd="0" presId="urn:microsoft.com/office/officeart/2005/8/layout/hierarchy6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15622-2267-49A5-B1FB-243493186D5D}">
      <dsp:nvSpPr>
        <dsp:cNvPr id="0" name=""/>
        <dsp:cNvSpPr/>
      </dsp:nvSpPr>
      <dsp:spPr>
        <a:xfrm>
          <a:off x="5670573" y="195702"/>
          <a:ext cx="1847094" cy="439784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/>
              </a:solidFill>
            </a:rPr>
            <a:t>Cryo-Cell (QCELL)</a:t>
          </a:r>
        </a:p>
      </dsp:txBody>
      <dsp:txXfrm>
        <a:off x="5683454" y="208583"/>
        <a:ext cx="1821332" cy="414022"/>
      </dsp:txXfrm>
    </dsp:sp>
    <dsp:sp modelId="{889F0469-3622-46BD-A3D3-BB8DA9272E5A}">
      <dsp:nvSpPr>
        <dsp:cNvPr id="0" name=""/>
        <dsp:cNvSpPr/>
      </dsp:nvSpPr>
      <dsp:spPr>
        <a:xfrm>
          <a:off x="4024618" y="635486"/>
          <a:ext cx="2569502" cy="163192"/>
        </a:xfrm>
        <a:custGeom>
          <a:avLst/>
          <a:gdLst/>
          <a:ahLst/>
          <a:cxnLst/>
          <a:rect l="0" t="0" r="0" b="0"/>
          <a:pathLst>
            <a:path>
              <a:moveTo>
                <a:pt x="2569502" y="0"/>
              </a:moveTo>
              <a:lnTo>
                <a:pt x="2569502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87A60-727B-4569-BF90-93D9E4AF30B9}">
      <dsp:nvSpPr>
        <dsp:cNvPr id="0" name=""/>
        <dsp:cNvSpPr/>
      </dsp:nvSpPr>
      <dsp:spPr>
        <a:xfrm>
          <a:off x="3104100" y="798679"/>
          <a:ext cx="1841036" cy="322991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Cryomodule (QM)</a:t>
          </a:r>
        </a:p>
      </dsp:txBody>
      <dsp:txXfrm>
        <a:off x="3113560" y="808139"/>
        <a:ext cx="1822116" cy="304071"/>
      </dsp:txXfrm>
    </dsp:sp>
    <dsp:sp modelId="{E60B49C3-5D64-4022-AD54-2202A650BC7C}">
      <dsp:nvSpPr>
        <dsp:cNvPr id="0" name=""/>
        <dsp:cNvSpPr/>
      </dsp:nvSpPr>
      <dsp:spPr>
        <a:xfrm>
          <a:off x="2100964" y="1121670"/>
          <a:ext cx="1923654" cy="163192"/>
        </a:xfrm>
        <a:custGeom>
          <a:avLst/>
          <a:gdLst/>
          <a:ahLst/>
          <a:cxnLst/>
          <a:rect l="0" t="0" r="0" b="0"/>
          <a:pathLst>
            <a:path>
              <a:moveTo>
                <a:pt x="1923654" y="0"/>
              </a:moveTo>
              <a:lnTo>
                <a:pt x="1923654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F1E8C-BAD0-4E06-82A6-E3B4FAECDBFF}">
      <dsp:nvSpPr>
        <dsp:cNvPr id="0" name=""/>
        <dsp:cNvSpPr/>
      </dsp:nvSpPr>
      <dsp:spPr>
        <a:xfrm>
          <a:off x="1180446" y="1284863"/>
          <a:ext cx="1841036" cy="322991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Cavity </a:t>
          </a:r>
          <a:r>
            <a:rPr lang="en-US" sz="1100" kern="1200" dirty="0" err="1">
              <a:solidFill>
                <a:sysClr val="windowText" lastClr="000000"/>
              </a:solidFill>
            </a:rPr>
            <a:t>assy</a:t>
          </a:r>
          <a:r>
            <a:rPr lang="en-US" sz="1100" kern="1200" dirty="0">
              <a:solidFill>
                <a:sysClr val="windowText" lastClr="000000"/>
              </a:solidFill>
            </a:rPr>
            <a:t> </a:t>
          </a:r>
          <a:r>
            <a:rPr lang="en-US" sz="1100" b="1" kern="1200" dirty="0">
              <a:solidFill>
                <a:srgbClr val="FF0000"/>
              </a:solidFill>
            </a:rPr>
            <a:t>(2x)</a:t>
          </a:r>
        </a:p>
      </dsp:txBody>
      <dsp:txXfrm>
        <a:off x="1189906" y="1294323"/>
        <a:ext cx="1822116" cy="304071"/>
      </dsp:txXfrm>
    </dsp:sp>
    <dsp:sp modelId="{1CE15B9E-0AAF-454E-AD43-F7D7EF0D5399}">
      <dsp:nvSpPr>
        <dsp:cNvPr id="0" name=""/>
        <dsp:cNvSpPr/>
      </dsp:nvSpPr>
      <dsp:spPr>
        <a:xfrm>
          <a:off x="486175" y="1607855"/>
          <a:ext cx="1614789" cy="163192"/>
        </a:xfrm>
        <a:custGeom>
          <a:avLst/>
          <a:gdLst/>
          <a:ahLst/>
          <a:cxnLst/>
          <a:rect l="0" t="0" r="0" b="0"/>
          <a:pathLst>
            <a:path>
              <a:moveTo>
                <a:pt x="1614789" y="0"/>
              </a:moveTo>
              <a:lnTo>
                <a:pt x="1614789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3FCB2E-7CCB-456A-BC7B-D75C0A7016D1}">
      <dsp:nvSpPr>
        <dsp:cNvPr id="0" name=""/>
        <dsp:cNvSpPr/>
      </dsp:nvSpPr>
      <dsp:spPr>
        <a:xfrm>
          <a:off x="1862" y="1771047"/>
          <a:ext cx="968625" cy="469934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Cavity (CAV)</a:t>
          </a:r>
        </a:p>
      </dsp:txBody>
      <dsp:txXfrm>
        <a:off x="15626" y="1784811"/>
        <a:ext cx="941097" cy="442406"/>
      </dsp:txXfrm>
    </dsp:sp>
    <dsp:sp modelId="{EC4C22F7-12FC-4FE4-84E5-DBA444341134}">
      <dsp:nvSpPr>
        <dsp:cNvPr id="0" name=""/>
        <dsp:cNvSpPr/>
      </dsp:nvSpPr>
      <dsp:spPr>
        <a:xfrm>
          <a:off x="1623931" y="1607855"/>
          <a:ext cx="477033" cy="163192"/>
        </a:xfrm>
        <a:custGeom>
          <a:avLst/>
          <a:gdLst/>
          <a:ahLst/>
          <a:cxnLst/>
          <a:rect l="0" t="0" r="0" b="0"/>
          <a:pathLst>
            <a:path>
              <a:moveTo>
                <a:pt x="477033" y="0"/>
              </a:moveTo>
              <a:lnTo>
                <a:pt x="477033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505F0-D643-40A0-913C-7EBCA987DB05}">
      <dsp:nvSpPr>
        <dsp:cNvPr id="0" name=""/>
        <dsp:cNvSpPr/>
      </dsp:nvSpPr>
      <dsp:spPr>
        <a:xfrm>
          <a:off x="1154079" y="1771047"/>
          <a:ext cx="939703" cy="463945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Coupler (CPLR)</a:t>
          </a:r>
        </a:p>
      </dsp:txBody>
      <dsp:txXfrm>
        <a:off x="1167667" y="1784635"/>
        <a:ext cx="912527" cy="436769"/>
      </dsp:txXfrm>
    </dsp:sp>
    <dsp:sp modelId="{860A9186-8E60-45F8-BB93-60A0BC9BE2CC}">
      <dsp:nvSpPr>
        <dsp:cNvPr id="0" name=""/>
        <dsp:cNvSpPr/>
      </dsp:nvSpPr>
      <dsp:spPr>
        <a:xfrm>
          <a:off x="2100964" y="1607855"/>
          <a:ext cx="667347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667347" y="81596"/>
              </a:lnTo>
              <a:lnTo>
                <a:pt x="667347" y="163192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68E4A-DC09-45F6-AAEF-7DEB274E16D1}">
      <dsp:nvSpPr>
        <dsp:cNvPr id="0" name=""/>
        <dsp:cNvSpPr/>
      </dsp:nvSpPr>
      <dsp:spPr>
        <a:xfrm>
          <a:off x="2277375" y="1771047"/>
          <a:ext cx="981874" cy="484519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Cold Tun. Syst. (TUN)</a:t>
          </a:r>
        </a:p>
      </dsp:txBody>
      <dsp:txXfrm>
        <a:off x="2291566" y="1785238"/>
        <a:ext cx="953492" cy="456137"/>
      </dsp:txXfrm>
    </dsp:sp>
    <dsp:sp modelId="{AC1914B2-349E-46BC-9681-A88399736A90}">
      <dsp:nvSpPr>
        <dsp:cNvPr id="0" name=""/>
        <dsp:cNvSpPr/>
      </dsp:nvSpPr>
      <dsp:spPr>
        <a:xfrm>
          <a:off x="2100964" y="1607855"/>
          <a:ext cx="1695251" cy="15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85"/>
              </a:lnTo>
              <a:lnTo>
                <a:pt x="1706038" y="93585"/>
              </a:lnTo>
              <a:lnTo>
                <a:pt x="1706038" y="187170"/>
              </a:lnTo>
            </a:path>
          </a:pathLst>
        </a:custGeom>
        <a:noFill/>
        <a:ln w="28575" cap="flat" cmpd="sng" algn="ctr">
          <a:solidFill>
            <a:prstClr val="black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CD161-1863-4E00-A4FB-805176481FFB}">
      <dsp:nvSpPr>
        <dsp:cNvPr id="0" name=""/>
        <dsp:cNvSpPr/>
      </dsp:nvSpPr>
      <dsp:spPr>
        <a:xfrm>
          <a:off x="3417603" y="1763055"/>
          <a:ext cx="757225" cy="567743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Mag. Shield (MGS)</a:t>
          </a:r>
        </a:p>
      </dsp:txBody>
      <dsp:txXfrm>
        <a:off x="3434232" y="1779684"/>
        <a:ext cx="723967" cy="534485"/>
      </dsp:txXfrm>
    </dsp:sp>
    <dsp:sp modelId="{00B488CE-7880-47D8-BE60-6CB4BF98D186}">
      <dsp:nvSpPr>
        <dsp:cNvPr id="0" name=""/>
        <dsp:cNvSpPr/>
      </dsp:nvSpPr>
      <dsp:spPr>
        <a:xfrm>
          <a:off x="4024618" y="1121670"/>
          <a:ext cx="1923654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1923654" y="81596"/>
              </a:lnTo>
              <a:lnTo>
                <a:pt x="1923654" y="163192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E537F3-0373-4E0B-B5DB-833AF01A6073}">
      <dsp:nvSpPr>
        <dsp:cNvPr id="0" name=""/>
        <dsp:cNvSpPr/>
      </dsp:nvSpPr>
      <dsp:spPr>
        <a:xfrm>
          <a:off x="5027754" y="1284863"/>
          <a:ext cx="1841036" cy="322991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Cryostat (QMST)</a:t>
          </a:r>
        </a:p>
      </dsp:txBody>
      <dsp:txXfrm>
        <a:off x="5037214" y="1294323"/>
        <a:ext cx="1822116" cy="304071"/>
      </dsp:txXfrm>
    </dsp:sp>
    <dsp:sp modelId="{FBD5F170-D41F-41B3-81F9-4CAADE44A988}">
      <dsp:nvSpPr>
        <dsp:cNvPr id="0" name=""/>
        <dsp:cNvSpPr/>
      </dsp:nvSpPr>
      <dsp:spPr>
        <a:xfrm>
          <a:off x="4828070" y="1607855"/>
          <a:ext cx="1120201" cy="163192"/>
        </a:xfrm>
        <a:custGeom>
          <a:avLst/>
          <a:gdLst/>
          <a:ahLst/>
          <a:cxnLst/>
          <a:rect l="0" t="0" r="0" b="0"/>
          <a:pathLst>
            <a:path>
              <a:moveTo>
                <a:pt x="1120201" y="0"/>
              </a:moveTo>
              <a:lnTo>
                <a:pt x="1120201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BA21F-7A2E-4EF9-8DFC-798287347F8A}">
      <dsp:nvSpPr>
        <dsp:cNvPr id="0" name=""/>
        <dsp:cNvSpPr/>
      </dsp:nvSpPr>
      <dsp:spPr>
        <a:xfrm>
          <a:off x="4383658" y="1771047"/>
          <a:ext cx="888823" cy="474250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Vacuum Vessel</a:t>
          </a:r>
        </a:p>
      </dsp:txBody>
      <dsp:txXfrm>
        <a:off x="4397548" y="1784937"/>
        <a:ext cx="861043" cy="446470"/>
      </dsp:txXfrm>
    </dsp:sp>
    <dsp:sp modelId="{C8E58C79-3CC5-499A-9364-590AA32B8684}">
      <dsp:nvSpPr>
        <dsp:cNvPr id="0" name=""/>
        <dsp:cNvSpPr/>
      </dsp:nvSpPr>
      <dsp:spPr>
        <a:xfrm>
          <a:off x="5870035" y="1607855"/>
          <a:ext cx="91440" cy="163192"/>
        </a:xfrm>
        <a:custGeom>
          <a:avLst/>
          <a:gdLst/>
          <a:ahLst/>
          <a:cxnLst/>
          <a:rect l="0" t="0" r="0" b="0"/>
          <a:pathLst>
            <a:path>
              <a:moveTo>
                <a:pt x="78237" y="0"/>
              </a:moveTo>
              <a:lnTo>
                <a:pt x="78237" y="81596"/>
              </a:lnTo>
              <a:lnTo>
                <a:pt x="45720" y="81596"/>
              </a:lnTo>
              <a:lnTo>
                <a:pt x="45720" y="16319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3B1D0-8806-4ED6-AA42-F31DAE987190}">
      <dsp:nvSpPr>
        <dsp:cNvPr id="0" name=""/>
        <dsp:cNvSpPr/>
      </dsp:nvSpPr>
      <dsp:spPr>
        <a:xfrm>
          <a:off x="5456074" y="1771047"/>
          <a:ext cx="919361" cy="474250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Thermal Shield</a:t>
          </a:r>
        </a:p>
      </dsp:txBody>
      <dsp:txXfrm>
        <a:off x="5469964" y="1784937"/>
        <a:ext cx="891581" cy="446470"/>
      </dsp:txXfrm>
    </dsp:sp>
    <dsp:sp modelId="{48729514-811F-4C71-852E-E382ECB03F31}">
      <dsp:nvSpPr>
        <dsp:cNvPr id="0" name=""/>
        <dsp:cNvSpPr/>
      </dsp:nvSpPr>
      <dsp:spPr>
        <a:xfrm>
          <a:off x="5948272" y="1607855"/>
          <a:ext cx="1087684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1087684" y="81596"/>
              </a:lnTo>
              <a:lnTo>
                <a:pt x="1087684" y="16319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CCD25-06B3-4B62-9472-D1E1FE1B8962}">
      <dsp:nvSpPr>
        <dsp:cNvPr id="0" name=""/>
        <dsp:cNvSpPr/>
      </dsp:nvSpPr>
      <dsp:spPr>
        <a:xfrm>
          <a:off x="6559028" y="1771047"/>
          <a:ext cx="953858" cy="477098"/>
        </a:xfrm>
        <a:prstGeom prst="roundRect">
          <a:avLst>
            <a:gd name="adj" fmla="val 10000"/>
          </a:avLst>
        </a:prstGeom>
        <a:solidFill>
          <a:srgbClr val="F2DCDB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1"/>
              </a:solidFill>
            </a:rPr>
            <a:t>Cryogenic </a:t>
          </a:r>
          <a:r>
            <a:rPr lang="en-US" sz="1050" kern="1200" dirty="0" err="1">
              <a:solidFill>
                <a:schemeClr val="tx1"/>
              </a:solidFill>
            </a:rPr>
            <a:t>tank+pipes</a:t>
          </a:r>
          <a:endParaRPr lang="en-US" sz="1050" kern="1200" dirty="0">
            <a:solidFill>
              <a:schemeClr val="tx1"/>
            </a:solidFill>
          </a:endParaRPr>
        </a:p>
      </dsp:txBody>
      <dsp:txXfrm>
        <a:off x="6573002" y="1785021"/>
        <a:ext cx="925910" cy="449150"/>
      </dsp:txXfrm>
    </dsp:sp>
    <dsp:sp modelId="{4A2ED90C-CFBB-440C-BD9E-A4788DE69A15}">
      <dsp:nvSpPr>
        <dsp:cNvPr id="0" name=""/>
        <dsp:cNvSpPr/>
      </dsp:nvSpPr>
      <dsp:spPr>
        <a:xfrm>
          <a:off x="6594121" y="635486"/>
          <a:ext cx="2569502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2569502" y="81596"/>
              </a:lnTo>
              <a:lnTo>
                <a:pt x="2569502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A646F-5BA1-45C5-B153-6981FC29F772}">
      <dsp:nvSpPr>
        <dsp:cNvPr id="0" name=""/>
        <dsp:cNvSpPr/>
      </dsp:nvSpPr>
      <dsp:spPr>
        <a:xfrm>
          <a:off x="8243105" y="798679"/>
          <a:ext cx="1841036" cy="322991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Valve box (QVB)</a:t>
          </a:r>
        </a:p>
      </dsp:txBody>
      <dsp:txXfrm>
        <a:off x="8252565" y="808139"/>
        <a:ext cx="1822116" cy="304071"/>
      </dsp:txXfrm>
    </dsp:sp>
    <dsp:sp modelId="{9F6CC072-D9A8-4153-91D2-0DE2750FD552}">
      <dsp:nvSpPr>
        <dsp:cNvPr id="0" name=""/>
        <dsp:cNvSpPr/>
      </dsp:nvSpPr>
      <dsp:spPr>
        <a:xfrm>
          <a:off x="9117903" y="1121670"/>
          <a:ext cx="91440" cy="1631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BA5C6-70E8-4DEF-8C6E-59C9E62E5965}">
      <dsp:nvSpPr>
        <dsp:cNvPr id="0" name=""/>
        <dsp:cNvSpPr/>
      </dsp:nvSpPr>
      <dsp:spPr>
        <a:xfrm>
          <a:off x="8243105" y="1284863"/>
          <a:ext cx="1841036" cy="322991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Valve-box </a:t>
          </a:r>
          <a:r>
            <a:rPr lang="en-US" sz="1100" kern="1200" dirty="0" err="1">
              <a:solidFill>
                <a:sysClr val="windowText" lastClr="000000"/>
              </a:solidFill>
            </a:rPr>
            <a:t>assy</a:t>
          </a:r>
          <a:endParaRPr lang="en-US" sz="1100" kern="1200" dirty="0">
            <a:solidFill>
              <a:sysClr val="windowText" lastClr="000000"/>
            </a:solidFill>
          </a:endParaRPr>
        </a:p>
      </dsp:txBody>
      <dsp:txXfrm>
        <a:off x="8252565" y="1294323"/>
        <a:ext cx="1822116" cy="304071"/>
      </dsp:txXfrm>
    </dsp:sp>
    <dsp:sp modelId="{AB010423-C456-48FB-A09C-5E662F08AFA8}">
      <dsp:nvSpPr>
        <dsp:cNvPr id="0" name=""/>
        <dsp:cNvSpPr/>
      </dsp:nvSpPr>
      <dsp:spPr>
        <a:xfrm>
          <a:off x="8164892" y="1607855"/>
          <a:ext cx="998731" cy="163192"/>
        </a:xfrm>
        <a:custGeom>
          <a:avLst/>
          <a:gdLst/>
          <a:ahLst/>
          <a:cxnLst/>
          <a:rect l="0" t="0" r="0" b="0"/>
          <a:pathLst>
            <a:path>
              <a:moveTo>
                <a:pt x="998731" y="0"/>
              </a:moveTo>
              <a:lnTo>
                <a:pt x="998731" y="81596"/>
              </a:lnTo>
              <a:lnTo>
                <a:pt x="0" y="81596"/>
              </a:lnTo>
              <a:lnTo>
                <a:pt x="0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584D0-7262-43DB-8F10-83BDA4FFAED9}">
      <dsp:nvSpPr>
        <dsp:cNvPr id="0" name=""/>
        <dsp:cNvSpPr/>
      </dsp:nvSpPr>
      <dsp:spPr>
        <a:xfrm>
          <a:off x="7696478" y="1771047"/>
          <a:ext cx="936827" cy="477098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Vacuum Vessel</a:t>
          </a:r>
        </a:p>
      </dsp:txBody>
      <dsp:txXfrm>
        <a:off x="7710452" y="1785021"/>
        <a:ext cx="908879" cy="449150"/>
      </dsp:txXfrm>
    </dsp:sp>
    <dsp:sp modelId="{5E9BC58B-6B8D-4C7F-B043-08AC782BEE4F}">
      <dsp:nvSpPr>
        <dsp:cNvPr id="0" name=""/>
        <dsp:cNvSpPr/>
      </dsp:nvSpPr>
      <dsp:spPr>
        <a:xfrm>
          <a:off x="9117903" y="1607855"/>
          <a:ext cx="91440" cy="1631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1596"/>
              </a:lnTo>
              <a:lnTo>
                <a:pt x="100494" y="81596"/>
              </a:lnTo>
              <a:lnTo>
                <a:pt x="100494" y="16319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2FED7-3913-4BEF-989C-4105E233DFD7}">
      <dsp:nvSpPr>
        <dsp:cNvPr id="0" name=""/>
        <dsp:cNvSpPr/>
      </dsp:nvSpPr>
      <dsp:spPr>
        <a:xfrm>
          <a:off x="8816897" y="1771047"/>
          <a:ext cx="803000" cy="477098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Jumper</a:t>
          </a:r>
        </a:p>
      </dsp:txBody>
      <dsp:txXfrm>
        <a:off x="8830871" y="1785021"/>
        <a:ext cx="775052" cy="449150"/>
      </dsp:txXfrm>
    </dsp:sp>
    <dsp:sp modelId="{DA95447D-6CCF-46D7-9426-10B574E5D6DF}">
      <dsp:nvSpPr>
        <dsp:cNvPr id="0" name=""/>
        <dsp:cNvSpPr/>
      </dsp:nvSpPr>
      <dsp:spPr>
        <a:xfrm>
          <a:off x="9163623" y="1607855"/>
          <a:ext cx="1053505" cy="16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96"/>
              </a:lnTo>
              <a:lnTo>
                <a:pt x="1053505" y="81596"/>
              </a:lnTo>
              <a:lnTo>
                <a:pt x="1053505" y="163192"/>
              </a:lnTo>
            </a:path>
          </a:pathLst>
        </a:custGeom>
        <a:noFill/>
        <a:ln w="28575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3E390-6106-4762-AC2D-5182EC37EB40}">
      <dsp:nvSpPr>
        <dsp:cNvPr id="0" name=""/>
        <dsp:cNvSpPr/>
      </dsp:nvSpPr>
      <dsp:spPr>
        <a:xfrm>
          <a:off x="9803490" y="1771047"/>
          <a:ext cx="827277" cy="477098"/>
        </a:xfrm>
        <a:prstGeom prst="roundRect">
          <a:avLst>
            <a:gd name="adj" fmla="val 10000"/>
          </a:avLst>
        </a:prstGeom>
        <a:solidFill>
          <a:srgbClr val="FDEADA"/>
        </a:solid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Text" lastClr="000000"/>
              </a:solidFill>
            </a:rPr>
            <a:t>Vacuum Barrier</a:t>
          </a:r>
        </a:p>
      </dsp:txBody>
      <dsp:txXfrm>
        <a:off x="9817464" y="1785021"/>
        <a:ext cx="799329" cy="449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71675" y="8741157"/>
            <a:ext cx="798584" cy="402843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148844" y="8282370"/>
            <a:ext cx="542886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1002044" y="8723215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4924931" y="8892424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1002044" y="886692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</a:t>
            </a:r>
            <a:r>
              <a:rPr kumimoji="0" lang="en-US" sz="800" b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3749673" y="8784848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6585638" y="8784848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021096" y="8759345"/>
            <a:ext cx="0" cy="402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2" y="8765797"/>
            <a:ext cx="720000" cy="164148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582930" y="310337"/>
            <a:ext cx="5715000" cy="3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95" tIns="45747" rIns="91495" bIns="45747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9482479"/>
            <a:ext cx="2971800" cy="458787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9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528F1-0B43-4D94-A9A2-5B899A16B97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50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EE66-EEBB-48B0-81B8-140A51BE0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E145A-6413-7B4E-7A79-AE16E10BE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AB31C-B721-4495-63BD-92BC44505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23CB8-575D-BBB4-AB5E-89F0E3FCC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46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35E62-A925-E46B-21B5-3AC3CEC4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6E7DC-C563-B4B6-A47F-24A3D3B08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F103D-C485-ADE7-BBB2-C1B4EA0F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152F-418D-7CB6-886D-128B675945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24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F4620-881C-ADA9-7EBC-20E603C20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91239-A55F-80A3-6ACD-27DB9661B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002E2-ADD6-764F-E878-0307A9263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FE7A9-48F6-7D91-5771-EE1416BC6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0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9B3B6-4CF4-72A3-0E7E-DA4B3304F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46C08-9AB2-C5CD-8515-EFE647CD3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B2C4E-3460-6371-E1C3-DDB117647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F908-9EBF-46D3-CDE5-6F1FEF3DD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C2E0-E41F-D9B9-BC5F-551B303BC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11248-D161-8AAA-14AF-5E163636C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27E1C-6899-C241-0316-15EDB5088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35800-019E-1A4E-2AC6-5DD0C4EF5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0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62000" y="5300663"/>
            <a:ext cx="2193925" cy="793750"/>
            <a:chOff x="480" y="3339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0" y="3339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80" y="3418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80" y="3418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662" y="3418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62" y="3418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956" y="3530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893" y="3339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1202" y="3418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1202" y="3418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1411" y="3418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1464" y="3464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411" y="3418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1665" y="3418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002" y="3418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1002" y="3418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488" y="3752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 userDrawn="1"/>
          </p:nvSpPr>
          <p:spPr bwMode="auto">
            <a:xfrm>
              <a:off x="538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594" y="3750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 userDrawn="1"/>
          </p:nvSpPr>
          <p:spPr bwMode="auto">
            <a:xfrm>
              <a:off x="612" y="3769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 userDrawn="1"/>
          </p:nvSpPr>
          <p:spPr bwMode="auto">
            <a:xfrm>
              <a:off x="664" y="3751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 userDrawn="1"/>
          </p:nvSpPr>
          <p:spPr bwMode="auto">
            <a:xfrm>
              <a:off x="684" y="3769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742" y="3769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822" y="3752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877" y="3770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927" y="3769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982" y="3750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1002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1"/>
            <p:cNvSpPr>
              <a:spLocks noEditPoints="1"/>
            </p:cNvSpPr>
            <p:nvPr userDrawn="1"/>
          </p:nvSpPr>
          <p:spPr bwMode="auto">
            <a:xfrm>
              <a:off x="1055" y="3769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2"/>
            <p:cNvSpPr>
              <a:spLocks/>
            </p:cNvSpPr>
            <p:nvPr userDrawn="1"/>
          </p:nvSpPr>
          <p:spPr bwMode="auto">
            <a:xfrm>
              <a:off x="1112" y="3769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3"/>
            <p:cNvSpPr>
              <a:spLocks noEditPoints="1"/>
            </p:cNvSpPr>
            <p:nvPr userDrawn="1"/>
          </p:nvSpPr>
          <p:spPr bwMode="auto">
            <a:xfrm>
              <a:off x="1170" y="3752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4"/>
            <p:cNvSpPr>
              <a:spLocks noEditPoints="1"/>
            </p:cNvSpPr>
            <p:nvPr userDrawn="1"/>
          </p:nvSpPr>
          <p:spPr bwMode="auto">
            <a:xfrm>
              <a:off x="1212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5"/>
            <p:cNvSpPr>
              <a:spLocks/>
            </p:cNvSpPr>
            <p:nvPr userDrawn="1"/>
          </p:nvSpPr>
          <p:spPr bwMode="auto">
            <a:xfrm>
              <a:off x="1264" y="3769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6"/>
            <p:cNvSpPr>
              <a:spLocks noEditPoints="1"/>
            </p:cNvSpPr>
            <p:nvPr userDrawn="1"/>
          </p:nvSpPr>
          <p:spPr bwMode="auto">
            <a:xfrm>
              <a:off x="1303" y="3769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7"/>
            <p:cNvSpPr>
              <a:spLocks noEditPoints="1"/>
            </p:cNvSpPr>
            <p:nvPr userDrawn="1"/>
          </p:nvSpPr>
          <p:spPr bwMode="auto">
            <a:xfrm>
              <a:off x="1356" y="3769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8"/>
            <p:cNvSpPr>
              <a:spLocks/>
            </p:cNvSpPr>
            <p:nvPr userDrawn="1"/>
          </p:nvSpPr>
          <p:spPr bwMode="auto">
            <a:xfrm>
              <a:off x="1413" y="3769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9"/>
            <p:cNvSpPr>
              <a:spLocks/>
            </p:cNvSpPr>
            <p:nvPr userDrawn="1"/>
          </p:nvSpPr>
          <p:spPr bwMode="auto">
            <a:xfrm>
              <a:off x="1440" y="3769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40"/>
            <p:cNvSpPr>
              <a:spLocks/>
            </p:cNvSpPr>
            <p:nvPr userDrawn="1"/>
          </p:nvSpPr>
          <p:spPr bwMode="auto">
            <a:xfrm>
              <a:off x="1495" y="3750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1"/>
            <p:cNvSpPr>
              <a:spLocks/>
            </p:cNvSpPr>
            <p:nvPr userDrawn="1"/>
          </p:nvSpPr>
          <p:spPr bwMode="auto">
            <a:xfrm>
              <a:off x="1571" y="3751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2"/>
            <p:cNvSpPr>
              <a:spLocks noEditPoints="1"/>
            </p:cNvSpPr>
            <p:nvPr userDrawn="1"/>
          </p:nvSpPr>
          <p:spPr bwMode="auto">
            <a:xfrm>
              <a:off x="1642" y="3769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3"/>
            <p:cNvSpPr>
              <a:spLocks/>
            </p:cNvSpPr>
            <p:nvPr userDrawn="1"/>
          </p:nvSpPr>
          <p:spPr bwMode="auto">
            <a:xfrm>
              <a:off x="1698" y="3769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4"/>
            <p:cNvSpPr>
              <a:spLocks/>
            </p:cNvSpPr>
            <p:nvPr userDrawn="1"/>
          </p:nvSpPr>
          <p:spPr bwMode="auto">
            <a:xfrm>
              <a:off x="1744" y="3750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5"/>
            <p:cNvSpPr>
              <a:spLocks/>
            </p:cNvSpPr>
            <p:nvPr userDrawn="1"/>
          </p:nvSpPr>
          <p:spPr bwMode="auto">
            <a:xfrm>
              <a:off x="1785" y="3769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6"/>
            <p:cNvSpPr>
              <a:spLocks noEditPoints="1"/>
            </p:cNvSpPr>
            <p:nvPr userDrawn="1"/>
          </p:nvSpPr>
          <p:spPr bwMode="auto">
            <a:xfrm>
              <a:off x="1812" y="3769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9408312" y="800496"/>
            <a:ext cx="2013743" cy="5287567"/>
            <a:chOff x="9408312" y="800496"/>
            <a:chExt cx="2013743" cy="5287567"/>
          </a:xfrm>
          <a:solidFill>
            <a:schemeClr val="bg1">
              <a:lumMod val="95000"/>
            </a:schemeClr>
          </a:solidFill>
        </p:grpSpPr>
        <p:sp>
          <p:nvSpPr>
            <p:cNvPr id="673" name="Oval 672"/>
            <p:cNvSpPr/>
            <p:nvPr/>
          </p:nvSpPr>
          <p:spPr>
            <a:xfrm>
              <a:off x="10003624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598936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0896592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1194248" y="586025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0301280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0598936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10896592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11194248" y="555863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10003624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 userDrawn="1"/>
          </p:nvSpPr>
          <p:spPr>
            <a:xfrm>
              <a:off x="10301280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10896592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11194248" y="526399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10301280" y="4966720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11194248" y="4966720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10003624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10301280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0598936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0896592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11194248" y="467167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9705968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10301280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10598936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10896592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11194248" y="437322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10003624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0301280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10598936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11194248" y="407477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10598936" y="377564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10896592" y="377564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11194248" y="377564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9408312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9705968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10003624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10301280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10598936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10896592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11194248" y="347720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9705968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10003624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10896592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11194248" y="318276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10003624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10301280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10598936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896592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11194248" y="287894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10598936" y="258167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10896592" y="2581671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9705968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0301280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0896592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1194248" y="2293602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0003624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0598936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0896592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1194248" y="1994473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08312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0598936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896592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11194248" y="1696028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0003624" y="140158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0598936" y="140158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1194248" y="140158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0301280" y="109776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0896592" y="109776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1194248" y="1097767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9705968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0301280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0598936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1194248" y="800496"/>
              <a:ext cx="227807" cy="2278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62000" y="5310188"/>
            <a:ext cx="2193925" cy="793750"/>
            <a:chOff x="480" y="3345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0" y="3345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956" y="3536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93" y="3345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464" y="3470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665" y="3424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88" y="3758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538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594" y="3756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 noEditPoints="1"/>
            </p:cNvSpPr>
            <p:nvPr userDrawn="1"/>
          </p:nvSpPr>
          <p:spPr bwMode="auto">
            <a:xfrm>
              <a:off x="612" y="3775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64" y="3757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 userDrawn="1"/>
          </p:nvSpPr>
          <p:spPr bwMode="auto">
            <a:xfrm>
              <a:off x="684" y="3775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42" y="3775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822" y="3758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877" y="3776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927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982" y="3756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0"/>
            <p:cNvSpPr>
              <a:spLocks noEditPoints="1"/>
            </p:cNvSpPr>
            <p:nvPr userDrawn="1"/>
          </p:nvSpPr>
          <p:spPr bwMode="auto">
            <a:xfrm>
              <a:off x="100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1"/>
            <p:cNvSpPr>
              <a:spLocks noEditPoints="1"/>
            </p:cNvSpPr>
            <p:nvPr userDrawn="1"/>
          </p:nvSpPr>
          <p:spPr bwMode="auto">
            <a:xfrm>
              <a:off x="1055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2"/>
            <p:cNvSpPr>
              <a:spLocks/>
            </p:cNvSpPr>
            <p:nvPr userDrawn="1"/>
          </p:nvSpPr>
          <p:spPr bwMode="auto">
            <a:xfrm>
              <a:off x="1112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3"/>
            <p:cNvSpPr>
              <a:spLocks noEditPoints="1"/>
            </p:cNvSpPr>
            <p:nvPr userDrawn="1"/>
          </p:nvSpPr>
          <p:spPr bwMode="auto">
            <a:xfrm>
              <a:off x="1170" y="3758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4"/>
            <p:cNvSpPr>
              <a:spLocks noEditPoints="1"/>
            </p:cNvSpPr>
            <p:nvPr userDrawn="1"/>
          </p:nvSpPr>
          <p:spPr bwMode="auto">
            <a:xfrm>
              <a:off x="12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5"/>
            <p:cNvSpPr>
              <a:spLocks/>
            </p:cNvSpPr>
            <p:nvPr userDrawn="1"/>
          </p:nvSpPr>
          <p:spPr bwMode="auto">
            <a:xfrm>
              <a:off x="1264" y="3775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6"/>
            <p:cNvSpPr>
              <a:spLocks noEditPoints="1"/>
            </p:cNvSpPr>
            <p:nvPr userDrawn="1"/>
          </p:nvSpPr>
          <p:spPr bwMode="auto">
            <a:xfrm>
              <a:off x="1303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7"/>
            <p:cNvSpPr>
              <a:spLocks noEditPoints="1"/>
            </p:cNvSpPr>
            <p:nvPr userDrawn="1"/>
          </p:nvSpPr>
          <p:spPr bwMode="auto">
            <a:xfrm>
              <a:off x="1356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8"/>
            <p:cNvSpPr>
              <a:spLocks/>
            </p:cNvSpPr>
            <p:nvPr userDrawn="1"/>
          </p:nvSpPr>
          <p:spPr bwMode="auto">
            <a:xfrm>
              <a:off x="1413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39"/>
            <p:cNvSpPr>
              <a:spLocks/>
            </p:cNvSpPr>
            <p:nvPr userDrawn="1"/>
          </p:nvSpPr>
          <p:spPr bwMode="auto">
            <a:xfrm>
              <a:off x="1440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0"/>
            <p:cNvSpPr>
              <a:spLocks/>
            </p:cNvSpPr>
            <p:nvPr userDrawn="1"/>
          </p:nvSpPr>
          <p:spPr bwMode="auto">
            <a:xfrm>
              <a:off x="1495" y="3756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1"/>
            <p:cNvSpPr>
              <a:spLocks/>
            </p:cNvSpPr>
            <p:nvPr userDrawn="1"/>
          </p:nvSpPr>
          <p:spPr bwMode="auto">
            <a:xfrm>
              <a:off x="1571" y="3757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2"/>
            <p:cNvSpPr>
              <a:spLocks noEditPoints="1"/>
            </p:cNvSpPr>
            <p:nvPr userDrawn="1"/>
          </p:nvSpPr>
          <p:spPr bwMode="auto">
            <a:xfrm>
              <a:off x="1642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3"/>
            <p:cNvSpPr>
              <a:spLocks/>
            </p:cNvSpPr>
            <p:nvPr userDrawn="1"/>
          </p:nvSpPr>
          <p:spPr bwMode="auto">
            <a:xfrm>
              <a:off x="1698" y="3775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4"/>
            <p:cNvSpPr>
              <a:spLocks/>
            </p:cNvSpPr>
            <p:nvPr userDrawn="1"/>
          </p:nvSpPr>
          <p:spPr bwMode="auto">
            <a:xfrm>
              <a:off x="1744" y="3756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5"/>
            <p:cNvSpPr>
              <a:spLocks/>
            </p:cNvSpPr>
            <p:nvPr userDrawn="1"/>
          </p:nvSpPr>
          <p:spPr bwMode="auto">
            <a:xfrm>
              <a:off x="1785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" name="Freeform 46"/>
            <p:cNvSpPr>
              <a:spLocks noEditPoints="1"/>
            </p:cNvSpPr>
            <p:nvPr userDrawn="1"/>
          </p:nvSpPr>
          <p:spPr bwMode="auto">
            <a:xfrm>
              <a:off x="18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9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10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52475" y="5310188"/>
            <a:ext cx="2193925" cy="793750"/>
            <a:chOff x="474" y="3345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74" y="3345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74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74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656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56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950" y="3536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87" y="3345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196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196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405" y="3424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458" y="3470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405" y="3424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659" y="3424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996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996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82" y="3758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53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588" y="3756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 noEditPoints="1"/>
            </p:cNvSpPr>
            <p:nvPr userDrawn="1"/>
          </p:nvSpPr>
          <p:spPr bwMode="auto">
            <a:xfrm>
              <a:off x="606" y="3775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58" y="3757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 userDrawn="1"/>
          </p:nvSpPr>
          <p:spPr bwMode="auto">
            <a:xfrm>
              <a:off x="678" y="3775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36" y="3775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816" y="3758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871" y="3776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921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976" y="3756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0"/>
            <p:cNvSpPr>
              <a:spLocks noEditPoints="1"/>
            </p:cNvSpPr>
            <p:nvPr userDrawn="1"/>
          </p:nvSpPr>
          <p:spPr bwMode="auto">
            <a:xfrm>
              <a:off x="996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1"/>
            <p:cNvSpPr>
              <a:spLocks noEditPoints="1"/>
            </p:cNvSpPr>
            <p:nvPr userDrawn="1"/>
          </p:nvSpPr>
          <p:spPr bwMode="auto">
            <a:xfrm>
              <a:off x="1049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2"/>
            <p:cNvSpPr>
              <a:spLocks/>
            </p:cNvSpPr>
            <p:nvPr userDrawn="1"/>
          </p:nvSpPr>
          <p:spPr bwMode="auto">
            <a:xfrm>
              <a:off x="1106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3"/>
            <p:cNvSpPr>
              <a:spLocks noEditPoints="1"/>
            </p:cNvSpPr>
            <p:nvPr userDrawn="1"/>
          </p:nvSpPr>
          <p:spPr bwMode="auto">
            <a:xfrm>
              <a:off x="1164" y="3758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4"/>
            <p:cNvSpPr>
              <a:spLocks noEditPoints="1"/>
            </p:cNvSpPr>
            <p:nvPr userDrawn="1"/>
          </p:nvSpPr>
          <p:spPr bwMode="auto">
            <a:xfrm>
              <a:off x="1206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5"/>
            <p:cNvSpPr>
              <a:spLocks/>
            </p:cNvSpPr>
            <p:nvPr userDrawn="1"/>
          </p:nvSpPr>
          <p:spPr bwMode="auto">
            <a:xfrm>
              <a:off x="1258" y="3775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6"/>
            <p:cNvSpPr>
              <a:spLocks noEditPoints="1"/>
            </p:cNvSpPr>
            <p:nvPr userDrawn="1"/>
          </p:nvSpPr>
          <p:spPr bwMode="auto">
            <a:xfrm>
              <a:off x="1297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7"/>
            <p:cNvSpPr>
              <a:spLocks noEditPoints="1"/>
            </p:cNvSpPr>
            <p:nvPr userDrawn="1"/>
          </p:nvSpPr>
          <p:spPr bwMode="auto">
            <a:xfrm>
              <a:off x="1350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8"/>
            <p:cNvSpPr>
              <a:spLocks/>
            </p:cNvSpPr>
            <p:nvPr userDrawn="1"/>
          </p:nvSpPr>
          <p:spPr bwMode="auto">
            <a:xfrm>
              <a:off x="1407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39"/>
            <p:cNvSpPr>
              <a:spLocks/>
            </p:cNvSpPr>
            <p:nvPr userDrawn="1"/>
          </p:nvSpPr>
          <p:spPr bwMode="auto">
            <a:xfrm>
              <a:off x="1434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0"/>
            <p:cNvSpPr>
              <a:spLocks/>
            </p:cNvSpPr>
            <p:nvPr userDrawn="1"/>
          </p:nvSpPr>
          <p:spPr bwMode="auto">
            <a:xfrm>
              <a:off x="1489" y="3756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1"/>
            <p:cNvSpPr>
              <a:spLocks/>
            </p:cNvSpPr>
            <p:nvPr userDrawn="1"/>
          </p:nvSpPr>
          <p:spPr bwMode="auto">
            <a:xfrm>
              <a:off x="1565" y="3757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2"/>
            <p:cNvSpPr>
              <a:spLocks noEditPoints="1"/>
            </p:cNvSpPr>
            <p:nvPr userDrawn="1"/>
          </p:nvSpPr>
          <p:spPr bwMode="auto">
            <a:xfrm>
              <a:off x="1636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3"/>
            <p:cNvSpPr>
              <a:spLocks/>
            </p:cNvSpPr>
            <p:nvPr userDrawn="1"/>
          </p:nvSpPr>
          <p:spPr bwMode="auto">
            <a:xfrm>
              <a:off x="1692" y="3775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4"/>
            <p:cNvSpPr>
              <a:spLocks/>
            </p:cNvSpPr>
            <p:nvPr userDrawn="1"/>
          </p:nvSpPr>
          <p:spPr bwMode="auto">
            <a:xfrm>
              <a:off x="1738" y="3756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5"/>
            <p:cNvSpPr>
              <a:spLocks/>
            </p:cNvSpPr>
            <p:nvPr userDrawn="1"/>
          </p:nvSpPr>
          <p:spPr bwMode="auto">
            <a:xfrm>
              <a:off x="1779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" name="Freeform 46"/>
            <p:cNvSpPr>
              <a:spLocks noEditPoints="1"/>
            </p:cNvSpPr>
            <p:nvPr userDrawn="1"/>
          </p:nvSpPr>
          <p:spPr bwMode="auto">
            <a:xfrm>
              <a:off x="1806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304800" y="6440488"/>
            <a:ext cx="733425" cy="166687"/>
            <a:chOff x="192" y="4057"/>
            <a:chExt cx="462" cy="10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57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92" y="4083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53" y="4083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351" y="4121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330" y="4057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33" y="4083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03" y="4083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521" y="4099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588" y="4083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66" y="4083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1"/>
            <a:chOff x="182336" y="7877294"/>
            <a:chExt cx="11827325" cy="1418431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1"/>
            <a:chOff x="182336" y="7877294"/>
            <a:chExt cx="11827325" cy="1418431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766119"/>
            <a:ext cx="10658475" cy="5563443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6762" y="80953"/>
            <a:ext cx="10658475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428289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24934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62000" y="5310188"/>
            <a:ext cx="2193925" cy="793750"/>
            <a:chOff x="480" y="3345"/>
            <a:chExt cx="1382" cy="5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0" y="3345"/>
              <a:ext cx="1382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480" y="3424"/>
              <a:ext cx="167" cy="236"/>
            </a:xfrm>
            <a:custGeom>
              <a:avLst/>
              <a:gdLst>
                <a:gd name="T0" fmla="*/ 116 w 502"/>
                <a:gd name="T1" fmla="*/ 486 h 709"/>
                <a:gd name="T2" fmla="*/ 156 w 502"/>
                <a:gd name="T3" fmla="*/ 539 h 709"/>
                <a:gd name="T4" fmla="*/ 181 w 502"/>
                <a:gd name="T5" fmla="*/ 557 h 709"/>
                <a:gd name="T6" fmla="*/ 210 w 502"/>
                <a:gd name="T7" fmla="*/ 568 h 709"/>
                <a:gd name="T8" fmla="*/ 243 w 502"/>
                <a:gd name="T9" fmla="*/ 574 h 709"/>
                <a:gd name="T10" fmla="*/ 275 w 502"/>
                <a:gd name="T11" fmla="*/ 573 h 709"/>
                <a:gd name="T12" fmla="*/ 313 w 502"/>
                <a:gd name="T13" fmla="*/ 560 h 709"/>
                <a:gd name="T14" fmla="*/ 330 w 502"/>
                <a:gd name="T15" fmla="*/ 548 h 709"/>
                <a:gd name="T16" fmla="*/ 340 w 502"/>
                <a:gd name="T17" fmla="*/ 531 h 709"/>
                <a:gd name="T18" fmla="*/ 344 w 502"/>
                <a:gd name="T19" fmla="*/ 511 h 709"/>
                <a:gd name="T20" fmla="*/ 343 w 502"/>
                <a:gd name="T21" fmla="*/ 497 h 709"/>
                <a:gd name="T22" fmla="*/ 335 w 502"/>
                <a:gd name="T23" fmla="*/ 478 h 709"/>
                <a:gd name="T24" fmla="*/ 321 w 502"/>
                <a:gd name="T25" fmla="*/ 462 h 709"/>
                <a:gd name="T26" fmla="*/ 274 w 502"/>
                <a:gd name="T27" fmla="*/ 433 h 709"/>
                <a:gd name="T28" fmla="*/ 204 w 502"/>
                <a:gd name="T29" fmla="*/ 406 h 709"/>
                <a:gd name="T30" fmla="*/ 144 w 502"/>
                <a:gd name="T31" fmla="*/ 377 h 709"/>
                <a:gd name="T32" fmla="*/ 99 w 502"/>
                <a:gd name="T33" fmla="*/ 343 h 709"/>
                <a:gd name="T34" fmla="*/ 66 w 502"/>
                <a:gd name="T35" fmla="*/ 304 h 709"/>
                <a:gd name="T36" fmla="*/ 46 w 502"/>
                <a:gd name="T37" fmla="*/ 260 h 709"/>
                <a:gd name="T38" fmla="*/ 37 w 502"/>
                <a:gd name="T39" fmla="*/ 211 h 709"/>
                <a:gd name="T40" fmla="*/ 37 w 502"/>
                <a:gd name="T41" fmla="*/ 173 h 709"/>
                <a:gd name="T42" fmla="*/ 53 w 502"/>
                <a:gd name="T43" fmla="*/ 117 h 709"/>
                <a:gd name="T44" fmla="*/ 85 w 502"/>
                <a:gd name="T45" fmla="*/ 69 h 709"/>
                <a:gd name="T46" fmla="*/ 131 w 502"/>
                <a:gd name="T47" fmla="*/ 32 h 709"/>
                <a:gd name="T48" fmla="*/ 189 w 502"/>
                <a:gd name="T49" fmla="*/ 8 h 709"/>
                <a:gd name="T50" fmla="*/ 257 w 502"/>
                <a:gd name="T51" fmla="*/ 0 h 709"/>
                <a:gd name="T52" fmla="*/ 290 w 502"/>
                <a:gd name="T53" fmla="*/ 1 h 709"/>
                <a:gd name="T54" fmla="*/ 336 w 502"/>
                <a:gd name="T55" fmla="*/ 10 h 709"/>
                <a:gd name="T56" fmla="*/ 378 w 502"/>
                <a:gd name="T57" fmla="*/ 28 h 709"/>
                <a:gd name="T58" fmla="*/ 417 w 502"/>
                <a:gd name="T59" fmla="*/ 54 h 709"/>
                <a:gd name="T60" fmla="*/ 451 w 502"/>
                <a:gd name="T61" fmla="*/ 89 h 709"/>
                <a:gd name="T62" fmla="*/ 360 w 502"/>
                <a:gd name="T63" fmla="*/ 196 h 709"/>
                <a:gd name="T64" fmla="*/ 340 w 502"/>
                <a:gd name="T65" fmla="*/ 169 h 709"/>
                <a:gd name="T66" fmla="*/ 305 w 502"/>
                <a:gd name="T67" fmla="*/ 143 h 709"/>
                <a:gd name="T68" fmla="*/ 260 w 502"/>
                <a:gd name="T69" fmla="*/ 134 h 709"/>
                <a:gd name="T70" fmla="*/ 231 w 502"/>
                <a:gd name="T71" fmla="*/ 139 h 709"/>
                <a:gd name="T72" fmla="*/ 197 w 502"/>
                <a:gd name="T73" fmla="*/ 157 h 709"/>
                <a:gd name="T74" fmla="*/ 188 w 502"/>
                <a:gd name="T75" fmla="*/ 172 h 709"/>
                <a:gd name="T76" fmla="*/ 184 w 502"/>
                <a:gd name="T77" fmla="*/ 189 h 709"/>
                <a:gd name="T78" fmla="*/ 189 w 502"/>
                <a:gd name="T79" fmla="*/ 214 h 709"/>
                <a:gd name="T80" fmla="*/ 204 w 502"/>
                <a:gd name="T81" fmla="*/ 235 h 709"/>
                <a:gd name="T82" fmla="*/ 250 w 502"/>
                <a:gd name="T83" fmla="*/ 264 h 709"/>
                <a:gd name="T84" fmla="*/ 322 w 502"/>
                <a:gd name="T85" fmla="*/ 291 h 709"/>
                <a:gd name="T86" fmla="*/ 381 w 502"/>
                <a:gd name="T87" fmla="*/ 319 h 709"/>
                <a:gd name="T88" fmla="*/ 430 w 502"/>
                <a:gd name="T89" fmla="*/ 351 h 709"/>
                <a:gd name="T90" fmla="*/ 465 w 502"/>
                <a:gd name="T91" fmla="*/ 387 h 709"/>
                <a:gd name="T92" fmla="*/ 489 w 502"/>
                <a:gd name="T93" fmla="*/ 432 h 709"/>
                <a:gd name="T94" fmla="*/ 501 w 502"/>
                <a:gd name="T95" fmla="*/ 485 h 709"/>
                <a:gd name="T96" fmla="*/ 501 w 502"/>
                <a:gd name="T97" fmla="*/ 526 h 709"/>
                <a:gd name="T98" fmla="*/ 483 w 502"/>
                <a:gd name="T99" fmla="*/ 587 h 709"/>
                <a:gd name="T100" fmla="*/ 449 w 502"/>
                <a:gd name="T101" fmla="*/ 638 h 709"/>
                <a:gd name="T102" fmla="*/ 398 w 502"/>
                <a:gd name="T103" fmla="*/ 676 h 709"/>
                <a:gd name="T104" fmla="*/ 332 w 502"/>
                <a:gd name="T105" fmla="*/ 700 h 709"/>
                <a:gd name="T106" fmla="*/ 255 w 502"/>
                <a:gd name="T107" fmla="*/ 709 h 709"/>
                <a:gd name="T108" fmla="*/ 215 w 502"/>
                <a:gd name="T109" fmla="*/ 707 h 709"/>
                <a:gd name="T110" fmla="*/ 159 w 502"/>
                <a:gd name="T111" fmla="*/ 696 h 709"/>
                <a:gd name="T112" fmla="*/ 108 w 502"/>
                <a:gd name="T113" fmla="*/ 675 h 709"/>
                <a:gd name="T114" fmla="*/ 62 w 502"/>
                <a:gd name="T115" fmla="*/ 644 h 709"/>
                <a:gd name="T116" fmla="*/ 23 w 502"/>
                <a:gd name="T117" fmla="*/ 6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709">
                  <a:moveTo>
                    <a:pt x="0" y="568"/>
                  </a:moveTo>
                  <a:lnTo>
                    <a:pt x="116" y="486"/>
                  </a:lnTo>
                  <a:lnTo>
                    <a:pt x="116" y="486"/>
                  </a:lnTo>
                  <a:lnTo>
                    <a:pt x="128" y="507"/>
                  </a:lnTo>
                  <a:lnTo>
                    <a:pt x="142" y="524"/>
                  </a:lnTo>
                  <a:lnTo>
                    <a:pt x="156" y="539"/>
                  </a:lnTo>
                  <a:lnTo>
                    <a:pt x="164" y="546"/>
                  </a:lnTo>
                  <a:lnTo>
                    <a:pt x="172" y="551"/>
                  </a:lnTo>
                  <a:lnTo>
                    <a:pt x="181" y="557"/>
                  </a:lnTo>
                  <a:lnTo>
                    <a:pt x="190" y="562"/>
                  </a:lnTo>
                  <a:lnTo>
                    <a:pt x="199" y="565"/>
                  </a:lnTo>
                  <a:lnTo>
                    <a:pt x="210" y="568"/>
                  </a:lnTo>
                  <a:lnTo>
                    <a:pt x="220" y="571"/>
                  </a:lnTo>
                  <a:lnTo>
                    <a:pt x="231" y="573"/>
                  </a:lnTo>
                  <a:lnTo>
                    <a:pt x="243" y="574"/>
                  </a:lnTo>
                  <a:lnTo>
                    <a:pt x="255" y="574"/>
                  </a:lnTo>
                  <a:lnTo>
                    <a:pt x="255" y="574"/>
                  </a:lnTo>
                  <a:lnTo>
                    <a:pt x="275" y="573"/>
                  </a:lnTo>
                  <a:lnTo>
                    <a:pt x="291" y="570"/>
                  </a:lnTo>
                  <a:lnTo>
                    <a:pt x="306" y="564"/>
                  </a:lnTo>
                  <a:lnTo>
                    <a:pt x="313" y="560"/>
                  </a:lnTo>
                  <a:lnTo>
                    <a:pt x="320" y="557"/>
                  </a:lnTo>
                  <a:lnTo>
                    <a:pt x="324" y="552"/>
                  </a:lnTo>
                  <a:lnTo>
                    <a:pt x="330" y="548"/>
                  </a:lnTo>
                  <a:lnTo>
                    <a:pt x="333" y="542"/>
                  </a:lnTo>
                  <a:lnTo>
                    <a:pt x="337" y="536"/>
                  </a:lnTo>
                  <a:lnTo>
                    <a:pt x="340" y="531"/>
                  </a:lnTo>
                  <a:lnTo>
                    <a:pt x="341" y="525"/>
                  </a:lnTo>
                  <a:lnTo>
                    <a:pt x="344" y="518"/>
                  </a:lnTo>
                  <a:lnTo>
                    <a:pt x="344" y="511"/>
                  </a:lnTo>
                  <a:lnTo>
                    <a:pt x="344" y="511"/>
                  </a:lnTo>
                  <a:lnTo>
                    <a:pt x="344" y="504"/>
                  </a:lnTo>
                  <a:lnTo>
                    <a:pt x="343" y="497"/>
                  </a:lnTo>
                  <a:lnTo>
                    <a:pt x="340" y="491"/>
                  </a:lnTo>
                  <a:lnTo>
                    <a:pt x="338" y="484"/>
                  </a:lnTo>
                  <a:lnTo>
                    <a:pt x="335" y="478"/>
                  </a:lnTo>
                  <a:lnTo>
                    <a:pt x="331" y="472"/>
                  </a:lnTo>
                  <a:lnTo>
                    <a:pt x="327" y="466"/>
                  </a:lnTo>
                  <a:lnTo>
                    <a:pt x="321" y="462"/>
                  </a:lnTo>
                  <a:lnTo>
                    <a:pt x="308" y="452"/>
                  </a:lnTo>
                  <a:lnTo>
                    <a:pt x="292" y="442"/>
                  </a:lnTo>
                  <a:lnTo>
                    <a:pt x="274" y="433"/>
                  </a:lnTo>
                  <a:lnTo>
                    <a:pt x="252" y="424"/>
                  </a:lnTo>
                  <a:lnTo>
                    <a:pt x="204" y="406"/>
                  </a:lnTo>
                  <a:lnTo>
                    <a:pt x="204" y="406"/>
                  </a:lnTo>
                  <a:lnTo>
                    <a:pt x="182" y="397"/>
                  </a:lnTo>
                  <a:lnTo>
                    <a:pt x="163" y="387"/>
                  </a:lnTo>
                  <a:lnTo>
                    <a:pt x="144" y="377"/>
                  </a:lnTo>
                  <a:lnTo>
                    <a:pt x="128" y="367"/>
                  </a:lnTo>
                  <a:lnTo>
                    <a:pt x="112" y="355"/>
                  </a:lnTo>
                  <a:lnTo>
                    <a:pt x="99" y="343"/>
                  </a:lnTo>
                  <a:lnTo>
                    <a:pt x="87" y="330"/>
                  </a:lnTo>
                  <a:lnTo>
                    <a:pt x="76" y="317"/>
                  </a:lnTo>
                  <a:lnTo>
                    <a:pt x="66" y="304"/>
                  </a:lnTo>
                  <a:lnTo>
                    <a:pt x="58" y="290"/>
                  </a:lnTo>
                  <a:lnTo>
                    <a:pt x="52" y="275"/>
                  </a:lnTo>
                  <a:lnTo>
                    <a:pt x="46" y="260"/>
                  </a:lnTo>
                  <a:lnTo>
                    <a:pt x="41" y="244"/>
                  </a:lnTo>
                  <a:lnTo>
                    <a:pt x="38" y="228"/>
                  </a:lnTo>
                  <a:lnTo>
                    <a:pt x="37" y="211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7" y="173"/>
                  </a:lnTo>
                  <a:lnTo>
                    <a:pt x="40" y="154"/>
                  </a:lnTo>
                  <a:lnTo>
                    <a:pt x="45" y="134"/>
                  </a:lnTo>
                  <a:lnTo>
                    <a:pt x="53" y="117"/>
                  </a:lnTo>
                  <a:lnTo>
                    <a:pt x="62" y="100"/>
                  </a:lnTo>
                  <a:lnTo>
                    <a:pt x="72" y="84"/>
                  </a:lnTo>
                  <a:lnTo>
                    <a:pt x="85" y="69"/>
                  </a:lnTo>
                  <a:lnTo>
                    <a:pt x="99" y="55"/>
                  </a:lnTo>
                  <a:lnTo>
                    <a:pt x="113" y="42"/>
                  </a:lnTo>
                  <a:lnTo>
                    <a:pt x="131" y="32"/>
                  </a:lnTo>
                  <a:lnTo>
                    <a:pt x="149" y="22"/>
                  </a:lnTo>
                  <a:lnTo>
                    <a:pt x="168" y="15"/>
                  </a:lnTo>
                  <a:lnTo>
                    <a:pt x="189" y="8"/>
                  </a:lnTo>
                  <a:lnTo>
                    <a:pt x="211" y="3"/>
                  </a:lnTo>
                  <a:lnTo>
                    <a:pt x="234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74" y="0"/>
                  </a:lnTo>
                  <a:lnTo>
                    <a:pt x="290" y="1"/>
                  </a:lnTo>
                  <a:lnTo>
                    <a:pt x="305" y="3"/>
                  </a:lnTo>
                  <a:lnTo>
                    <a:pt x="321" y="7"/>
                  </a:lnTo>
                  <a:lnTo>
                    <a:pt x="336" y="10"/>
                  </a:lnTo>
                  <a:lnTo>
                    <a:pt x="351" y="15"/>
                  </a:lnTo>
                  <a:lnTo>
                    <a:pt x="364" y="21"/>
                  </a:lnTo>
                  <a:lnTo>
                    <a:pt x="378" y="28"/>
                  </a:lnTo>
                  <a:lnTo>
                    <a:pt x="392" y="36"/>
                  </a:lnTo>
                  <a:lnTo>
                    <a:pt x="404" y="44"/>
                  </a:lnTo>
                  <a:lnTo>
                    <a:pt x="417" y="54"/>
                  </a:lnTo>
                  <a:lnTo>
                    <a:pt x="428" y="65"/>
                  </a:lnTo>
                  <a:lnTo>
                    <a:pt x="440" y="77"/>
                  </a:lnTo>
                  <a:lnTo>
                    <a:pt x="451" y="89"/>
                  </a:lnTo>
                  <a:lnTo>
                    <a:pt x="462" y="104"/>
                  </a:lnTo>
                  <a:lnTo>
                    <a:pt x="471" y="119"/>
                  </a:lnTo>
                  <a:lnTo>
                    <a:pt x="360" y="196"/>
                  </a:lnTo>
                  <a:lnTo>
                    <a:pt x="360" y="196"/>
                  </a:lnTo>
                  <a:lnTo>
                    <a:pt x="351" y="181"/>
                  </a:lnTo>
                  <a:lnTo>
                    <a:pt x="340" y="169"/>
                  </a:lnTo>
                  <a:lnTo>
                    <a:pt x="330" y="158"/>
                  </a:lnTo>
                  <a:lnTo>
                    <a:pt x="317" y="149"/>
                  </a:lnTo>
                  <a:lnTo>
                    <a:pt x="305" y="143"/>
                  </a:lnTo>
                  <a:lnTo>
                    <a:pt x="291" y="139"/>
                  </a:lnTo>
                  <a:lnTo>
                    <a:pt x="276" y="135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45" y="135"/>
                  </a:lnTo>
                  <a:lnTo>
                    <a:pt x="231" y="139"/>
                  </a:lnTo>
                  <a:lnTo>
                    <a:pt x="219" y="143"/>
                  </a:lnTo>
                  <a:lnTo>
                    <a:pt x="207" y="149"/>
                  </a:lnTo>
                  <a:lnTo>
                    <a:pt x="197" y="157"/>
                  </a:lnTo>
                  <a:lnTo>
                    <a:pt x="194" y="162"/>
                  </a:lnTo>
                  <a:lnTo>
                    <a:pt x="190" y="166"/>
                  </a:lnTo>
                  <a:lnTo>
                    <a:pt x="188" y="172"/>
                  </a:lnTo>
                  <a:lnTo>
                    <a:pt x="186" y="178"/>
                  </a:lnTo>
                  <a:lnTo>
                    <a:pt x="184" y="183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6" y="203"/>
                  </a:lnTo>
                  <a:lnTo>
                    <a:pt x="189" y="214"/>
                  </a:lnTo>
                  <a:lnTo>
                    <a:pt x="191" y="220"/>
                  </a:lnTo>
                  <a:lnTo>
                    <a:pt x="195" y="225"/>
                  </a:lnTo>
                  <a:lnTo>
                    <a:pt x="204" y="235"/>
                  </a:lnTo>
                  <a:lnTo>
                    <a:pt x="215" y="245"/>
                  </a:lnTo>
                  <a:lnTo>
                    <a:pt x="231" y="254"/>
                  </a:lnTo>
                  <a:lnTo>
                    <a:pt x="250" y="264"/>
                  </a:lnTo>
                  <a:lnTo>
                    <a:pt x="273" y="274"/>
                  </a:lnTo>
                  <a:lnTo>
                    <a:pt x="322" y="291"/>
                  </a:lnTo>
                  <a:lnTo>
                    <a:pt x="322" y="291"/>
                  </a:lnTo>
                  <a:lnTo>
                    <a:pt x="343" y="300"/>
                  </a:lnTo>
                  <a:lnTo>
                    <a:pt x="362" y="309"/>
                  </a:lnTo>
                  <a:lnTo>
                    <a:pt x="381" y="319"/>
                  </a:lnTo>
                  <a:lnTo>
                    <a:pt x="399" y="329"/>
                  </a:lnTo>
                  <a:lnTo>
                    <a:pt x="415" y="339"/>
                  </a:lnTo>
                  <a:lnTo>
                    <a:pt x="430" y="351"/>
                  </a:lnTo>
                  <a:lnTo>
                    <a:pt x="442" y="362"/>
                  </a:lnTo>
                  <a:lnTo>
                    <a:pt x="455" y="375"/>
                  </a:lnTo>
                  <a:lnTo>
                    <a:pt x="465" y="387"/>
                  </a:lnTo>
                  <a:lnTo>
                    <a:pt x="475" y="402"/>
                  </a:lnTo>
                  <a:lnTo>
                    <a:pt x="483" y="416"/>
                  </a:lnTo>
                  <a:lnTo>
                    <a:pt x="489" y="432"/>
                  </a:lnTo>
                  <a:lnTo>
                    <a:pt x="495" y="449"/>
                  </a:lnTo>
                  <a:lnTo>
                    <a:pt x="498" y="466"/>
                  </a:lnTo>
                  <a:lnTo>
                    <a:pt x="501" y="485"/>
                  </a:lnTo>
                  <a:lnTo>
                    <a:pt x="502" y="504"/>
                  </a:lnTo>
                  <a:lnTo>
                    <a:pt x="502" y="504"/>
                  </a:lnTo>
                  <a:lnTo>
                    <a:pt x="501" y="526"/>
                  </a:lnTo>
                  <a:lnTo>
                    <a:pt x="497" y="548"/>
                  </a:lnTo>
                  <a:lnTo>
                    <a:pt x="491" y="568"/>
                  </a:lnTo>
                  <a:lnTo>
                    <a:pt x="483" y="587"/>
                  </a:lnTo>
                  <a:lnTo>
                    <a:pt x="474" y="605"/>
                  </a:lnTo>
                  <a:lnTo>
                    <a:pt x="462" y="622"/>
                  </a:lnTo>
                  <a:lnTo>
                    <a:pt x="449" y="638"/>
                  </a:lnTo>
                  <a:lnTo>
                    <a:pt x="433" y="652"/>
                  </a:lnTo>
                  <a:lnTo>
                    <a:pt x="416" y="665"/>
                  </a:lnTo>
                  <a:lnTo>
                    <a:pt x="398" y="676"/>
                  </a:lnTo>
                  <a:lnTo>
                    <a:pt x="377" y="686"/>
                  </a:lnTo>
                  <a:lnTo>
                    <a:pt x="355" y="694"/>
                  </a:lnTo>
                  <a:lnTo>
                    <a:pt x="332" y="700"/>
                  </a:lnTo>
                  <a:lnTo>
                    <a:pt x="308" y="705"/>
                  </a:lnTo>
                  <a:lnTo>
                    <a:pt x="282" y="708"/>
                  </a:lnTo>
                  <a:lnTo>
                    <a:pt x="255" y="709"/>
                  </a:lnTo>
                  <a:lnTo>
                    <a:pt x="255" y="709"/>
                  </a:lnTo>
                  <a:lnTo>
                    <a:pt x="236" y="708"/>
                  </a:lnTo>
                  <a:lnTo>
                    <a:pt x="215" y="707"/>
                  </a:lnTo>
                  <a:lnTo>
                    <a:pt x="197" y="705"/>
                  </a:lnTo>
                  <a:lnTo>
                    <a:pt x="178" y="700"/>
                  </a:lnTo>
                  <a:lnTo>
                    <a:pt x="159" y="696"/>
                  </a:lnTo>
                  <a:lnTo>
                    <a:pt x="142" y="690"/>
                  </a:lnTo>
                  <a:lnTo>
                    <a:pt x="125" y="683"/>
                  </a:lnTo>
                  <a:lnTo>
                    <a:pt x="108" y="675"/>
                  </a:lnTo>
                  <a:lnTo>
                    <a:pt x="93" y="666"/>
                  </a:lnTo>
                  <a:lnTo>
                    <a:pt x="77" y="656"/>
                  </a:lnTo>
                  <a:lnTo>
                    <a:pt x="62" y="644"/>
                  </a:lnTo>
                  <a:lnTo>
                    <a:pt x="48" y="631"/>
                  </a:lnTo>
                  <a:lnTo>
                    <a:pt x="36" y="618"/>
                  </a:lnTo>
                  <a:lnTo>
                    <a:pt x="23" y="603"/>
                  </a:lnTo>
                  <a:lnTo>
                    <a:pt x="11" y="58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62" y="3424"/>
              <a:ext cx="206" cy="236"/>
            </a:xfrm>
            <a:custGeom>
              <a:avLst/>
              <a:gdLst>
                <a:gd name="T0" fmla="*/ 1 w 618"/>
                <a:gd name="T1" fmla="*/ 336 h 709"/>
                <a:gd name="T2" fmla="*/ 7 w 618"/>
                <a:gd name="T3" fmla="*/ 282 h 709"/>
                <a:gd name="T4" fmla="*/ 21 w 618"/>
                <a:gd name="T5" fmla="*/ 230 h 709"/>
                <a:gd name="T6" fmla="*/ 42 w 618"/>
                <a:gd name="T7" fmla="*/ 183 h 709"/>
                <a:gd name="T8" fmla="*/ 69 w 618"/>
                <a:gd name="T9" fmla="*/ 140 h 709"/>
                <a:gd name="T10" fmla="*/ 101 w 618"/>
                <a:gd name="T11" fmla="*/ 102 h 709"/>
                <a:gd name="T12" fmla="*/ 140 w 618"/>
                <a:gd name="T13" fmla="*/ 69 h 709"/>
                <a:gd name="T14" fmla="*/ 182 w 618"/>
                <a:gd name="T15" fmla="*/ 41 h 709"/>
                <a:gd name="T16" fmla="*/ 231 w 618"/>
                <a:gd name="T17" fmla="*/ 21 h 709"/>
                <a:gd name="T18" fmla="*/ 282 w 618"/>
                <a:gd name="T19" fmla="*/ 7 h 709"/>
                <a:gd name="T20" fmla="*/ 336 w 618"/>
                <a:gd name="T21" fmla="*/ 0 h 709"/>
                <a:gd name="T22" fmla="*/ 376 w 618"/>
                <a:gd name="T23" fmla="*/ 0 h 709"/>
                <a:gd name="T24" fmla="*/ 433 w 618"/>
                <a:gd name="T25" fmla="*/ 8 h 709"/>
                <a:gd name="T26" fmla="*/ 487 w 618"/>
                <a:gd name="T27" fmla="*/ 24 h 709"/>
                <a:gd name="T28" fmla="*/ 535 w 618"/>
                <a:gd name="T29" fmla="*/ 48 h 709"/>
                <a:gd name="T30" fmla="*/ 579 w 618"/>
                <a:gd name="T31" fmla="*/ 78 h 709"/>
                <a:gd name="T32" fmla="*/ 618 w 618"/>
                <a:gd name="T33" fmla="*/ 114 h 709"/>
                <a:gd name="T34" fmla="*/ 501 w 618"/>
                <a:gd name="T35" fmla="*/ 205 h 709"/>
                <a:gd name="T36" fmla="*/ 448 w 618"/>
                <a:gd name="T37" fmla="*/ 167 h 709"/>
                <a:gd name="T38" fmla="*/ 405 w 618"/>
                <a:gd name="T39" fmla="*/ 152 h 709"/>
                <a:gd name="T40" fmla="*/ 368 w 618"/>
                <a:gd name="T41" fmla="*/ 147 h 709"/>
                <a:gd name="T42" fmla="*/ 334 w 618"/>
                <a:gd name="T43" fmla="*/ 148 h 709"/>
                <a:gd name="T44" fmla="*/ 275 w 618"/>
                <a:gd name="T45" fmla="*/ 163 h 709"/>
                <a:gd name="T46" fmla="*/ 226 w 618"/>
                <a:gd name="T47" fmla="*/ 193 h 709"/>
                <a:gd name="T48" fmla="*/ 188 w 618"/>
                <a:gd name="T49" fmla="*/ 236 h 709"/>
                <a:gd name="T50" fmla="*/ 164 w 618"/>
                <a:gd name="T51" fmla="*/ 291 h 709"/>
                <a:gd name="T52" fmla="*/ 156 w 618"/>
                <a:gd name="T53" fmla="*/ 354 h 709"/>
                <a:gd name="T54" fmla="*/ 160 w 618"/>
                <a:gd name="T55" fmla="*/ 398 h 709"/>
                <a:gd name="T56" fmla="*/ 179 w 618"/>
                <a:gd name="T57" fmla="*/ 456 h 709"/>
                <a:gd name="T58" fmla="*/ 212 w 618"/>
                <a:gd name="T59" fmla="*/ 503 h 709"/>
                <a:gd name="T60" fmla="*/ 257 w 618"/>
                <a:gd name="T61" fmla="*/ 537 h 709"/>
                <a:gd name="T62" fmla="*/ 313 w 618"/>
                <a:gd name="T63" fmla="*/ 558 h 709"/>
                <a:gd name="T64" fmla="*/ 355 w 618"/>
                <a:gd name="T65" fmla="*/ 562 h 709"/>
                <a:gd name="T66" fmla="*/ 393 w 618"/>
                <a:gd name="T67" fmla="*/ 559 h 709"/>
                <a:gd name="T68" fmla="*/ 428 w 618"/>
                <a:gd name="T69" fmla="*/ 550 h 709"/>
                <a:gd name="T70" fmla="*/ 485 w 618"/>
                <a:gd name="T71" fmla="*/ 518 h 709"/>
                <a:gd name="T72" fmla="*/ 618 w 618"/>
                <a:gd name="T73" fmla="*/ 595 h 709"/>
                <a:gd name="T74" fmla="*/ 593 w 618"/>
                <a:gd name="T75" fmla="*/ 620 h 709"/>
                <a:gd name="T76" fmla="*/ 551 w 618"/>
                <a:gd name="T77" fmla="*/ 652 h 709"/>
                <a:gd name="T78" fmla="*/ 504 w 618"/>
                <a:gd name="T79" fmla="*/ 677 h 709"/>
                <a:gd name="T80" fmla="*/ 452 w 618"/>
                <a:gd name="T81" fmla="*/ 697 h 709"/>
                <a:gd name="T82" fmla="*/ 396 w 618"/>
                <a:gd name="T83" fmla="*/ 707 h 709"/>
                <a:gd name="T84" fmla="*/ 355 w 618"/>
                <a:gd name="T85" fmla="*/ 709 h 709"/>
                <a:gd name="T86" fmla="*/ 299 w 618"/>
                <a:gd name="T87" fmla="*/ 705 h 709"/>
                <a:gd name="T88" fmla="*/ 247 w 618"/>
                <a:gd name="T89" fmla="*/ 693 h 709"/>
                <a:gd name="T90" fmla="*/ 199 w 618"/>
                <a:gd name="T91" fmla="*/ 675 h 709"/>
                <a:gd name="T92" fmla="*/ 154 w 618"/>
                <a:gd name="T93" fmla="*/ 650 h 709"/>
                <a:gd name="T94" fmla="*/ 114 w 618"/>
                <a:gd name="T95" fmla="*/ 619 h 709"/>
                <a:gd name="T96" fmla="*/ 79 w 618"/>
                <a:gd name="T97" fmla="*/ 582 h 709"/>
                <a:gd name="T98" fmla="*/ 51 w 618"/>
                <a:gd name="T99" fmla="*/ 541 h 709"/>
                <a:gd name="T100" fmla="*/ 28 w 618"/>
                <a:gd name="T101" fmla="*/ 495 h 709"/>
                <a:gd name="T102" fmla="*/ 12 w 618"/>
                <a:gd name="T103" fmla="*/ 445 h 709"/>
                <a:gd name="T104" fmla="*/ 3 w 618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709">
                  <a:moveTo>
                    <a:pt x="0" y="354"/>
                  </a:moveTo>
                  <a:lnTo>
                    <a:pt x="0" y="354"/>
                  </a:lnTo>
                  <a:lnTo>
                    <a:pt x="1" y="336"/>
                  </a:lnTo>
                  <a:lnTo>
                    <a:pt x="3" y="317"/>
                  </a:lnTo>
                  <a:lnTo>
                    <a:pt x="5" y="299"/>
                  </a:lnTo>
                  <a:lnTo>
                    <a:pt x="7" y="282"/>
                  </a:lnTo>
                  <a:lnTo>
                    <a:pt x="12" y="265"/>
                  </a:lnTo>
                  <a:lnTo>
                    <a:pt x="16" y="248"/>
                  </a:lnTo>
                  <a:lnTo>
                    <a:pt x="21" y="230"/>
                  </a:lnTo>
                  <a:lnTo>
                    <a:pt x="28" y="214"/>
                  </a:lnTo>
                  <a:lnTo>
                    <a:pt x="35" y="198"/>
                  </a:lnTo>
                  <a:lnTo>
                    <a:pt x="42" y="183"/>
                  </a:lnTo>
                  <a:lnTo>
                    <a:pt x="51" y="169"/>
                  </a:lnTo>
                  <a:lnTo>
                    <a:pt x="59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0"/>
                  </a:lnTo>
                  <a:lnTo>
                    <a:pt x="182" y="41"/>
                  </a:lnTo>
                  <a:lnTo>
                    <a:pt x="199" y="34"/>
                  </a:lnTo>
                  <a:lnTo>
                    <a:pt x="215" y="28"/>
                  </a:lnTo>
                  <a:lnTo>
                    <a:pt x="231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2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76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70" y="18"/>
                  </a:lnTo>
                  <a:lnTo>
                    <a:pt x="487" y="24"/>
                  </a:lnTo>
                  <a:lnTo>
                    <a:pt x="504" y="31"/>
                  </a:lnTo>
                  <a:lnTo>
                    <a:pt x="520" y="39"/>
                  </a:lnTo>
                  <a:lnTo>
                    <a:pt x="535" y="48"/>
                  </a:lnTo>
                  <a:lnTo>
                    <a:pt x="551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8" y="114"/>
                  </a:lnTo>
                  <a:lnTo>
                    <a:pt x="515" y="220"/>
                  </a:lnTo>
                  <a:lnTo>
                    <a:pt x="515" y="220"/>
                  </a:lnTo>
                  <a:lnTo>
                    <a:pt x="501" y="205"/>
                  </a:lnTo>
                  <a:lnTo>
                    <a:pt x="485" y="191"/>
                  </a:lnTo>
                  <a:lnTo>
                    <a:pt x="468" y="179"/>
                  </a:lnTo>
                  <a:lnTo>
                    <a:pt x="448" y="167"/>
                  </a:lnTo>
                  <a:lnTo>
                    <a:pt x="428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4" y="156"/>
                  </a:lnTo>
                  <a:lnTo>
                    <a:pt x="275" y="163"/>
                  </a:lnTo>
                  <a:lnTo>
                    <a:pt x="257" y="171"/>
                  </a:lnTo>
                  <a:lnTo>
                    <a:pt x="241" y="181"/>
                  </a:lnTo>
                  <a:lnTo>
                    <a:pt x="226" y="193"/>
                  </a:lnTo>
                  <a:lnTo>
                    <a:pt x="212" y="206"/>
                  </a:lnTo>
                  <a:lnTo>
                    <a:pt x="200" y="220"/>
                  </a:lnTo>
                  <a:lnTo>
                    <a:pt x="188" y="236"/>
                  </a:lnTo>
                  <a:lnTo>
                    <a:pt x="179" y="253"/>
                  </a:lnTo>
                  <a:lnTo>
                    <a:pt x="171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7" y="332"/>
                  </a:lnTo>
                  <a:lnTo>
                    <a:pt x="156" y="354"/>
                  </a:lnTo>
                  <a:lnTo>
                    <a:pt x="156" y="354"/>
                  </a:lnTo>
                  <a:lnTo>
                    <a:pt x="157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1" y="438"/>
                  </a:lnTo>
                  <a:lnTo>
                    <a:pt x="179" y="456"/>
                  </a:lnTo>
                  <a:lnTo>
                    <a:pt x="188" y="472"/>
                  </a:lnTo>
                  <a:lnTo>
                    <a:pt x="200" y="488"/>
                  </a:lnTo>
                  <a:lnTo>
                    <a:pt x="212" y="503"/>
                  </a:lnTo>
                  <a:lnTo>
                    <a:pt x="226" y="516"/>
                  </a:lnTo>
                  <a:lnTo>
                    <a:pt x="241" y="528"/>
                  </a:lnTo>
                  <a:lnTo>
                    <a:pt x="257" y="537"/>
                  </a:lnTo>
                  <a:lnTo>
                    <a:pt x="275" y="547"/>
                  </a:lnTo>
                  <a:lnTo>
                    <a:pt x="294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5" y="562"/>
                  </a:lnTo>
                  <a:lnTo>
                    <a:pt x="355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8" y="550"/>
                  </a:lnTo>
                  <a:lnTo>
                    <a:pt x="448" y="541"/>
                  </a:lnTo>
                  <a:lnTo>
                    <a:pt x="468" y="531"/>
                  </a:lnTo>
                  <a:lnTo>
                    <a:pt x="485" y="518"/>
                  </a:lnTo>
                  <a:lnTo>
                    <a:pt x="501" y="504"/>
                  </a:lnTo>
                  <a:lnTo>
                    <a:pt x="515" y="489"/>
                  </a:lnTo>
                  <a:lnTo>
                    <a:pt x="618" y="595"/>
                  </a:lnTo>
                  <a:lnTo>
                    <a:pt x="618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1" y="652"/>
                  </a:lnTo>
                  <a:lnTo>
                    <a:pt x="535" y="661"/>
                  </a:lnTo>
                  <a:lnTo>
                    <a:pt x="520" y="670"/>
                  </a:lnTo>
                  <a:lnTo>
                    <a:pt x="504" y="677"/>
                  </a:lnTo>
                  <a:lnTo>
                    <a:pt x="487" y="685"/>
                  </a:lnTo>
                  <a:lnTo>
                    <a:pt x="470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5" y="705"/>
                  </a:lnTo>
                  <a:lnTo>
                    <a:pt x="396" y="707"/>
                  </a:lnTo>
                  <a:lnTo>
                    <a:pt x="376" y="708"/>
                  </a:lnTo>
                  <a:lnTo>
                    <a:pt x="355" y="709"/>
                  </a:lnTo>
                  <a:lnTo>
                    <a:pt x="355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2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31" y="688"/>
                  </a:lnTo>
                  <a:lnTo>
                    <a:pt x="215" y="682"/>
                  </a:lnTo>
                  <a:lnTo>
                    <a:pt x="199" y="675"/>
                  </a:lnTo>
                  <a:lnTo>
                    <a:pt x="182" y="667"/>
                  </a:lnTo>
                  <a:lnTo>
                    <a:pt x="168" y="659"/>
                  </a:lnTo>
                  <a:lnTo>
                    <a:pt x="154" y="650"/>
                  </a:lnTo>
                  <a:lnTo>
                    <a:pt x="140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9" y="582"/>
                  </a:lnTo>
                  <a:lnTo>
                    <a:pt x="69" y="568"/>
                  </a:lnTo>
                  <a:lnTo>
                    <a:pt x="59" y="555"/>
                  </a:lnTo>
                  <a:lnTo>
                    <a:pt x="51" y="541"/>
                  </a:lnTo>
                  <a:lnTo>
                    <a:pt x="42" y="526"/>
                  </a:lnTo>
                  <a:lnTo>
                    <a:pt x="35" y="510"/>
                  </a:lnTo>
                  <a:lnTo>
                    <a:pt x="28" y="495"/>
                  </a:lnTo>
                  <a:lnTo>
                    <a:pt x="21" y="478"/>
                  </a:lnTo>
                  <a:lnTo>
                    <a:pt x="16" y="462"/>
                  </a:lnTo>
                  <a:lnTo>
                    <a:pt x="12" y="445"/>
                  </a:lnTo>
                  <a:lnTo>
                    <a:pt x="7" y="427"/>
                  </a:lnTo>
                  <a:lnTo>
                    <a:pt x="5" y="409"/>
                  </a:lnTo>
                  <a:lnTo>
                    <a:pt x="3" y="392"/>
                  </a:lnTo>
                  <a:lnTo>
                    <a:pt x="1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956" y="3536"/>
              <a:ext cx="176" cy="123"/>
            </a:xfrm>
            <a:custGeom>
              <a:avLst/>
              <a:gdLst>
                <a:gd name="T0" fmla="*/ 529 w 529"/>
                <a:gd name="T1" fmla="*/ 370 h 370"/>
                <a:gd name="T2" fmla="*/ 203 w 529"/>
                <a:gd name="T3" fmla="*/ 0 h 370"/>
                <a:gd name="T4" fmla="*/ 0 w 529"/>
                <a:gd name="T5" fmla="*/ 0 h 370"/>
                <a:gd name="T6" fmla="*/ 322 w 529"/>
                <a:gd name="T7" fmla="*/ 370 h 370"/>
                <a:gd name="T8" fmla="*/ 529 w 529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70">
                  <a:moveTo>
                    <a:pt x="529" y="370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322" y="370"/>
                  </a:lnTo>
                  <a:lnTo>
                    <a:pt x="529" y="37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93" y="3345"/>
              <a:ext cx="50" cy="314"/>
            </a:xfrm>
            <a:custGeom>
              <a:avLst/>
              <a:gdLst>
                <a:gd name="T0" fmla="*/ 0 w 152"/>
                <a:gd name="T1" fmla="*/ 0 h 943"/>
                <a:gd name="T2" fmla="*/ 0 w 152"/>
                <a:gd name="T3" fmla="*/ 943 h 943"/>
                <a:gd name="T4" fmla="*/ 152 w 152"/>
                <a:gd name="T5" fmla="*/ 943 h 943"/>
                <a:gd name="T6" fmla="*/ 152 w 152"/>
                <a:gd name="T7" fmla="*/ 599 h 943"/>
                <a:gd name="T8" fmla="*/ 152 w 152"/>
                <a:gd name="T9" fmla="*/ 600 h 943"/>
                <a:gd name="T10" fmla="*/ 152 w 152"/>
                <a:gd name="T11" fmla="*/ 565 h 943"/>
                <a:gd name="T12" fmla="*/ 152 w 152"/>
                <a:gd name="T13" fmla="*/ 565 h 943"/>
                <a:gd name="T14" fmla="*/ 152 w 152"/>
                <a:gd name="T15" fmla="*/ 0 h 943"/>
                <a:gd name="T16" fmla="*/ 0 w 152"/>
                <a:gd name="T17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43">
                  <a:moveTo>
                    <a:pt x="0" y="0"/>
                  </a:moveTo>
                  <a:lnTo>
                    <a:pt x="0" y="943"/>
                  </a:lnTo>
                  <a:lnTo>
                    <a:pt x="152" y="943"/>
                  </a:lnTo>
                  <a:lnTo>
                    <a:pt x="152" y="599"/>
                  </a:lnTo>
                  <a:lnTo>
                    <a:pt x="152" y="600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202" y="3424"/>
              <a:ext cx="206" cy="236"/>
            </a:xfrm>
            <a:custGeom>
              <a:avLst/>
              <a:gdLst>
                <a:gd name="T0" fmla="*/ 0 w 617"/>
                <a:gd name="T1" fmla="*/ 336 h 709"/>
                <a:gd name="T2" fmla="*/ 7 w 617"/>
                <a:gd name="T3" fmla="*/ 282 h 709"/>
                <a:gd name="T4" fmla="*/ 21 w 617"/>
                <a:gd name="T5" fmla="*/ 230 h 709"/>
                <a:gd name="T6" fmla="*/ 42 w 617"/>
                <a:gd name="T7" fmla="*/ 183 h 709"/>
                <a:gd name="T8" fmla="*/ 68 w 617"/>
                <a:gd name="T9" fmla="*/ 140 h 709"/>
                <a:gd name="T10" fmla="*/ 101 w 617"/>
                <a:gd name="T11" fmla="*/ 102 h 709"/>
                <a:gd name="T12" fmla="*/ 139 w 617"/>
                <a:gd name="T13" fmla="*/ 69 h 709"/>
                <a:gd name="T14" fmla="*/ 183 w 617"/>
                <a:gd name="T15" fmla="*/ 41 h 709"/>
                <a:gd name="T16" fmla="*/ 229 w 617"/>
                <a:gd name="T17" fmla="*/ 21 h 709"/>
                <a:gd name="T18" fmla="*/ 281 w 617"/>
                <a:gd name="T19" fmla="*/ 7 h 709"/>
                <a:gd name="T20" fmla="*/ 336 w 617"/>
                <a:gd name="T21" fmla="*/ 0 h 709"/>
                <a:gd name="T22" fmla="*/ 375 w 617"/>
                <a:gd name="T23" fmla="*/ 0 h 709"/>
                <a:gd name="T24" fmla="*/ 433 w 617"/>
                <a:gd name="T25" fmla="*/ 8 h 709"/>
                <a:gd name="T26" fmla="*/ 486 w 617"/>
                <a:gd name="T27" fmla="*/ 24 h 709"/>
                <a:gd name="T28" fmla="*/ 535 w 617"/>
                <a:gd name="T29" fmla="*/ 48 h 709"/>
                <a:gd name="T30" fmla="*/ 579 w 617"/>
                <a:gd name="T31" fmla="*/ 78 h 709"/>
                <a:gd name="T32" fmla="*/ 617 w 617"/>
                <a:gd name="T33" fmla="*/ 114 h 709"/>
                <a:gd name="T34" fmla="*/ 500 w 617"/>
                <a:gd name="T35" fmla="*/ 205 h 709"/>
                <a:gd name="T36" fmla="*/ 448 w 617"/>
                <a:gd name="T37" fmla="*/ 167 h 709"/>
                <a:gd name="T38" fmla="*/ 405 w 617"/>
                <a:gd name="T39" fmla="*/ 152 h 709"/>
                <a:gd name="T40" fmla="*/ 368 w 617"/>
                <a:gd name="T41" fmla="*/ 147 h 709"/>
                <a:gd name="T42" fmla="*/ 334 w 617"/>
                <a:gd name="T43" fmla="*/ 148 h 709"/>
                <a:gd name="T44" fmla="*/ 274 w 617"/>
                <a:gd name="T45" fmla="*/ 163 h 709"/>
                <a:gd name="T46" fmla="*/ 225 w 617"/>
                <a:gd name="T47" fmla="*/ 193 h 709"/>
                <a:gd name="T48" fmla="*/ 187 w 617"/>
                <a:gd name="T49" fmla="*/ 236 h 709"/>
                <a:gd name="T50" fmla="*/ 164 w 617"/>
                <a:gd name="T51" fmla="*/ 291 h 709"/>
                <a:gd name="T52" fmla="*/ 155 w 617"/>
                <a:gd name="T53" fmla="*/ 354 h 709"/>
                <a:gd name="T54" fmla="*/ 160 w 617"/>
                <a:gd name="T55" fmla="*/ 398 h 709"/>
                <a:gd name="T56" fmla="*/ 178 w 617"/>
                <a:gd name="T57" fmla="*/ 456 h 709"/>
                <a:gd name="T58" fmla="*/ 211 w 617"/>
                <a:gd name="T59" fmla="*/ 503 h 709"/>
                <a:gd name="T60" fmla="*/ 257 w 617"/>
                <a:gd name="T61" fmla="*/ 537 h 709"/>
                <a:gd name="T62" fmla="*/ 313 w 617"/>
                <a:gd name="T63" fmla="*/ 558 h 709"/>
                <a:gd name="T64" fmla="*/ 354 w 617"/>
                <a:gd name="T65" fmla="*/ 562 h 709"/>
                <a:gd name="T66" fmla="*/ 393 w 617"/>
                <a:gd name="T67" fmla="*/ 559 h 709"/>
                <a:gd name="T68" fmla="*/ 427 w 617"/>
                <a:gd name="T69" fmla="*/ 550 h 709"/>
                <a:gd name="T70" fmla="*/ 484 w 617"/>
                <a:gd name="T71" fmla="*/ 518 h 709"/>
                <a:gd name="T72" fmla="*/ 617 w 617"/>
                <a:gd name="T73" fmla="*/ 595 h 709"/>
                <a:gd name="T74" fmla="*/ 593 w 617"/>
                <a:gd name="T75" fmla="*/ 620 h 709"/>
                <a:gd name="T76" fmla="*/ 550 w 617"/>
                <a:gd name="T77" fmla="*/ 652 h 709"/>
                <a:gd name="T78" fmla="*/ 503 w 617"/>
                <a:gd name="T79" fmla="*/ 677 h 709"/>
                <a:gd name="T80" fmla="*/ 452 w 617"/>
                <a:gd name="T81" fmla="*/ 697 h 709"/>
                <a:gd name="T82" fmla="*/ 394 w 617"/>
                <a:gd name="T83" fmla="*/ 707 h 709"/>
                <a:gd name="T84" fmla="*/ 354 w 617"/>
                <a:gd name="T85" fmla="*/ 709 h 709"/>
                <a:gd name="T86" fmla="*/ 299 w 617"/>
                <a:gd name="T87" fmla="*/ 705 h 709"/>
                <a:gd name="T88" fmla="*/ 247 w 617"/>
                <a:gd name="T89" fmla="*/ 693 h 709"/>
                <a:gd name="T90" fmla="*/ 197 w 617"/>
                <a:gd name="T91" fmla="*/ 675 h 709"/>
                <a:gd name="T92" fmla="*/ 153 w 617"/>
                <a:gd name="T93" fmla="*/ 650 h 709"/>
                <a:gd name="T94" fmla="*/ 114 w 617"/>
                <a:gd name="T95" fmla="*/ 619 h 709"/>
                <a:gd name="T96" fmla="*/ 78 w 617"/>
                <a:gd name="T97" fmla="*/ 582 h 709"/>
                <a:gd name="T98" fmla="*/ 50 w 617"/>
                <a:gd name="T99" fmla="*/ 541 h 709"/>
                <a:gd name="T100" fmla="*/ 27 w 617"/>
                <a:gd name="T101" fmla="*/ 495 h 709"/>
                <a:gd name="T102" fmla="*/ 11 w 617"/>
                <a:gd name="T103" fmla="*/ 445 h 709"/>
                <a:gd name="T104" fmla="*/ 2 w 617"/>
                <a:gd name="T105" fmla="*/ 392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7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1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7" y="214"/>
                  </a:lnTo>
                  <a:lnTo>
                    <a:pt x="34" y="198"/>
                  </a:lnTo>
                  <a:lnTo>
                    <a:pt x="42" y="183"/>
                  </a:lnTo>
                  <a:lnTo>
                    <a:pt x="50" y="169"/>
                  </a:lnTo>
                  <a:lnTo>
                    <a:pt x="59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90" y="115"/>
                  </a:lnTo>
                  <a:lnTo>
                    <a:pt x="101" y="102"/>
                  </a:lnTo>
                  <a:lnTo>
                    <a:pt x="114" y="91"/>
                  </a:lnTo>
                  <a:lnTo>
                    <a:pt x="126" y="79"/>
                  </a:lnTo>
                  <a:lnTo>
                    <a:pt x="139" y="69"/>
                  </a:lnTo>
                  <a:lnTo>
                    <a:pt x="153" y="60"/>
                  </a:lnTo>
                  <a:lnTo>
                    <a:pt x="168" y="50"/>
                  </a:lnTo>
                  <a:lnTo>
                    <a:pt x="183" y="41"/>
                  </a:lnTo>
                  <a:lnTo>
                    <a:pt x="197" y="34"/>
                  </a:lnTo>
                  <a:lnTo>
                    <a:pt x="213" y="28"/>
                  </a:lnTo>
                  <a:lnTo>
                    <a:pt x="229" y="21"/>
                  </a:lnTo>
                  <a:lnTo>
                    <a:pt x="247" y="15"/>
                  </a:lnTo>
                  <a:lnTo>
                    <a:pt x="264" y="10"/>
                  </a:lnTo>
                  <a:lnTo>
                    <a:pt x="281" y="7"/>
                  </a:lnTo>
                  <a:lnTo>
                    <a:pt x="299" y="3"/>
                  </a:lnTo>
                  <a:lnTo>
                    <a:pt x="318" y="1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75" y="0"/>
                  </a:lnTo>
                  <a:lnTo>
                    <a:pt x="394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2" y="13"/>
                  </a:lnTo>
                  <a:lnTo>
                    <a:pt x="469" y="18"/>
                  </a:lnTo>
                  <a:lnTo>
                    <a:pt x="486" y="24"/>
                  </a:lnTo>
                  <a:lnTo>
                    <a:pt x="503" y="31"/>
                  </a:lnTo>
                  <a:lnTo>
                    <a:pt x="519" y="39"/>
                  </a:lnTo>
                  <a:lnTo>
                    <a:pt x="535" y="48"/>
                  </a:lnTo>
                  <a:lnTo>
                    <a:pt x="550" y="57"/>
                  </a:lnTo>
                  <a:lnTo>
                    <a:pt x="565" y="68"/>
                  </a:lnTo>
                  <a:lnTo>
                    <a:pt x="579" y="78"/>
                  </a:lnTo>
                  <a:lnTo>
                    <a:pt x="593" y="89"/>
                  </a:lnTo>
                  <a:lnTo>
                    <a:pt x="605" y="101"/>
                  </a:lnTo>
                  <a:lnTo>
                    <a:pt x="617" y="114"/>
                  </a:lnTo>
                  <a:lnTo>
                    <a:pt x="514" y="220"/>
                  </a:lnTo>
                  <a:lnTo>
                    <a:pt x="514" y="220"/>
                  </a:lnTo>
                  <a:lnTo>
                    <a:pt x="500" y="205"/>
                  </a:lnTo>
                  <a:lnTo>
                    <a:pt x="484" y="191"/>
                  </a:lnTo>
                  <a:lnTo>
                    <a:pt x="467" y="179"/>
                  </a:lnTo>
                  <a:lnTo>
                    <a:pt x="448" y="167"/>
                  </a:lnTo>
                  <a:lnTo>
                    <a:pt x="427" y="159"/>
                  </a:lnTo>
                  <a:lnTo>
                    <a:pt x="416" y="156"/>
                  </a:lnTo>
                  <a:lnTo>
                    <a:pt x="405" y="152"/>
                  </a:lnTo>
                  <a:lnTo>
                    <a:pt x="393" y="150"/>
                  </a:lnTo>
                  <a:lnTo>
                    <a:pt x="381" y="148"/>
                  </a:lnTo>
                  <a:lnTo>
                    <a:pt x="368" y="147"/>
                  </a:lnTo>
                  <a:lnTo>
                    <a:pt x="354" y="147"/>
                  </a:lnTo>
                  <a:lnTo>
                    <a:pt x="354" y="147"/>
                  </a:lnTo>
                  <a:lnTo>
                    <a:pt x="334" y="148"/>
                  </a:lnTo>
                  <a:lnTo>
                    <a:pt x="313" y="151"/>
                  </a:lnTo>
                  <a:lnTo>
                    <a:pt x="293" y="156"/>
                  </a:lnTo>
                  <a:lnTo>
                    <a:pt x="274" y="163"/>
                  </a:lnTo>
                  <a:lnTo>
                    <a:pt x="257" y="171"/>
                  </a:lnTo>
                  <a:lnTo>
                    <a:pt x="240" y="181"/>
                  </a:lnTo>
                  <a:lnTo>
                    <a:pt x="225" y="193"/>
                  </a:lnTo>
                  <a:lnTo>
                    <a:pt x="211" y="206"/>
                  </a:lnTo>
                  <a:lnTo>
                    <a:pt x="199" y="220"/>
                  </a:lnTo>
                  <a:lnTo>
                    <a:pt x="187" y="236"/>
                  </a:lnTo>
                  <a:lnTo>
                    <a:pt x="178" y="253"/>
                  </a:lnTo>
                  <a:lnTo>
                    <a:pt x="170" y="272"/>
                  </a:lnTo>
                  <a:lnTo>
                    <a:pt x="164" y="291"/>
                  </a:lnTo>
                  <a:lnTo>
                    <a:pt x="160" y="312"/>
                  </a:lnTo>
                  <a:lnTo>
                    <a:pt x="156" y="332"/>
                  </a:lnTo>
                  <a:lnTo>
                    <a:pt x="155" y="354"/>
                  </a:lnTo>
                  <a:lnTo>
                    <a:pt x="155" y="354"/>
                  </a:lnTo>
                  <a:lnTo>
                    <a:pt x="156" y="377"/>
                  </a:lnTo>
                  <a:lnTo>
                    <a:pt x="160" y="398"/>
                  </a:lnTo>
                  <a:lnTo>
                    <a:pt x="164" y="418"/>
                  </a:lnTo>
                  <a:lnTo>
                    <a:pt x="170" y="438"/>
                  </a:lnTo>
                  <a:lnTo>
                    <a:pt x="178" y="456"/>
                  </a:lnTo>
                  <a:lnTo>
                    <a:pt x="187" y="472"/>
                  </a:lnTo>
                  <a:lnTo>
                    <a:pt x="199" y="488"/>
                  </a:lnTo>
                  <a:lnTo>
                    <a:pt x="211" y="503"/>
                  </a:lnTo>
                  <a:lnTo>
                    <a:pt x="225" y="516"/>
                  </a:lnTo>
                  <a:lnTo>
                    <a:pt x="240" y="528"/>
                  </a:lnTo>
                  <a:lnTo>
                    <a:pt x="257" y="537"/>
                  </a:lnTo>
                  <a:lnTo>
                    <a:pt x="274" y="547"/>
                  </a:lnTo>
                  <a:lnTo>
                    <a:pt x="293" y="554"/>
                  </a:lnTo>
                  <a:lnTo>
                    <a:pt x="313" y="558"/>
                  </a:lnTo>
                  <a:lnTo>
                    <a:pt x="334" y="562"/>
                  </a:lnTo>
                  <a:lnTo>
                    <a:pt x="354" y="562"/>
                  </a:lnTo>
                  <a:lnTo>
                    <a:pt x="354" y="562"/>
                  </a:lnTo>
                  <a:lnTo>
                    <a:pt x="368" y="562"/>
                  </a:lnTo>
                  <a:lnTo>
                    <a:pt x="381" y="560"/>
                  </a:lnTo>
                  <a:lnTo>
                    <a:pt x="393" y="559"/>
                  </a:lnTo>
                  <a:lnTo>
                    <a:pt x="405" y="557"/>
                  </a:lnTo>
                  <a:lnTo>
                    <a:pt x="416" y="554"/>
                  </a:lnTo>
                  <a:lnTo>
                    <a:pt x="427" y="550"/>
                  </a:lnTo>
                  <a:lnTo>
                    <a:pt x="448" y="541"/>
                  </a:lnTo>
                  <a:lnTo>
                    <a:pt x="467" y="531"/>
                  </a:lnTo>
                  <a:lnTo>
                    <a:pt x="484" y="518"/>
                  </a:lnTo>
                  <a:lnTo>
                    <a:pt x="500" y="504"/>
                  </a:lnTo>
                  <a:lnTo>
                    <a:pt x="514" y="489"/>
                  </a:lnTo>
                  <a:lnTo>
                    <a:pt x="617" y="595"/>
                  </a:lnTo>
                  <a:lnTo>
                    <a:pt x="617" y="595"/>
                  </a:lnTo>
                  <a:lnTo>
                    <a:pt x="605" y="607"/>
                  </a:lnTo>
                  <a:lnTo>
                    <a:pt x="593" y="620"/>
                  </a:lnTo>
                  <a:lnTo>
                    <a:pt x="579" y="631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5" y="661"/>
                  </a:lnTo>
                  <a:lnTo>
                    <a:pt x="519" y="670"/>
                  </a:lnTo>
                  <a:lnTo>
                    <a:pt x="503" y="677"/>
                  </a:lnTo>
                  <a:lnTo>
                    <a:pt x="486" y="685"/>
                  </a:lnTo>
                  <a:lnTo>
                    <a:pt x="469" y="691"/>
                  </a:lnTo>
                  <a:lnTo>
                    <a:pt x="452" y="697"/>
                  </a:lnTo>
                  <a:lnTo>
                    <a:pt x="433" y="701"/>
                  </a:lnTo>
                  <a:lnTo>
                    <a:pt x="414" y="705"/>
                  </a:lnTo>
                  <a:lnTo>
                    <a:pt x="394" y="707"/>
                  </a:lnTo>
                  <a:lnTo>
                    <a:pt x="375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8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7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3" y="667"/>
                  </a:lnTo>
                  <a:lnTo>
                    <a:pt x="168" y="659"/>
                  </a:lnTo>
                  <a:lnTo>
                    <a:pt x="153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4" y="619"/>
                  </a:lnTo>
                  <a:lnTo>
                    <a:pt x="101" y="607"/>
                  </a:lnTo>
                  <a:lnTo>
                    <a:pt x="90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9" y="555"/>
                  </a:lnTo>
                  <a:lnTo>
                    <a:pt x="50" y="541"/>
                  </a:lnTo>
                  <a:lnTo>
                    <a:pt x="42" y="526"/>
                  </a:lnTo>
                  <a:lnTo>
                    <a:pt x="34" y="510"/>
                  </a:lnTo>
                  <a:lnTo>
                    <a:pt x="27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1" y="445"/>
                  </a:lnTo>
                  <a:lnTo>
                    <a:pt x="7" y="427"/>
                  </a:lnTo>
                  <a:lnTo>
                    <a:pt x="4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513 w 681"/>
                <a:gd name="T1" fmla="*/ 279 h 709"/>
                <a:gd name="T2" fmla="*/ 500 w 681"/>
                <a:gd name="T3" fmla="*/ 232 h 709"/>
                <a:gd name="T4" fmla="*/ 475 w 681"/>
                <a:gd name="T5" fmla="*/ 194 h 709"/>
                <a:gd name="T6" fmla="*/ 443 w 681"/>
                <a:gd name="T7" fmla="*/ 165 h 709"/>
                <a:gd name="T8" fmla="*/ 403 w 681"/>
                <a:gd name="T9" fmla="*/ 148 h 709"/>
                <a:gd name="T10" fmla="*/ 357 w 681"/>
                <a:gd name="T11" fmla="*/ 139 h 709"/>
                <a:gd name="T12" fmla="*/ 325 w 681"/>
                <a:gd name="T13" fmla="*/ 140 h 709"/>
                <a:gd name="T14" fmla="*/ 282 w 681"/>
                <a:gd name="T15" fmla="*/ 148 h 709"/>
                <a:gd name="T16" fmla="*/ 242 w 681"/>
                <a:gd name="T17" fmla="*/ 167 h 709"/>
                <a:gd name="T18" fmla="*/ 207 w 681"/>
                <a:gd name="T19" fmla="*/ 196 h 709"/>
                <a:gd name="T20" fmla="*/ 180 w 681"/>
                <a:gd name="T21" fmla="*/ 234 h 709"/>
                <a:gd name="T22" fmla="*/ 160 w 681"/>
                <a:gd name="T23" fmla="*/ 279 h 709"/>
                <a:gd name="T24" fmla="*/ 0 w 681"/>
                <a:gd name="T25" fmla="*/ 336 h 709"/>
                <a:gd name="T26" fmla="*/ 7 w 681"/>
                <a:gd name="T27" fmla="*/ 282 h 709"/>
                <a:gd name="T28" fmla="*/ 21 w 681"/>
                <a:gd name="T29" fmla="*/ 230 h 709"/>
                <a:gd name="T30" fmla="*/ 41 w 681"/>
                <a:gd name="T31" fmla="*/ 183 h 709"/>
                <a:gd name="T32" fmla="*/ 68 w 681"/>
                <a:gd name="T33" fmla="*/ 140 h 709"/>
                <a:gd name="T34" fmla="*/ 101 w 681"/>
                <a:gd name="T35" fmla="*/ 102 h 709"/>
                <a:gd name="T36" fmla="*/ 139 w 681"/>
                <a:gd name="T37" fmla="*/ 69 h 709"/>
                <a:gd name="T38" fmla="*/ 181 w 681"/>
                <a:gd name="T39" fmla="*/ 41 h 709"/>
                <a:gd name="T40" fmla="*/ 228 w 681"/>
                <a:gd name="T41" fmla="*/ 21 h 709"/>
                <a:gd name="T42" fmla="*/ 278 w 681"/>
                <a:gd name="T43" fmla="*/ 7 h 709"/>
                <a:gd name="T44" fmla="*/ 333 w 681"/>
                <a:gd name="T45" fmla="*/ 0 h 709"/>
                <a:gd name="T46" fmla="*/ 369 w 681"/>
                <a:gd name="T47" fmla="*/ 0 h 709"/>
                <a:gd name="T48" fmla="*/ 420 w 681"/>
                <a:gd name="T49" fmla="*/ 6 h 709"/>
                <a:gd name="T50" fmla="*/ 467 w 681"/>
                <a:gd name="T51" fmla="*/ 18 h 709"/>
                <a:gd name="T52" fmla="*/ 511 w 681"/>
                <a:gd name="T53" fmla="*/ 38 h 709"/>
                <a:gd name="T54" fmla="*/ 550 w 681"/>
                <a:gd name="T55" fmla="*/ 63 h 709"/>
                <a:gd name="T56" fmla="*/ 584 w 681"/>
                <a:gd name="T57" fmla="*/ 95 h 709"/>
                <a:gd name="T58" fmla="*/ 614 w 681"/>
                <a:gd name="T59" fmla="*/ 132 h 709"/>
                <a:gd name="T60" fmla="*/ 638 w 681"/>
                <a:gd name="T61" fmla="*/ 174 h 709"/>
                <a:gd name="T62" fmla="*/ 658 w 681"/>
                <a:gd name="T63" fmla="*/ 222 h 709"/>
                <a:gd name="T64" fmla="*/ 671 w 681"/>
                <a:gd name="T65" fmla="*/ 276 h 709"/>
                <a:gd name="T66" fmla="*/ 679 w 681"/>
                <a:gd name="T67" fmla="*/ 335 h 709"/>
                <a:gd name="T68" fmla="*/ 157 w 681"/>
                <a:gd name="T69" fmla="*/ 395 h 709"/>
                <a:gd name="T70" fmla="*/ 165 w 681"/>
                <a:gd name="T71" fmla="*/ 431 h 709"/>
                <a:gd name="T72" fmla="*/ 188 w 681"/>
                <a:gd name="T73" fmla="*/ 477 h 709"/>
                <a:gd name="T74" fmla="*/ 222 w 681"/>
                <a:gd name="T75" fmla="*/ 515 h 709"/>
                <a:gd name="T76" fmla="*/ 266 w 681"/>
                <a:gd name="T77" fmla="*/ 541 h 709"/>
                <a:gd name="T78" fmla="*/ 317 w 681"/>
                <a:gd name="T79" fmla="*/ 556 h 709"/>
                <a:gd name="T80" fmla="*/ 354 w 681"/>
                <a:gd name="T81" fmla="*/ 559 h 709"/>
                <a:gd name="T82" fmla="*/ 399 w 681"/>
                <a:gd name="T83" fmla="*/ 556 h 709"/>
                <a:gd name="T84" fmla="*/ 438 w 681"/>
                <a:gd name="T85" fmla="*/ 546 h 709"/>
                <a:gd name="T86" fmla="*/ 482 w 681"/>
                <a:gd name="T87" fmla="*/ 524 h 709"/>
                <a:gd name="T88" fmla="*/ 533 w 681"/>
                <a:gd name="T89" fmla="*/ 481 h 709"/>
                <a:gd name="T90" fmla="*/ 623 w 681"/>
                <a:gd name="T91" fmla="*/ 602 h 709"/>
                <a:gd name="T92" fmla="*/ 583 w 681"/>
                <a:gd name="T93" fmla="*/ 637 h 709"/>
                <a:gd name="T94" fmla="*/ 535 w 681"/>
                <a:gd name="T95" fmla="*/ 667 h 709"/>
                <a:gd name="T96" fmla="*/ 481 w 681"/>
                <a:gd name="T97" fmla="*/ 690 h 709"/>
                <a:gd name="T98" fmla="*/ 420 w 681"/>
                <a:gd name="T99" fmla="*/ 704 h 709"/>
                <a:gd name="T100" fmla="*/ 354 w 681"/>
                <a:gd name="T101" fmla="*/ 709 h 709"/>
                <a:gd name="T102" fmla="*/ 317 w 681"/>
                <a:gd name="T103" fmla="*/ 707 h 709"/>
                <a:gd name="T104" fmla="*/ 264 w 681"/>
                <a:gd name="T105" fmla="*/ 698 h 709"/>
                <a:gd name="T106" fmla="*/ 213 w 681"/>
                <a:gd name="T107" fmla="*/ 682 h 709"/>
                <a:gd name="T108" fmla="*/ 167 w 681"/>
                <a:gd name="T109" fmla="*/ 659 h 709"/>
                <a:gd name="T110" fmla="*/ 126 w 681"/>
                <a:gd name="T111" fmla="*/ 629 h 709"/>
                <a:gd name="T112" fmla="*/ 89 w 681"/>
                <a:gd name="T113" fmla="*/ 595 h 709"/>
                <a:gd name="T114" fmla="*/ 58 w 681"/>
                <a:gd name="T115" fmla="*/ 555 h 709"/>
                <a:gd name="T116" fmla="*/ 33 w 681"/>
                <a:gd name="T117" fmla="*/ 510 h 709"/>
                <a:gd name="T118" fmla="*/ 15 w 681"/>
                <a:gd name="T119" fmla="*/ 462 h 709"/>
                <a:gd name="T120" fmla="*/ 3 w 681"/>
                <a:gd name="T121" fmla="*/ 409 h 709"/>
                <a:gd name="T122" fmla="*/ 0 w 681"/>
                <a:gd name="T123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709">
                  <a:moveTo>
                    <a:pt x="160" y="279"/>
                  </a:moveTo>
                  <a:lnTo>
                    <a:pt x="513" y="279"/>
                  </a:lnTo>
                  <a:lnTo>
                    <a:pt x="513" y="279"/>
                  </a:lnTo>
                  <a:lnTo>
                    <a:pt x="510" y="262"/>
                  </a:lnTo>
                  <a:lnTo>
                    <a:pt x="505" y="246"/>
                  </a:lnTo>
                  <a:lnTo>
                    <a:pt x="500" y="232"/>
                  </a:lnTo>
                  <a:lnTo>
                    <a:pt x="491" y="218"/>
                  </a:lnTo>
                  <a:lnTo>
                    <a:pt x="483" y="205"/>
                  </a:lnTo>
                  <a:lnTo>
                    <a:pt x="475" y="194"/>
                  </a:lnTo>
                  <a:lnTo>
                    <a:pt x="465" y="183"/>
                  </a:lnTo>
                  <a:lnTo>
                    <a:pt x="455" y="174"/>
                  </a:lnTo>
                  <a:lnTo>
                    <a:pt x="443" y="165"/>
                  </a:lnTo>
                  <a:lnTo>
                    <a:pt x="431" y="158"/>
                  </a:lnTo>
                  <a:lnTo>
                    <a:pt x="417" y="152"/>
                  </a:lnTo>
                  <a:lnTo>
                    <a:pt x="403" y="148"/>
                  </a:lnTo>
                  <a:lnTo>
                    <a:pt x="388" y="143"/>
                  </a:lnTo>
                  <a:lnTo>
                    <a:pt x="373" y="141"/>
                  </a:lnTo>
                  <a:lnTo>
                    <a:pt x="357" y="139"/>
                  </a:lnTo>
                  <a:lnTo>
                    <a:pt x="340" y="139"/>
                  </a:lnTo>
                  <a:lnTo>
                    <a:pt x="340" y="139"/>
                  </a:lnTo>
                  <a:lnTo>
                    <a:pt x="325" y="140"/>
                  </a:lnTo>
                  <a:lnTo>
                    <a:pt x="310" y="141"/>
                  </a:lnTo>
                  <a:lnTo>
                    <a:pt x="296" y="144"/>
                  </a:lnTo>
                  <a:lnTo>
                    <a:pt x="282" y="148"/>
                  </a:lnTo>
                  <a:lnTo>
                    <a:pt x="268" y="154"/>
                  </a:lnTo>
                  <a:lnTo>
                    <a:pt x="254" y="160"/>
                  </a:lnTo>
                  <a:lnTo>
                    <a:pt x="242" y="167"/>
                  </a:lnTo>
                  <a:lnTo>
                    <a:pt x="229" y="177"/>
                  </a:lnTo>
                  <a:lnTo>
                    <a:pt x="218" y="186"/>
                  </a:lnTo>
                  <a:lnTo>
                    <a:pt x="207" y="196"/>
                  </a:lnTo>
                  <a:lnTo>
                    <a:pt x="197" y="207"/>
                  </a:lnTo>
                  <a:lnTo>
                    <a:pt x="188" y="220"/>
                  </a:lnTo>
                  <a:lnTo>
                    <a:pt x="180" y="234"/>
                  </a:lnTo>
                  <a:lnTo>
                    <a:pt x="172" y="248"/>
                  </a:lnTo>
                  <a:lnTo>
                    <a:pt x="166" y="264"/>
                  </a:lnTo>
                  <a:lnTo>
                    <a:pt x="160" y="279"/>
                  </a:lnTo>
                  <a:close/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464" y="3470"/>
              <a:ext cx="118" cy="47"/>
            </a:xfrm>
            <a:custGeom>
              <a:avLst/>
              <a:gdLst>
                <a:gd name="T0" fmla="*/ 0 w 353"/>
                <a:gd name="T1" fmla="*/ 140 h 140"/>
                <a:gd name="T2" fmla="*/ 353 w 353"/>
                <a:gd name="T3" fmla="*/ 140 h 140"/>
                <a:gd name="T4" fmla="*/ 353 w 353"/>
                <a:gd name="T5" fmla="*/ 140 h 140"/>
                <a:gd name="T6" fmla="*/ 350 w 353"/>
                <a:gd name="T7" fmla="*/ 123 h 140"/>
                <a:gd name="T8" fmla="*/ 345 w 353"/>
                <a:gd name="T9" fmla="*/ 107 h 140"/>
                <a:gd name="T10" fmla="*/ 340 w 353"/>
                <a:gd name="T11" fmla="*/ 93 h 140"/>
                <a:gd name="T12" fmla="*/ 331 w 353"/>
                <a:gd name="T13" fmla="*/ 79 h 140"/>
                <a:gd name="T14" fmla="*/ 323 w 353"/>
                <a:gd name="T15" fmla="*/ 66 h 140"/>
                <a:gd name="T16" fmla="*/ 315 w 353"/>
                <a:gd name="T17" fmla="*/ 55 h 140"/>
                <a:gd name="T18" fmla="*/ 305 w 353"/>
                <a:gd name="T19" fmla="*/ 44 h 140"/>
                <a:gd name="T20" fmla="*/ 295 w 353"/>
                <a:gd name="T21" fmla="*/ 35 h 140"/>
                <a:gd name="T22" fmla="*/ 283 w 353"/>
                <a:gd name="T23" fmla="*/ 26 h 140"/>
                <a:gd name="T24" fmla="*/ 271 w 353"/>
                <a:gd name="T25" fmla="*/ 19 h 140"/>
                <a:gd name="T26" fmla="*/ 257 w 353"/>
                <a:gd name="T27" fmla="*/ 13 h 140"/>
                <a:gd name="T28" fmla="*/ 243 w 353"/>
                <a:gd name="T29" fmla="*/ 9 h 140"/>
                <a:gd name="T30" fmla="*/ 228 w 353"/>
                <a:gd name="T31" fmla="*/ 4 h 140"/>
                <a:gd name="T32" fmla="*/ 213 w 353"/>
                <a:gd name="T33" fmla="*/ 2 h 140"/>
                <a:gd name="T34" fmla="*/ 197 w 353"/>
                <a:gd name="T35" fmla="*/ 0 h 140"/>
                <a:gd name="T36" fmla="*/ 180 w 353"/>
                <a:gd name="T37" fmla="*/ 0 h 140"/>
                <a:gd name="T38" fmla="*/ 180 w 353"/>
                <a:gd name="T39" fmla="*/ 0 h 140"/>
                <a:gd name="T40" fmla="*/ 165 w 353"/>
                <a:gd name="T41" fmla="*/ 1 h 140"/>
                <a:gd name="T42" fmla="*/ 150 w 353"/>
                <a:gd name="T43" fmla="*/ 2 h 140"/>
                <a:gd name="T44" fmla="*/ 136 w 353"/>
                <a:gd name="T45" fmla="*/ 5 h 140"/>
                <a:gd name="T46" fmla="*/ 122 w 353"/>
                <a:gd name="T47" fmla="*/ 9 h 140"/>
                <a:gd name="T48" fmla="*/ 108 w 353"/>
                <a:gd name="T49" fmla="*/ 15 h 140"/>
                <a:gd name="T50" fmla="*/ 94 w 353"/>
                <a:gd name="T51" fmla="*/ 21 h 140"/>
                <a:gd name="T52" fmla="*/ 82 w 353"/>
                <a:gd name="T53" fmla="*/ 28 h 140"/>
                <a:gd name="T54" fmla="*/ 69 w 353"/>
                <a:gd name="T55" fmla="*/ 38 h 140"/>
                <a:gd name="T56" fmla="*/ 58 w 353"/>
                <a:gd name="T57" fmla="*/ 47 h 140"/>
                <a:gd name="T58" fmla="*/ 47 w 353"/>
                <a:gd name="T59" fmla="*/ 57 h 140"/>
                <a:gd name="T60" fmla="*/ 37 w 353"/>
                <a:gd name="T61" fmla="*/ 68 h 140"/>
                <a:gd name="T62" fmla="*/ 28 w 353"/>
                <a:gd name="T63" fmla="*/ 81 h 140"/>
                <a:gd name="T64" fmla="*/ 20 w 353"/>
                <a:gd name="T65" fmla="*/ 95 h 140"/>
                <a:gd name="T66" fmla="*/ 12 w 353"/>
                <a:gd name="T67" fmla="*/ 109 h 140"/>
                <a:gd name="T68" fmla="*/ 6 w 353"/>
                <a:gd name="T69" fmla="*/ 125 h 140"/>
                <a:gd name="T70" fmla="*/ 0 w 353"/>
                <a:gd name="T7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140">
                  <a:moveTo>
                    <a:pt x="0" y="140"/>
                  </a:moveTo>
                  <a:lnTo>
                    <a:pt x="353" y="140"/>
                  </a:lnTo>
                  <a:lnTo>
                    <a:pt x="353" y="140"/>
                  </a:lnTo>
                  <a:lnTo>
                    <a:pt x="350" y="123"/>
                  </a:lnTo>
                  <a:lnTo>
                    <a:pt x="345" y="107"/>
                  </a:lnTo>
                  <a:lnTo>
                    <a:pt x="340" y="93"/>
                  </a:lnTo>
                  <a:lnTo>
                    <a:pt x="331" y="79"/>
                  </a:lnTo>
                  <a:lnTo>
                    <a:pt x="323" y="66"/>
                  </a:lnTo>
                  <a:lnTo>
                    <a:pt x="315" y="55"/>
                  </a:lnTo>
                  <a:lnTo>
                    <a:pt x="305" y="44"/>
                  </a:lnTo>
                  <a:lnTo>
                    <a:pt x="295" y="35"/>
                  </a:lnTo>
                  <a:lnTo>
                    <a:pt x="283" y="26"/>
                  </a:lnTo>
                  <a:lnTo>
                    <a:pt x="271" y="19"/>
                  </a:lnTo>
                  <a:lnTo>
                    <a:pt x="257" y="13"/>
                  </a:lnTo>
                  <a:lnTo>
                    <a:pt x="243" y="9"/>
                  </a:lnTo>
                  <a:lnTo>
                    <a:pt x="228" y="4"/>
                  </a:lnTo>
                  <a:lnTo>
                    <a:pt x="213" y="2"/>
                  </a:lnTo>
                  <a:lnTo>
                    <a:pt x="197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65" y="1"/>
                  </a:lnTo>
                  <a:lnTo>
                    <a:pt x="150" y="2"/>
                  </a:lnTo>
                  <a:lnTo>
                    <a:pt x="136" y="5"/>
                  </a:lnTo>
                  <a:lnTo>
                    <a:pt x="122" y="9"/>
                  </a:lnTo>
                  <a:lnTo>
                    <a:pt x="108" y="15"/>
                  </a:lnTo>
                  <a:lnTo>
                    <a:pt x="94" y="21"/>
                  </a:lnTo>
                  <a:lnTo>
                    <a:pt x="82" y="28"/>
                  </a:lnTo>
                  <a:lnTo>
                    <a:pt x="69" y="38"/>
                  </a:lnTo>
                  <a:lnTo>
                    <a:pt x="58" y="47"/>
                  </a:lnTo>
                  <a:lnTo>
                    <a:pt x="47" y="57"/>
                  </a:lnTo>
                  <a:lnTo>
                    <a:pt x="37" y="68"/>
                  </a:lnTo>
                  <a:lnTo>
                    <a:pt x="28" y="81"/>
                  </a:lnTo>
                  <a:lnTo>
                    <a:pt x="20" y="95"/>
                  </a:lnTo>
                  <a:lnTo>
                    <a:pt x="12" y="109"/>
                  </a:lnTo>
                  <a:lnTo>
                    <a:pt x="6" y="125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411" y="3424"/>
              <a:ext cx="227" cy="236"/>
            </a:xfrm>
            <a:custGeom>
              <a:avLst/>
              <a:gdLst>
                <a:gd name="T0" fmla="*/ 0 w 681"/>
                <a:gd name="T1" fmla="*/ 336 h 709"/>
                <a:gd name="T2" fmla="*/ 7 w 681"/>
                <a:gd name="T3" fmla="*/ 282 h 709"/>
                <a:gd name="T4" fmla="*/ 21 w 681"/>
                <a:gd name="T5" fmla="*/ 230 h 709"/>
                <a:gd name="T6" fmla="*/ 41 w 681"/>
                <a:gd name="T7" fmla="*/ 183 h 709"/>
                <a:gd name="T8" fmla="*/ 68 w 681"/>
                <a:gd name="T9" fmla="*/ 140 h 709"/>
                <a:gd name="T10" fmla="*/ 101 w 681"/>
                <a:gd name="T11" fmla="*/ 102 h 709"/>
                <a:gd name="T12" fmla="*/ 139 w 681"/>
                <a:gd name="T13" fmla="*/ 69 h 709"/>
                <a:gd name="T14" fmla="*/ 181 w 681"/>
                <a:gd name="T15" fmla="*/ 41 h 709"/>
                <a:gd name="T16" fmla="*/ 228 w 681"/>
                <a:gd name="T17" fmla="*/ 21 h 709"/>
                <a:gd name="T18" fmla="*/ 278 w 681"/>
                <a:gd name="T19" fmla="*/ 7 h 709"/>
                <a:gd name="T20" fmla="*/ 333 w 681"/>
                <a:gd name="T21" fmla="*/ 0 h 709"/>
                <a:gd name="T22" fmla="*/ 369 w 681"/>
                <a:gd name="T23" fmla="*/ 0 h 709"/>
                <a:gd name="T24" fmla="*/ 420 w 681"/>
                <a:gd name="T25" fmla="*/ 6 h 709"/>
                <a:gd name="T26" fmla="*/ 467 w 681"/>
                <a:gd name="T27" fmla="*/ 18 h 709"/>
                <a:gd name="T28" fmla="*/ 511 w 681"/>
                <a:gd name="T29" fmla="*/ 38 h 709"/>
                <a:gd name="T30" fmla="*/ 550 w 681"/>
                <a:gd name="T31" fmla="*/ 63 h 709"/>
                <a:gd name="T32" fmla="*/ 584 w 681"/>
                <a:gd name="T33" fmla="*/ 95 h 709"/>
                <a:gd name="T34" fmla="*/ 614 w 681"/>
                <a:gd name="T35" fmla="*/ 132 h 709"/>
                <a:gd name="T36" fmla="*/ 638 w 681"/>
                <a:gd name="T37" fmla="*/ 174 h 709"/>
                <a:gd name="T38" fmla="*/ 658 w 681"/>
                <a:gd name="T39" fmla="*/ 222 h 709"/>
                <a:gd name="T40" fmla="*/ 671 w 681"/>
                <a:gd name="T41" fmla="*/ 276 h 709"/>
                <a:gd name="T42" fmla="*/ 679 w 681"/>
                <a:gd name="T43" fmla="*/ 335 h 709"/>
                <a:gd name="T44" fmla="*/ 157 w 681"/>
                <a:gd name="T45" fmla="*/ 395 h 709"/>
                <a:gd name="T46" fmla="*/ 165 w 681"/>
                <a:gd name="T47" fmla="*/ 431 h 709"/>
                <a:gd name="T48" fmla="*/ 188 w 681"/>
                <a:gd name="T49" fmla="*/ 477 h 709"/>
                <a:gd name="T50" fmla="*/ 222 w 681"/>
                <a:gd name="T51" fmla="*/ 515 h 709"/>
                <a:gd name="T52" fmla="*/ 266 w 681"/>
                <a:gd name="T53" fmla="*/ 541 h 709"/>
                <a:gd name="T54" fmla="*/ 317 w 681"/>
                <a:gd name="T55" fmla="*/ 556 h 709"/>
                <a:gd name="T56" fmla="*/ 354 w 681"/>
                <a:gd name="T57" fmla="*/ 559 h 709"/>
                <a:gd name="T58" fmla="*/ 399 w 681"/>
                <a:gd name="T59" fmla="*/ 556 h 709"/>
                <a:gd name="T60" fmla="*/ 438 w 681"/>
                <a:gd name="T61" fmla="*/ 546 h 709"/>
                <a:gd name="T62" fmla="*/ 482 w 681"/>
                <a:gd name="T63" fmla="*/ 524 h 709"/>
                <a:gd name="T64" fmla="*/ 533 w 681"/>
                <a:gd name="T65" fmla="*/ 481 h 709"/>
                <a:gd name="T66" fmla="*/ 623 w 681"/>
                <a:gd name="T67" fmla="*/ 602 h 709"/>
                <a:gd name="T68" fmla="*/ 583 w 681"/>
                <a:gd name="T69" fmla="*/ 637 h 709"/>
                <a:gd name="T70" fmla="*/ 535 w 681"/>
                <a:gd name="T71" fmla="*/ 667 h 709"/>
                <a:gd name="T72" fmla="*/ 481 w 681"/>
                <a:gd name="T73" fmla="*/ 690 h 709"/>
                <a:gd name="T74" fmla="*/ 420 w 681"/>
                <a:gd name="T75" fmla="*/ 704 h 709"/>
                <a:gd name="T76" fmla="*/ 354 w 681"/>
                <a:gd name="T77" fmla="*/ 709 h 709"/>
                <a:gd name="T78" fmla="*/ 317 w 681"/>
                <a:gd name="T79" fmla="*/ 707 h 709"/>
                <a:gd name="T80" fmla="*/ 264 w 681"/>
                <a:gd name="T81" fmla="*/ 698 h 709"/>
                <a:gd name="T82" fmla="*/ 213 w 681"/>
                <a:gd name="T83" fmla="*/ 682 h 709"/>
                <a:gd name="T84" fmla="*/ 167 w 681"/>
                <a:gd name="T85" fmla="*/ 659 h 709"/>
                <a:gd name="T86" fmla="*/ 126 w 681"/>
                <a:gd name="T87" fmla="*/ 629 h 709"/>
                <a:gd name="T88" fmla="*/ 89 w 681"/>
                <a:gd name="T89" fmla="*/ 595 h 709"/>
                <a:gd name="T90" fmla="*/ 58 w 681"/>
                <a:gd name="T91" fmla="*/ 555 h 709"/>
                <a:gd name="T92" fmla="*/ 33 w 681"/>
                <a:gd name="T93" fmla="*/ 510 h 709"/>
                <a:gd name="T94" fmla="*/ 15 w 681"/>
                <a:gd name="T95" fmla="*/ 462 h 709"/>
                <a:gd name="T96" fmla="*/ 3 w 681"/>
                <a:gd name="T97" fmla="*/ 409 h 709"/>
                <a:gd name="T98" fmla="*/ 0 w 681"/>
                <a:gd name="T99" fmla="*/ 35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1" h="709">
                  <a:moveTo>
                    <a:pt x="0" y="354"/>
                  </a:moveTo>
                  <a:lnTo>
                    <a:pt x="0" y="354"/>
                  </a:lnTo>
                  <a:lnTo>
                    <a:pt x="0" y="336"/>
                  </a:lnTo>
                  <a:lnTo>
                    <a:pt x="1" y="317"/>
                  </a:lnTo>
                  <a:lnTo>
                    <a:pt x="3" y="299"/>
                  </a:lnTo>
                  <a:lnTo>
                    <a:pt x="7" y="282"/>
                  </a:lnTo>
                  <a:lnTo>
                    <a:pt x="10" y="265"/>
                  </a:lnTo>
                  <a:lnTo>
                    <a:pt x="15" y="248"/>
                  </a:lnTo>
                  <a:lnTo>
                    <a:pt x="21" y="230"/>
                  </a:lnTo>
                  <a:lnTo>
                    <a:pt x="26" y="214"/>
                  </a:lnTo>
                  <a:lnTo>
                    <a:pt x="33" y="198"/>
                  </a:lnTo>
                  <a:lnTo>
                    <a:pt x="41" y="183"/>
                  </a:lnTo>
                  <a:lnTo>
                    <a:pt x="49" y="169"/>
                  </a:lnTo>
                  <a:lnTo>
                    <a:pt x="58" y="154"/>
                  </a:lnTo>
                  <a:lnTo>
                    <a:pt x="68" y="140"/>
                  </a:lnTo>
                  <a:lnTo>
                    <a:pt x="78" y="127"/>
                  </a:lnTo>
                  <a:lnTo>
                    <a:pt x="89" y="115"/>
                  </a:lnTo>
                  <a:lnTo>
                    <a:pt x="101" y="102"/>
                  </a:lnTo>
                  <a:lnTo>
                    <a:pt x="112" y="91"/>
                  </a:lnTo>
                  <a:lnTo>
                    <a:pt x="125" y="79"/>
                  </a:lnTo>
                  <a:lnTo>
                    <a:pt x="139" y="69"/>
                  </a:lnTo>
                  <a:lnTo>
                    <a:pt x="152" y="60"/>
                  </a:lnTo>
                  <a:lnTo>
                    <a:pt x="166" y="50"/>
                  </a:lnTo>
                  <a:lnTo>
                    <a:pt x="181" y="41"/>
                  </a:lnTo>
                  <a:lnTo>
                    <a:pt x="196" y="34"/>
                  </a:lnTo>
                  <a:lnTo>
                    <a:pt x="212" y="28"/>
                  </a:lnTo>
                  <a:lnTo>
                    <a:pt x="228" y="21"/>
                  </a:lnTo>
                  <a:lnTo>
                    <a:pt x="245" y="15"/>
                  </a:lnTo>
                  <a:lnTo>
                    <a:pt x="261" y="10"/>
                  </a:lnTo>
                  <a:lnTo>
                    <a:pt x="278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69" y="0"/>
                  </a:lnTo>
                  <a:lnTo>
                    <a:pt x="387" y="1"/>
                  </a:lnTo>
                  <a:lnTo>
                    <a:pt x="403" y="3"/>
                  </a:lnTo>
                  <a:lnTo>
                    <a:pt x="420" y="6"/>
                  </a:lnTo>
                  <a:lnTo>
                    <a:pt x="437" y="9"/>
                  </a:lnTo>
                  <a:lnTo>
                    <a:pt x="453" y="14"/>
                  </a:lnTo>
                  <a:lnTo>
                    <a:pt x="467" y="18"/>
                  </a:lnTo>
                  <a:lnTo>
                    <a:pt x="482" y="24"/>
                  </a:lnTo>
                  <a:lnTo>
                    <a:pt x="496" y="31"/>
                  </a:lnTo>
                  <a:lnTo>
                    <a:pt x="511" y="38"/>
                  </a:lnTo>
                  <a:lnTo>
                    <a:pt x="524" y="46"/>
                  </a:lnTo>
                  <a:lnTo>
                    <a:pt x="537" y="54"/>
                  </a:lnTo>
                  <a:lnTo>
                    <a:pt x="550" y="63"/>
                  </a:lnTo>
                  <a:lnTo>
                    <a:pt x="561" y="73"/>
                  </a:lnTo>
                  <a:lnTo>
                    <a:pt x="573" y="84"/>
                  </a:lnTo>
                  <a:lnTo>
                    <a:pt x="584" y="95"/>
                  </a:lnTo>
                  <a:lnTo>
                    <a:pt x="595" y="107"/>
                  </a:lnTo>
                  <a:lnTo>
                    <a:pt x="604" y="119"/>
                  </a:lnTo>
                  <a:lnTo>
                    <a:pt x="614" y="132"/>
                  </a:lnTo>
                  <a:lnTo>
                    <a:pt x="622" y="146"/>
                  </a:lnTo>
                  <a:lnTo>
                    <a:pt x="630" y="160"/>
                  </a:lnTo>
                  <a:lnTo>
                    <a:pt x="638" y="174"/>
                  </a:lnTo>
                  <a:lnTo>
                    <a:pt x="645" y="190"/>
                  </a:lnTo>
                  <a:lnTo>
                    <a:pt x="652" y="206"/>
                  </a:lnTo>
                  <a:lnTo>
                    <a:pt x="658" y="222"/>
                  </a:lnTo>
                  <a:lnTo>
                    <a:pt x="662" y="240"/>
                  </a:lnTo>
                  <a:lnTo>
                    <a:pt x="667" y="258"/>
                  </a:lnTo>
                  <a:lnTo>
                    <a:pt x="671" y="276"/>
                  </a:lnTo>
                  <a:lnTo>
                    <a:pt x="675" y="295"/>
                  </a:lnTo>
                  <a:lnTo>
                    <a:pt x="677" y="314"/>
                  </a:lnTo>
                  <a:lnTo>
                    <a:pt x="679" y="335"/>
                  </a:lnTo>
                  <a:lnTo>
                    <a:pt x="681" y="354"/>
                  </a:lnTo>
                  <a:lnTo>
                    <a:pt x="681" y="395"/>
                  </a:lnTo>
                  <a:lnTo>
                    <a:pt x="157" y="395"/>
                  </a:lnTo>
                  <a:lnTo>
                    <a:pt x="157" y="395"/>
                  </a:lnTo>
                  <a:lnTo>
                    <a:pt x="160" y="414"/>
                  </a:lnTo>
                  <a:lnTo>
                    <a:pt x="165" y="431"/>
                  </a:lnTo>
                  <a:lnTo>
                    <a:pt x="172" y="447"/>
                  </a:lnTo>
                  <a:lnTo>
                    <a:pt x="180" y="463"/>
                  </a:lnTo>
                  <a:lnTo>
                    <a:pt x="188" y="477"/>
                  </a:lnTo>
                  <a:lnTo>
                    <a:pt x="198" y="491"/>
                  </a:lnTo>
                  <a:lnTo>
                    <a:pt x="210" y="503"/>
                  </a:lnTo>
                  <a:lnTo>
                    <a:pt x="222" y="515"/>
                  </a:lnTo>
                  <a:lnTo>
                    <a:pt x="236" y="524"/>
                  </a:lnTo>
                  <a:lnTo>
                    <a:pt x="251" y="533"/>
                  </a:lnTo>
                  <a:lnTo>
                    <a:pt x="266" y="541"/>
                  </a:lnTo>
                  <a:lnTo>
                    <a:pt x="282" y="548"/>
                  </a:lnTo>
                  <a:lnTo>
                    <a:pt x="299" y="552"/>
                  </a:lnTo>
                  <a:lnTo>
                    <a:pt x="317" y="556"/>
                  </a:lnTo>
                  <a:lnTo>
                    <a:pt x="336" y="558"/>
                  </a:lnTo>
                  <a:lnTo>
                    <a:pt x="354" y="559"/>
                  </a:lnTo>
                  <a:lnTo>
                    <a:pt x="354" y="559"/>
                  </a:lnTo>
                  <a:lnTo>
                    <a:pt x="370" y="559"/>
                  </a:lnTo>
                  <a:lnTo>
                    <a:pt x="384" y="558"/>
                  </a:lnTo>
                  <a:lnTo>
                    <a:pt x="399" y="556"/>
                  </a:lnTo>
                  <a:lnTo>
                    <a:pt x="412" y="552"/>
                  </a:lnTo>
                  <a:lnTo>
                    <a:pt x="425" y="549"/>
                  </a:lnTo>
                  <a:lnTo>
                    <a:pt x="438" y="546"/>
                  </a:lnTo>
                  <a:lnTo>
                    <a:pt x="450" y="540"/>
                  </a:lnTo>
                  <a:lnTo>
                    <a:pt x="462" y="535"/>
                  </a:lnTo>
                  <a:lnTo>
                    <a:pt x="482" y="524"/>
                  </a:lnTo>
                  <a:lnTo>
                    <a:pt x="502" y="510"/>
                  </a:lnTo>
                  <a:lnTo>
                    <a:pt x="519" y="496"/>
                  </a:lnTo>
                  <a:lnTo>
                    <a:pt x="533" y="481"/>
                  </a:lnTo>
                  <a:lnTo>
                    <a:pt x="635" y="589"/>
                  </a:lnTo>
                  <a:lnTo>
                    <a:pt x="635" y="589"/>
                  </a:lnTo>
                  <a:lnTo>
                    <a:pt x="623" y="602"/>
                  </a:lnTo>
                  <a:lnTo>
                    <a:pt x="611" y="614"/>
                  </a:lnTo>
                  <a:lnTo>
                    <a:pt x="597" y="626"/>
                  </a:lnTo>
                  <a:lnTo>
                    <a:pt x="583" y="637"/>
                  </a:lnTo>
                  <a:lnTo>
                    <a:pt x="568" y="647"/>
                  </a:lnTo>
                  <a:lnTo>
                    <a:pt x="552" y="658"/>
                  </a:lnTo>
                  <a:lnTo>
                    <a:pt x="535" y="667"/>
                  </a:lnTo>
                  <a:lnTo>
                    <a:pt x="518" y="675"/>
                  </a:lnTo>
                  <a:lnTo>
                    <a:pt x="500" y="683"/>
                  </a:lnTo>
                  <a:lnTo>
                    <a:pt x="481" y="690"/>
                  </a:lnTo>
                  <a:lnTo>
                    <a:pt x="461" y="696"/>
                  </a:lnTo>
                  <a:lnTo>
                    <a:pt x="441" y="700"/>
                  </a:lnTo>
                  <a:lnTo>
                    <a:pt x="420" y="704"/>
                  </a:lnTo>
                  <a:lnTo>
                    <a:pt x="399" y="707"/>
                  </a:lnTo>
                  <a:lnTo>
                    <a:pt x="377" y="708"/>
                  </a:lnTo>
                  <a:lnTo>
                    <a:pt x="354" y="709"/>
                  </a:lnTo>
                  <a:lnTo>
                    <a:pt x="354" y="709"/>
                  </a:lnTo>
                  <a:lnTo>
                    <a:pt x="336" y="708"/>
                  </a:lnTo>
                  <a:lnTo>
                    <a:pt x="317" y="707"/>
                  </a:lnTo>
                  <a:lnTo>
                    <a:pt x="299" y="705"/>
                  </a:lnTo>
                  <a:lnTo>
                    <a:pt x="281" y="703"/>
                  </a:lnTo>
                  <a:lnTo>
                    <a:pt x="264" y="698"/>
                  </a:lnTo>
                  <a:lnTo>
                    <a:pt x="246" y="693"/>
                  </a:lnTo>
                  <a:lnTo>
                    <a:pt x="229" y="688"/>
                  </a:lnTo>
                  <a:lnTo>
                    <a:pt x="213" y="682"/>
                  </a:lnTo>
                  <a:lnTo>
                    <a:pt x="197" y="675"/>
                  </a:lnTo>
                  <a:lnTo>
                    <a:pt x="182" y="667"/>
                  </a:lnTo>
                  <a:lnTo>
                    <a:pt x="167" y="659"/>
                  </a:lnTo>
                  <a:lnTo>
                    <a:pt x="152" y="650"/>
                  </a:lnTo>
                  <a:lnTo>
                    <a:pt x="139" y="641"/>
                  </a:lnTo>
                  <a:lnTo>
                    <a:pt x="126" y="629"/>
                  </a:lnTo>
                  <a:lnTo>
                    <a:pt x="113" y="619"/>
                  </a:lnTo>
                  <a:lnTo>
                    <a:pt x="101" y="607"/>
                  </a:lnTo>
                  <a:lnTo>
                    <a:pt x="89" y="595"/>
                  </a:lnTo>
                  <a:lnTo>
                    <a:pt x="78" y="582"/>
                  </a:lnTo>
                  <a:lnTo>
                    <a:pt x="68" y="568"/>
                  </a:lnTo>
                  <a:lnTo>
                    <a:pt x="58" y="555"/>
                  </a:lnTo>
                  <a:lnTo>
                    <a:pt x="49" y="541"/>
                  </a:lnTo>
                  <a:lnTo>
                    <a:pt x="41" y="526"/>
                  </a:lnTo>
                  <a:lnTo>
                    <a:pt x="33" y="510"/>
                  </a:lnTo>
                  <a:lnTo>
                    <a:pt x="26" y="495"/>
                  </a:lnTo>
                  <a:lnTo>
                    <a:pt x="21" y="478"/>
                  </a:lnTo>
                  <a:lnTo>
                    <a:pt x="15" y="462"/>
                  </a:lnTo>
                  <a:lnTo>
                    <a:pt x="10" y="445"/>
                  </a:lnTo>
                  <a:lnTo>
                    <a:pt x="7" y="427"/>
                  </a:lnTo>
                  <a:lnTo>
                    <a:pt x="3" y="409"/>
                  </a:lnTo>
                  <a:lnTo>
                    <a:pt x="1" y="392"/>
                  </a:lnTo>
                  <a:lnTo>
                    <a:pt x="0" y="374"/>
                  </a:lnTo>
                  <a:lnTo>
                    <a:pt x="0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665" y="3424"/>
              <a:ext cx="197" cy="235"/>
            </a:xfrm>
            <a:custGeom>
              <a:avLst/>
              <a:gdLst>
                <a:gd name="T0" fmla="*/ 431 w 591"/>
                <a:gd name="T1" fmla="*/ 707 h 707"/>
                <a:gd name="T2" fmla="*/ 431 w 591"/>
                <a:gd name="T3" fmla="*/ 296 h 707"/>
                <a:gd name="T4" fmla="*/ 427 w 591"/>
                <a:gd name="T5" fmla="*/ 268 h 707"/>
                <a:gd name="T6" fmla="*/ 419 w 591"/>
                <a:gd name="T7" fmla="*/ 243 h 707"/>
                <a:gd name="T8" fmla="*/ 407 w 591"/>
                <a:gd name="T9" fmla="*/ 220 h 707"/>
                <a:gd name="T10" fmla="*/ 391 w 591"/>
                <a:gd name="T11" fmla="*/ 199 h 707"/>
                <a:gd name="T12" fmla="*/ 371 w 591"/>
                <a:gd name="T13" fmla="*/ 183 h 707"/>
                <a:gd name="T14" fmla="*/ 348 w 591"/>
                <a:gd name="T15" fmla="*/ 171 h 707"/>
                <a:gd name="T16" fmla="*/ 322 w 591"/>
                <a:gd name="T17" fmla="*/ 163 h 707"/>
                <a:gd name="T18" fmla="*/ 295 w 591"/>
                <a:gd name="T19" fmla="*/ 160 h 707"/>
                <a:gd name="T20" fmla="*/ 282 w 591"/>
                <a:gd name="T21" fmla="*/ 160 h 707"/>
                <a:gd name="T22" fmla="*/ 255 w 591"/>
                <a:gd name="T23" fmla="*/ 166 h 707"/>
                <a:gd name="T24" fmla="*/ 230 w 591"/>
                <a:gd name="T25" fmla="*/ 177 h 707"/>
                <a:gd name="T26" fmla="*/ 210 w 591"/>
                <a:gd name="T27" fmla="*/ 191 h 707"/>
                <a:gd name="T28" fmla="*/ 191 w 591"/>
                <a:gd name="T29" fmla="*/ 210 h 707"/>
                <a:gd name="T30" fmla="*/ 176 w 591"/>
                <a:gd name="T31" fmla="*/ 230 h 707"/>
                <a:gd name="T32" fmla="*/ 166 w 591"/>
                <a:gd name="T33" fmla="*/ 256 h 707"/>
                <a:gd name="T34" fmla="*/ 160 w 591"/>
                <a:gd name="T35" fmla="*/ 282 h 707"/>
                <a:gd name="T36" fmla="*/ 160 w 591"/>
                <a:gd name="T37" fmla="*/ 707 h 707"/>
                <a:gd name="T38" fmla="*/ 0 w 591"/>
                <a:gd name="T39" fmla="*/ 296 h 707"/>
                <a:gd name="T40" fmla="*/ 0 w 591"/>
                <a:gd name="T41" fmla="*/ 280 h 707"/>
                <a:gd name="T42" fmla="*/ 3 w 591"/>
                <a:gd name="T43" fmla="*/ 250 h 707"/>
                <a:gd name="T44" fmla="*/ 9 w 591"/>
                <a:gd name="T45" fmla="*/ 221 h 707"/>
                <a:gd name="T46" fmla="*/ 17 w 591"/>
                <a:gd name="T47" fmla="*/ 194 h 707"/>
                <a:gd name="T48" fmla="*/ 29 w 591"/>
                <a:gd name="T49" fmla="*/ 167 h 707"/>
                <a:gd name="T50" fmla="*/ 42 w 591"/>
                <a:gd name="T51" fmla="*/ 142 h 707"/>
                <a:gd name="T52" fmla="*/ 67 w 591"/>
                <a:gd name="T53" fmla="*/ 108 h 707"/>
                <a:gd name="T54" fmla="*/ 108 w 591"/>
                <a:gd name="T55" fmla="*/ 68 h 707"/>
                <a:gd name="T56" fmla="*/ 142 w 591"/>
                <a:gd name="T57" fmla="*/ 42 h 707"/>
                <a:gd name="T58" fmla="*/ 167 w 591"/>
                <a:gd name="T59" fmla="*/ 29 h 707"/>
                <a:gd name="T60" fmla="*/ 193 w 591"/>
                <a:gd name="T61" fmla="*/ 17 h 707"/>
                <a:gd name="T62" fmla="*/ 221 w 591"/>
                <a:gd name="T63" fmla="*/ 9 h 707"/>
                <a:gd name="T64" fmla="*/ 250 w 591"/>
                <a:gd name="T65" fmla="*/ 3 h 707"/>
                <a:gd name="T66" fmla="*/ 279 w 591"/>
                <a:gd name="T67" fmla="*/ 0 h 707"/>
                <a:gd name="T68" fmla="*/ 295 w 591"/>
                <a:gd name="T69" fmla="*/ 0 h 707"/>
                <a:gd name="T70" fmla="*/ 325 w 591"/>
                <a:gd name="T71" fmla="*/ 1 h 707"/>
                <a:gd name="T72" fmla="*/ 355 w 591"/>
                <a:gd name="T73" fmla="*/ 6 h 707"/>
                <a:gd name="T74" fmla="*/ 382 w 591"/>
                <a:gd name="T75" fmla="*/ 13 h 707"/>
                <a:gd name="T76" fmla="*/ 410 w 591"/>
                <a:gd name="T77" fmla="*/ 23 h 707"/>
                <a:gd name="T78" fmla="*/ 436 w 591"/>
                <a:gd name="T79" fmla="*/ 36 h 707"/>
                <a:gd name="T80" fmla="*/ 460 w 591"/>
                <a:gd name="T81" fmla="*/ 50 h 707"/>
                <a:gd name="T82" fmla="*/ 504 w 591"/>
                <a:gd name="T83" fmla="*/ 86 h 707"/>
                <a:gd name="T84" fmla="*/ 541 w 591"/>
                <a:gd name="T85" fmla="*/ 131 h 707"/>
                <a:gd name="T86" fmla="*/ 555 w 591"/>
                <a:gd name="T87" fmla="*/ 155 h 707"/>
                <a:gd name="T88" fmla="*/ 567 w 591"/>
                <a:gd name="T89" fmla="*/ 180 h 707"/>
                <a:gd name="T90" fmla="*/ 577 w 591"/>
                <a:gd name="T91" fmla="*/ 207 h 707"/>
                <a:gd name="T92" fmla="*/ 584 w 591"/>
                <a:gd name="T93" fmla="*/ 236 h 707"/>
                <a:gd name="T94" fmla="*/ 589 w 591"/>
                <a:gd name="T95" fmla="*/ 265 h 707"/>
                <a:gd name="T96" fmla="*/ 591 w 591"/>
                <a:gd name="T97" fmla="*/ 29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1" h="707">
                  <a:moveTo>
                    <a:pt x="591" y="707"/>
                  </a:moveTo>
                  <a:lnTo>
                    <a:pt x="431" y="707"/>
                  </a:lnTo>
                  <a:lnTo>
                    <a:pt x="431" y="296"/>
                  </a:lnTo>
                  <a:lnTo>
                    <a:pt x="431" y="296"/>
                  </a:lnTo>
                  <a:lnTo>
                    <a:pt x="429" y="282"/>
                  </a:lnTo>
                  <a:lnTo>
                    <a:pt x="427" y="268"/>
                  </a:lnTo>
                  <a:lnTo>
                    <a:pt x="424" y="256"/>
                  </a:lnTo>
                  <a:lnTo>
                    <a:pt x="419" y="243"/>
                  </a:lnTo>
                  <a:lnTo>
                    <a:pt x="413" y="230"/>
                  </a:lnTo>
                  <a:lnTo>
                    <a:pt x="407" y="220"/>
                  </a:lnTo>
                  <a:lnTo>
                    <a:pt x="400" y="210"/>
                  </a:lnTo>
                  <a:lnTo>
                    <a:pt x="391" y="199"/>
                  </a:lnTo>
                  <a:lnTo>
                    <a:pt x="381" y="191"/>
                  </a:lnTo>
                  <a:lnTo>
                    <a:pt x="371" y="183"/>
                  </a:lnTo>
                  <a:lnTo>
                    <a:pt x="360" y="177"/>
                  </a:lnTo>
                  <a:lnTo>
                    <a:pt x="348" y="171"/>
                  </a:lnTo>
                  <a:lnTo>
                    <a:pt x="336" y="166"/>
                  </a:lnTo>
                  <a:lnTo>
                    <a:pt x="322" y="163"/>
                  </a:lnTo>
                  <a:lnTo>
                    <a:pt x="309" y="160"/>
                  </a:lnTo>
                  <a:lnTo>
                    <a:pt x="295" y="160"/>
                  </a:lnTo>
                  <a:lnTo>
                    <a:pt x="295" y="160"/>
                  </a:lnTo>
                  <a:lnTo>
                    <a:pt x="282" y="160"/>
                  </a:lnTo>
                  <a:lnTo>
                    <a:pt x="268" y="163"/>
                  </a:lnTo>
                  <a:lnTo>
                    <a:pt x="255" y="166"/>
                  </a:lnTo>
                  <a:lnTo>
                    <a:pt x="243" y="171"/>
                  </a:lnTo>
                  <a:lnTo>
                    <a:pt x="230" y="177"/>
                  </a:lnTo>
                  <a:lnTo>
                    <a:pt x="220" y="183"/>
                  </a:lnTo>
                  <a:lnTo>
                    <a:pt x="210" y="191"/>
                  </a:lnTo>
                  <a:lnTo>
                    <a:pt x="199" y="199"/>
                  </a:lnTo>
                  <a:lnTo>
                    <a:pt x="191" y="210"/>
                  </a:lnTo>
                  <a:lnTo>
                    <a:pt x="183" y="220"/>
                  </a:lnTo>
                  <a:lnTo>
                    <a:pt x="176" y="230"/>
                  </a:lnTo>
                  <a:lnTo>
                    <a:pt x="171" y="243"/>
                  </a:lnTo>
                  <a:lnTo>
                    <a:pt x="166" y="256"/>
                  </a:lnTo>
                  <a:lnTo>
                    <a:pt x="163" y="268"/>
                  </a:lnTo>
                  <a:lnTo>
                    <a:pt x="160" y="282"/>
                  </a:lnTo>
                  <a:lnTo>
                    <a:pt x="160" y="296"/>
                  </a:lnTo>
                  <a:lnTo>
                    <a:pt x="160" y="707"/>
                  </a:lnTo>
                  <a:lnTo>
                    <a:pt x="0" y="70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80"/>
                  </a:lnTo>
                  <a:lnTo>
                    <a:pt x="1" y="265"/>
                  </a:lnTo>
                  <a:lnTo>
                    <a:pt x="3" y="250"/>
                  </a:lnTo>
                  <a:lnTo>
                    <a:pt x="6" y="236"/>
                  </a:lnTo>
                  <a:lnTo>
                    <a:pt x="9" y="221"/>
                  </a:lnTo>
                  <a:lnTo>
                    <a:pt x="12" y="207"/>
                  </a:lnTo>
                  <a:lnTo>
                    <a:pt x="17" y="194"/>
                  </a:lnTo>
                  <a:lnTo>
                    <a:pt x="23" y="180"/>
                  </a:lnTo>
                  <a:lnTo>
                    <a:pt x="29" y="167"/>
                  </a:lnTo>
                  <a:lnTo>
                    <a:pt x="35" y="155"/>
                  </a:lnTo>
                  <a:lnTo>
                    <a:pt x="42" y="142"/>
                  </a:lnTo>
                  <a:lnTo>
                    <a:pt x="50" y="131"/>
                  </a:lnTo>
                  <a:lnTo>
                    <a:pt x="67" y="108"/>
                  </a:lnTo>
                  <a:lnTo>
                    <a:pt x="86" y="86"/>
                  </a:lnTo>
                  <a:lnTo>
                    <a:pt x="108" y="68"/>
                  </a:lnTo>
                  <a:lnTo>
                    <a:pt x="129" y="50"/>
                  </a:lnTo>
                  <a:lnTo>
                    <a:pt x="142" y="42"/>
                  </a:lnTo>
                  <a:lnTo>
                    <a:pt x="155" y="36"/>
                  </a:lnTo>
                  <a:lnTo>
                    <a:pt x="167" y="29"/>
                  </a:lnTo>
                  <a:lnTo>
                    <a:pt x="180" y="23"/>
                  </a:lnTo>
                  <a:lnTo>
                    <a:pt x="193" y="17"/>
                  </a:lnTo>
                  <a:lnTo>
                    <a:pt x="207" y="13"/>
                  </a:lnTo>
                  <a:lnTo>
                    <a:pt x="221" y="9"/>
                  </a:lnTo>
                  <a:lnTo>
                    <a:pt x="236" y="6"/>
                  </a:lnTo>
                  <a:lnTo>
                    <a:pt x="250" y="3"/>
                  </a:lnTo>
                  <a:lnTo>
                    <a:pt x="264" y="1"/>
                  </a:lnTo>
                  <a:lnTo>
                    <a:pt x="279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310" y="0"/>
                  </a:lnTo>
                  <a:lnTo>
                    <a:pt x="325" y="1"/>
                  </a:lnTo>
                  <a:lnTo>
                    <a:pt x="340" y="3"/>
                  </a:lnTo>
                  <a:lnTo>
                    <a:pt x="355" y="6"/>
                  </a:lnTo>
                  <a:lnTo>
                    <a:pt x="369" y="9"/>
                  </a:lnTo>
                  <a:lnTo>
                    <a:pt x="382" y="13"/>
                  </a:lnTo>
                  <a:lnTo>
                    <a:pt x="396" y="17"/>
                  </a:lnTo>
                  <a:lnTo>
                    <a:pt x="410" y="23"/>
                  </a:lnTo>
                  <a:lnTo>
                    <a:pt x="423" y="29"/>
                  </a:lnTo>
                  <a:lnTo>
                    <a:pt x="436" y="36"/>
                  </a:lnTo>
                  <a:lnTo>
                    <a:pt x="448" y="42"/>
                  </a:lnTo>
                  <a:lnTo>
                    <a:pt x="460" y="50"/>
                  </a:lnTo>
                  <a:lnTo>
                    <a:pt x="483" y="68"/>
                  </a:lnTo>
                  <a:lnTo>
                    <a:pt x="504" y="86"/>
                  </a:lnTo>
                  <a:lnTo>
                    <a:pt x="523" y="108"/>
                  </a:lnTo>
                  <a:lnTo>
                    <a:pt x="541" y="131"/>
                  </a:lnTo>
                  <a:lnTo>
                    <a:pt x="547" y="142"/>
                  </a:lnTo>
                  <a:lnTo>
                    <a:pt x="555" y="155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3" y="194"/>
                  </a:lnTo>
                  <a:lnTo>
                    <a:pt x="577" y="207"/>
                  </a:lnTo>
                  <a:lnTo>
                    <a:pt x="582" y="221"/>
                  </a:lnTo>
                  <a:lnTo>
                    <a:pt x="584" y="236"/>
                  </a:lnTo>
                  <a:lnTo>
                    <a:pt x="588" y="250"/>
                  </a:lnTo>
                  <a:lnTo>
                    <a:pt x="589" y="265"/>
                  </a:lnTo>
                  <a:lnTo>
                    <a:pt x="590" y="280"/>
                  </a:lnTo>
                  <a:lnTo>
                    <a:pt x="591" y="296"/>
                  </a:lnTo>
                  <a:lnTo>
                    <a:pt x="591" y="70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002" y="3424"/>
              <a:ext cx="81" cy="81"/>
            </a:xfrm>
            <a:custGeom>
              <a:avLst/>
              <a:gdLst>
                <a:gd name="T0" fmla="*/ 243 w 243"/>
                <a:gd name="T1" fmla="*/ 122 h 243"/>
                <a:gd name="T2" fmla="*/ 240 w 243"/>
                <a:gd name="T3" fmla="*/ 146 h 243"/>
                <a:gd name="T4" fmla="*/ 234 w 243"/>
                <a:gd name="T5" fmla="*/ 169 h 243"/>
                <a:gd name="T6" fmla="*/ 222 w 243"/>
                <a:gd name="T7" fmla="*/ 189 h 243"/>
                <a:gd name="T8" fmla="*/ 207 w 243"/>
                <a:gd name="T9" fmla="*/ 208 h 243"/>
                <a:gd name="T10" fmla="*/ 189 w 243"/>
                <a:gd name="T11" fmla="*/ 223 h 243"/>
                <a:gd name="T12" fmla="*/ 168 w 243"/>
                <a:gd name="T13" fmla="*/ 233 h 243"/>
                <a:gd name="T14" fmla="*/ 145 w 243"/>
                <a:gd name="T15" fmla="*/ 241 h 243"/>
                <a:gd name="T16" fmla="*/ 121 w 243"/>
                <a:gd name="T17" fmla="*/ 243 h 243"/>
                <a:gd name="T18" fmla="*/ 109 w 243"/>
                <a:gd name="T19" fmla="*/ 242 h 243"/>
                <a:gd name="T20" fmla="*/ 85 w 243"/>
                <a:gd name="T21" fmla="*/ 237 h 243"/>
                <a:gd name="T22" fmla="*/ 63 w 243"/>
                <a:gd name="T23" fmla="*/ 228 h 243"/>
                <a:gd name="T24" fmla="*/ 45 w 243"/>
                <a:gd name="T25" fmla="*/ 216 h 243"/>
                <a:gd name="T26" fmla="*/ 27 w 243"/>
                <a:gd name="T27" fmla="*/ 198 h 243"/>
                <a:gd name="T28" fmla="*/ 15 w 243"/>
                <a:gd name="T29" fmla="*/ 179 h 243"/>
                <a:gd name="T30" fmla="*/ 6 w 243"/>
                <a:gd name="T31" fmla="*/ 157 h 243"/>
                <a:gd name="T32" fmla="*/ 0 w 243"/>
                <a:gd name="T33" fmla="*/ 134 h 243"/>
                <a:gd name="T34" fmla="*/ 0 w 243"/>
                <a:gd name="T35" fmla="*/ 122 h 243"/>
                <a:gd name="T36" fmla="*/ 2 w 243"/>
                <a:gd name="T37" fmla="*/ 96 h 243"/>
                <a:gd name="T38" fmla="*/ 9 w 243"/>
                <a:gd name="T39" fmla="*/ 74 h 243"/>
                <a:gd name="T40" fmla="*/ 21 w 243"/>
                <a:gd name="T41" fmla="*/ 53 h 243"/>
                <a:gd name="T42" fmla="*/ 35 w 243"/>
                <a:gd name="T43" fmla="*/ 36 h 243"/>
                <a:gd name="T44" fmla="*/ 54 w 243"/>
                <a:gd name="T45" fmla="*/ 21 h 243"/>
                <a:gd name="T46" fmla="*/ 74 w 243"/>
                <a:gd name="T47" fmla="*/ 9 h 243"/>
                <a:gd name="T48" fmla="*/ 97 w 243"/>
                <a:gd name="T49" fmla="*/ 2 h 243"/>
                <a:gd name="T50" fmla="*/ 121 w 243"/>
                <a:gd name="T51" fmla="*/ 0 h 243"/>
                <a:gd name="T52" fmla="*/ 134 w 243"/>
                <a:gd name="T53" fmla="*/ 0 h 243"/>
                <a:gd name="T54" fmla="*/ 157 w 243"/>
                <a:gd name="T55" fmla="*/ 5 h 243"/>
                <a:gd name="T56" fmla="*/ 179 w 243"/>
                <a:gd name="T57" fmla="*/ 14 h 243"/>
                <a:gd name="T58" fmla="*/ 198 w 243"/>
                <a:gd name="T59" fmla="*/ 28 h 243"/>
                <a:gd name="T60" fmla="*/ 215 w 243"/>
                <a:gd name="T61" fmla="*/ 44 h 243"/>
                <a:gd name="T62" fmla="*/ 228 w 243"/>
                <a:gd name="T63" fmla="*/ 63 h 243"/>
                <a:gd name="T64" fmla="*/ 237 w 243"/>
                <a:gd name="T65" fmla="*/ 85 h 243"/>
                <a:gd name="T66" fmla="*/ 242 w 243"/>
                <a:gd name="T67" fmla="*/ 10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43">
                  <a:moveTo>
                    <a:pt x="243" y="122"/>
                  </a:moveTo>
                  <a:lnTo>
                    <a:pt x="243" y="122"/>
                  </a:lnTo>
                  <a:lnTo>
                    <a:pt x="242" y="134"/>
                  </a:lnTo>
                  <a:lnTo>
                    <a:pt x="240" y="146"/>
                  </a:lnTo>
                  <a:lnTo>
                    <a:pt x="237" y="157"/>
                  </a:lnTo>
                  <a:lnTo>
                    <a:pt x="234" y="169"/>
                  </a:lnTo>
                  <a:lnTo>
                    <a:pt x="228" y="179"/>
                  </a:lnTo>
                  <a:lnTo>
                    <a:pt x="222" y="189"/>
                  </a:lnTo>
                  <a:lnTo>
                    <a:pt x="215" y="198"/>
                  </a:lnTo>
                  <a:lnTo>
                    <a:pt x="207" y="208"/>
                  </a:lnTo>
                  <a:lnTo>
                    <a:pt x="198" y="216"/>
                  </a:lnTo>
                  <a:lnTo>
                    <a:pt x="189" y="223"/>
                  </a:lnTo>
                  <a:lnTo>
                    <a:pt x="179" y="228"/>
                  </a:lnTo>
                  <a:lnTo>
                    <a:pt x="168" y="233"/>
                  </a:lnTo>
                  <a:lnTo>
                    <a:pt x="157" y="237"/>
                  </a:lnTo>
                  <a:lnTo>
                    <a:pt x="145" y="241"/>
                  </a:lnTo>
                  <a:lnTo>
                    <a:pt x="134" y="242"/>
                  </a:lnTo>
                  <a:lnTo>
                    <a:pt x="121" y="243"/>
                  </a:lnTo>
                  <a:lnTo>
                    <a:pt x="121" y="243"/>
                  </a:lnTo>
                  <a:lnTo>
                    <a:pt x="109" y="242"/>
                  </a:lnTo>
                  <a:lnTo>
                    <a:pt x="97" y="241"/>
                  </a:lnTo>
                  <a:lnTo>
                    <a:pt x="85" y="237"/>
                  </a:lnTo>
                  <a:lnTo>
                    <a:pt x="74" y="233"/>
                  </a:lnTo>
                  <a:lnTo>
                    <a:pt x="63" y="228"/>
                  </a:lnTo>
                  <a:lnTo>
                    <a:pt x="54" y="223"/>
                  </a:lnTo>
                  <a:lnTo>
                    <a:pt x="45" y="216"/>
                  </a:lnTo>
                  <a:lnTo>
                    <a:pt x="35" y="208"/>
                  </a:lnTo>
                  <a:lnTo>
                    <a:pt x="27" y="198"/>
                  </a:lnTo>
                  <a:lnTo>
                    <a:pt x="21" y="189"/>
                  </a:lnTo>
                  <a:lnTo>
                    <a:pt x="15" y="179"/>
                  </a:lnTo>
                  <a:lnTo>
                    <a:pt x="9" y="169"/>
                  </a:lnTo>
                  <a:lnTo>
                    <a:pt x="6" y="157"/>
                  </a:lnTo>
                  <a:lnTo>
                    <a:pt x="2" y="146"/>
                  </a:lnTo>
                  <a:lnTo>
                    <a:pt x="0" y="134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2" y="96"/>
                  </a:lnTo>
                  <a:lnTo>
                    <a:pt x="6" y="85"/>
                  </a:lnTo>
                  <a:lnTo>
                    <a:pt x="9" y="74"/>
                  </a:lnTo>
                  <a:lnTo>
                    <a:pt x="15" y="63"/>
                  </a:lnTo>
                  <a:lnTo>
                    <a:pt x="21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5" y="28"/>
                  </a:lnTo>
                  <a:lnTo>
                    <a:pt x="54" y="21"/>
                  </a:lnTo>
                  <a:lnTo>
                    <a:pt x="63" y="14"/>
                  </a:lnTo>
                  <a:lnTo>
                    <a:pt x="74" y="9"/>
                  </a:lnTo>
                  <a:lnTo>
                    <a:pt x="85" y="5"/>
                  </a:lnTo>
                  <a:lnTo>
                    <a:pt x="97" y="2"/>
                  </a:lnTo>
                  <a:lnTo>
                    <a:pt x="10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5" y="2"/>
                  </a:lnTo>
                  <a:lnTo>
                    <a:pt x="157" y="5"/>
                  </a:lnTo>
                  <a:lnTo>
                    <a:pt x="168" y="9"/>
                  </a:lnTo>
                  <a:lnTo>
                    <a:pt x="179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4"/>
                  </a:lnTo>
                  <a:lnTo>
                    <a:pt x="222" y="53"/>
                  </a:lnTo>
                  <a:lnTo>
                    <a:pt x="228" y="63"/>
                  </a:lnTo>
                  <a:lnTo>
                    <a:pt x="234" y="74"/>
                  </a:lnTo>
                  <a:lnTo>
                    <a:pt x="237" y="85"/>
                  </a:lnTo>
                  <a:lnTo>
                    <a:pt x="240" y="96"/>
                  </a:lnTo>
                  <a:lnTo>
                    <a:pt x="242" y="109"/>
                  </a:lnTo>
                  <a:lnTo>
                    <a:pt x="2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88" y="3758"/>
              <a:ext cx="42" cy="64"/>
            </a:xfrm>
            <a:custGeom>
              <a:avLst/>
              <a:gdLst>
                <a:gd name="T0" fmla="*/ 96 w 126"/>
                <a:gd name="T1" fmla="*/ 82 h 192"/>
                <a:gd name="T2" fmla="*/ 106 w 126"/>
                <a:gd name="T3" fmla="*/ 90 h 192"/>
                <a:gd name="T4" fmla="*/ 117 w 126"/>
                <a:gd name="T5" fmla="*/ 100 h 192"/>
                <a:gd name="T6" fmla="*/ 122 w 126"/>
                <a:gd name="T7" fmla="*/ 115 h 192"/>
                <a:gd name="T8" fmla="*/ 126 w 126"/>
                <a:gd name="T9" fmla="*/ 131 h 192"/>
                <a:gd name="T10" fmla="*/ 125 w 126"/>
                <a:gd name="T11" fmla="*/ 144 h 192"/>
                <a:gd name="T12" fmla="*/ 114 w 126"/>
                <a:gd name="T13" fmla="*/ 166 h 192"/>
                <a:gd name="T14" fmla="*/ 98 w 126"/>
                <a:gd name="T15" fmla="*/ 182 h 192"/>
                <a:gd name="T16" fmla="*/ 77 w 126"/>
                <a:gd name="T17" fmla="*/ 191 h 192"/>
                <a:gd name="T18" fmla="*/ 0 w 126"/>
                <a:gd name="T19" fmla="*/ 192 h 192"/>
                <a:gd name="T20" fmla="*/ 63 w 126"/>
                <a:gd name="T21" fmla="*/ 0 h 192"/>
                <a:gd name="T22" fmla="*/ 74 w 126"/>
                <a:gd name="T23" fmla="*/ 1 h 192"/>
                <a:gd name="T24" fmla="*/ 93 w 126"/>
                <a:gd name="T25" fmla="*/ 8 h 192"/>
                <a:gd name="T26" fmla="*/ 106 w 126"/>
                <a:gd name="T27" fmla="*/ 21 h 192"/>
                <a:gd name="T28" fmla="*/ 113 w 126"/>
                <a:gd name="T29" fmla="*/ 39 h 192"/>
                <a:gd name="T30" fmla="*/ 113 w 126"/>
                <a:gd name="T31" fmla="*/ 50 h 192"/>
                <a:gd name="T32" fmla="*/ 112 w 126"/>
                <a:gd name="T33" fmla="*/ 60 h 192"/>
                <a:gd name="T34" fmla="*/ 103 w 126"/>
                <a:gd name="T35" fmla="*/ 78 h 192"/>
                <a:gd name="T36" fmla="*/ 96 w 126"/>
                <a:gd name="T37" fmla="*/ 82 h 192"/>
                <a:gd name="T38" fmla="*/ 63 w 126"/>
                <a:gd name="T39" fmla="*/ 71 h 192"/>
                <a:gd name="T40" fmla="*/ 68 w 126"/>
                <a:gd name="T41" fmla="*/ 69 h 192"/>
                <a:gd name="T42" fmla="*/ 76 w 126"/>
                <a:gd name="T43" fmla="*/ 67 h 192"/>
                <a:gd name="T44" fmla="*/ 80 w 126"/>
                <a:gd name="T45" fmla="*/ 61 h 192"/>
                <a:gd name="T46" fmla="*/ 84 w 126"/>
                <a:gd name="T47" fmla="*/ 55 h 192"/>
                <a:gd name="T48" fmla="*/ 84 w 126"/>
                <a:gd name="T49" fmla="*/ 50 h 192"/>
                <a:gd name="T50" fmla="*/ 82 w 126"/>
                <a:gd name="T51" fmla="*/ 41 h 192"/>
                <a:gd name="T52" fmla="*/ 78 w 126"/>
                <a:gd name="T53" fmla="*/ 35 h 192"/>
                <a:gd name="T54" fmla="*/ 71 w 126"/>
                <a:gd name="T55" fmla="*/ 31 h 192"/>
                <a:gd name="T56" fmla="*/ 63 w 126"/>
                <a:gd name="T57" fmla="*/ 29 h 192"/>
                <a:gd name="T58" fmla="*/ 31 w 126"/>
                <a:gd name="T59" fmla="*/ 71 h 192"/>
                <a:gd name="T60" fmla="*/ 63 w 126"/>
                <a:gd name="T61" fmla="*/ 163 h 192"/>
                <a:gd name="T62" fmla="*/ 70 w 126"/>
                <a:gd name="T63" fmla="*/ 162 h 192"/>
                <a:gd name="T64" fmla="*/ 81 w 126"/>
                <a:gd name="T65" fmla="*/ 158 h 192"/>
                <a:gd name="T66" fmla="*/ 90 w 126"/>
                <a:gd name="T67" fmla="*/ 150 h 192"/>
                <a:gd name="T68" fmla="*/ 94 w 126"/>
                <a:gd name="T69" fmla="*/ 138 h 192"/>
                <a:gd name="T70" fmla="*/ 95 w 126"/>
                <a:gd name="T71" fmla="*/ 131 h 192"/>
                <a:gd name="T72" fmla="*/ 93 w 126"/>
                <a:gd name="T73" fmla="*/ 119 h 192"/>
                <a:gd name="T74" fmla="*/ 86 w 126"/>
                <a:gd name="T75" fmla="*/ 108 h 192"/>
                <a:gd name="T76" fmla="*/ 77 w 126"/>
                <a:gd name="T77" fmla="*/ 102 h 192"/>
                <a:gd name="T78" fmla="*/ 63 w 126"/>
                <a:gd name="T79" fmla="*/ 99 h 192"/>
                <a:gd name="T80" fmla="*/ 31 w 126"/>
                <a:gd name="T81" fmla="*/ 16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92">
                  <a:moveTo>
                    <a:pt x="96" y="82"/>
                  </a:moveTo>
                  <a:lnTo>
                    <a:pt x="96" y="82"/>
                  </a:lnTo>
                  <a:lnTo>
                    <a:pt x="102" y="86"/>
                  </a:lnTo>
                  <a:lnTo>
                    <a:pt x="106" y="90"/>
                  </a:lnTo>
                  <a:lnTo>
                    <a:pt x="112" y="95"/>
                  </a:lnTo>
                  <a:lnTo>
                    <a:pt x="117" y="100"/>
                  </a:lnTo>
                  <a:lnTo>
                    <a:pt x="120" y="107"/>
                  </a:lnTo>
                  <a:lnTo>
                    <a:pt x="122" y="115"/>
                  </a:lnTo>
                  <a:lnTo>
                    <a:pt x="125" y="122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5" y="144"/>
                  </a:lnTo>
                  <a:lnTo>
                    <a:pt x="120" y="155"/>
                  </a:lnTo>
                  <a:lnTo>
                    <a:pt x="114" y="166"/>
                  </a:lnTo>
                  <a:lnTo>
                    <a:pt x="108" y="175"/>
                  </a:lnTo>
                  <a:lnTo>
                    <a:pt x="98" y="182"/>
                  </a:lnTo>
                  <a:lnTo>
                    <a:pt x="88" y="188"/>
                  </a:lnTo>
                  <a:lnTo>
                    <a:pt x="77" y="191"/>
                  </a:lnTo>
                  <a:lnTo>
                    <a:pt x="64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4" y="1"/>
                  </a:lnTo>
                  <a:lnTo>
                    <a:pt x="84" y="3"/>
                  </a:lnTo>
                  <a:lnTo>
                    <a:pt x="93" y="8"/>
                  </a:lnTo>
                  <a:lnTo>
                    <a:pt x="100" y="13"/>
                  </a:lnTo>
                  <a:lnTo>
                    <a:pt x="106" y="21"/>
                  </a:lnTo>
                  <a:lnTo>
                    <a:pt x="110" y="29"/>
                  </a:lnTo>
                  <a:lnTo>
                    <a:pt x="113" y="39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6"/>
                  </a:lnTo>
                  <a:lnTo>
                    <a:pt x="112" y="60"/>
                  </a:lnTo>
                  <a:lnTo>
                    <a:pt x="109" y="69"/>
                  </a:lnTo>
                  <a:lnTo>
                    <a:pt x="103" y="78"/>
                  </a:lnTo>
                  <a:lnTo>
                    <a:pt x="96" y="82"/>
                  </a:lnTo>
                  <a:lnTo>
                    <a:pt x="96" y="82"/>
                  </a:lnTo>
                  <a:close/>
                  <a:moveTo>
                    <a:pt x="31" y="71"/>
                  </a:moveTo>
                  <a:lnTo>
                    <a:pt x="63" y="71"/>
                  </a:lnTo>
                  <a:lnTo>
                    <a:pt x="63" y="71"/>
                  </a:lnTo>
                  <a:lnTo>
                    <a:pt x="68" y="69"/>
                  </a:lnTo>
                  <a:lnTo>
                    <a:pt x="71" y="68"/>
                  </a:lnTo>
                  <a:lnTo>
                    <a:pt x="76" y="67"/>
                  </a:lnTo>
                  <a:lnTo>
                    <a:pt x="78" y="65"/>
                  </a:lnTo>
                  <a:lnTo>
                    <a:pt x="80" y="61"/>
                  </a:lnTo>
                  <a:lnTo>
                    <a:pt x="82" y="58"/>
                  </a:lnTo>
                  <a:lnTo>
                    <a:pt x="84" y="55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4" y="45"/>
                  </a:lnTo>
                  <a:lnTo>
                    <a:pt x="82" y="41"/>
                  </a:lnTo>
                  <a:lnTo>
                    <a:pt x="80" y="37"/>
                  </a:lnTo>
                  <a:lnTo>
                    <a:pt x="78" y="35"/>
                  </a:lnTo>
                  <a:lnTo>
                    <a:pt x="76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3" y="29"/>
                  </a:lnTo>
                  <a:lnTo>
                    <a:pt x="31" y="29"/>
                  </a:lnTo>
                  <a:lnTo>
                    <a:pt x="31" y="71"/>
                  </a:lnTo>
                  <a:close/>
                  <a:moveTo>
                    <a:pt x="31" y="163"/>
                  </a:moveTo>
                  <a:lnTo>
                    <a:pt x="63" y="163"/>
                  </a:lnTo>
                  <a:lnTo>
                    <a:pt x="63" y="163"/>
                  </a:lnTo>
                  <a:lnTo>
                    <a:pt x="70" y="162"/>
                  </a:lnTo>
                  <a:lnTo>
                    <a:pt x="77" y="161"/>
                  </a:lnTo>
                  <a:lnTo>
                    <a:pt x="81" y="158"/>
                  </a:lnTo>
                  <a:lnTo>
                    <a:pt x="86" y="154"/>
                  </a:lnTo>
                  <a:lnTo>
                    <a:pt x="90" y="150"/>
                  </a:lnTo>
                  <a:lnTo>
                    <a:pt x="93" y="144"/>
                  </a:lnTo>
                  <a:lnTo>
                    <a:pt x="94" y="138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94" y="124"/>
                  </a:lnTo>
                  <a:lnTo>
                    <a:pt x="93" y="119"/>
                  </a:lnTo>
                  <a:lnTo>
                    <a:pt x="90" y="113"/>
                  </a:lnTo>
                  <a:lnTo>
                    <a:pt x="86" y="108"/>
                  </a:lnTo>
                  <a:lnTo>
                    <a:pt x="81" y="104"/>
                  </a:lnTo>
                  <a:lnTo>
                    <a:pt x="77" y="102"/>
                  </a:lnTo>
                  <a:lnTo>
                    <a:pt x="70" y="100"/>
                  </a:lnTo>
                  <a:lnTo>
                    <a:pt x="63" y="99"/>
                  </a:lnTo>
                  <a:lnTo>
                    <a:pt x="31" y="99"/>
                  </a:lnTo>
                  <a:lnTo>
                    <a:pt x="31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538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594" y="3756"/>
              <a:ext cx="10" cy="66"/>
            </a:xfrm>
            <a:custGeom>
              <a:avLst/>
              <a:gdLst>
                <a:gd name="T0" fmla="*/ 0 w 31"/>
                <a:gd name="T1" fmla="*/ 4 h 196"/>
                <a:gd name="T2" fmla="*/ 31 w 31"/>
                <a:gd name="T3" fmla="*/ 0 h 196"/>
                <a:gd name="T4" fmla="*/ 31 w 31"/>
                <a:gd name="T5" fmla="*/ 196 h 196"/>
                <a:gd name="T6" fmla="*/ 0 w 31"/>
                <a:gd name="T7" fmla="*/ 196 h 196"/>
                <a:gd name="T8" fmla="*/ 0 w 31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6">
                  <a:moveTo>
                    <a:pt x="0" y="4"/>
                  </a:moveTo>
                  <a:lnTo>
                    <a:pt x="31" y="0"/>
                  </a:lnTo>
                  <a:lnTo>
                    <a:pt x="31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 noEditPoints="1"/>
            </p:cNvSpPr>
            <p:nvPr userDrawn="1"/>
          </p:nvSpPr>
          <p:spPr bwMode="auto">
            <a:xfrm>
              <a:off x="612" y="3775"/>
              <a:ext cx="43" cy="70"/>
            </a:xfrm>
            <a:custGeom>
              <a:avLst/>
              <a:gdLst>
                <a:gd name="T0" fmla="*/ 70 w 129"/>
                <a:gd name="T1" fmla="*/ 0 h 209"/>
                <a:gd name="T2" fmla="*/ 91 w 129"/>
                <a:gd name="T3" fmla="*/ 8 h 209"/>
                <a:gd name="T4" fmla="*/ 121 w 129"/>
                <a:gd name="T5" fmla="*/ 55 h 209"/>
                <a:gd name="T6" fmla="*/ 116 w 129"/>
                <a:gd name="T7" fmla="*/ 78 h 209"/>
                <a:gd name="T8" fmla="*/ 102 w 129"/>
                <a:gd name="T9" fmla="*/ 96 h 209"/>
                <a:gd name="T10" fmla="*/ 117 w 129"/>
                <a:gd name="T11" fmla="*/ 112 h 209"/>
                <a:gd name="T12" fmla="*/ 126 w 129"/>
                <a:gd name="T13" fmla="*/ 131 h 209"/>
                <a:gd name="T14" fmla="*/ 129 w 129"/>
                <a:gd name="T15" fmla="*/ 146 h 209"/>
                <a:gd name="T16" fmla="*/ 117 w 129"/>
                <a:gd name="T17" fmla="*/ 183 h 209"/>
                <a:gd name="T18" fmla="*/ 90 w 129"/>
                <a:gd name="T19" fmla="*/ 204 h 209"/>
                <a:gd name="T20" fmla="*/ 65 w 129"/>
                <a:gd name="T21" fmla="*/ 209 h 209"/>
                <a:gd name="T22" fmla="*/ 30 w 129"/>
                <a:gd name="T23" fmla="*/ 201 h 209"/>
                <a:gd name="T24" fmla="*/ 8 w 129"/>
                <a:gd name="T25" fmla="*/ 178 h 209"/>
                <a:gd name="T26" fmla="*/ 31 w 129"/>
                <a:gd name="T27" fmla="*/ 157 h 209"/>
                <a:gd name="T28" fmla="*/ 36 w 129"/>
                <a:gd name="T29" fmla="*/ 167 h 209"/>
                <a:gd name="T30" fmla="*/ 46 w 129"/>
                <a:gd name="T31" fmla="*/ 177 h 209"/>
                <a:gd name="T32" fmla="*/ 65 w 129"/>
                <a:gd name="T33" fmla="*/ 180 h 209"/>
                <a:gd name="T34" fmla="*/ 78 w 129"/>
                <a:gd name="T35" fmla="*/ 178 h 209"/>
                <a:gd name="T36" fmla="*/ 92 w 129"/>
                <a:gd name="T37" fmla="*/ 167 h 209"/>
                <a:gd name="T38" fmla="*/ 98 w 129"/>
                <a:gd name="T39" fmla="*/ 146 h 209"/>
                <a:gd name="T40" fmla="*/ 95 w 129"/>
                <a:gd name="T41" fmla="*/ 132 h 209"/>
                <a:gd name="T42" fmla="*/ 84 w 129"/>
                <a:gd name="T43" fmla="*/ 117 h 209"/>
                <a:gd name="T44" fmla="*/ 65 w 129"/>
                <a:gd name="T45" fmla="*/ 112 h 209"/>
                <a:gd name="T46" fmla="*/ 54 w 129"/>
                <a:gd name="T47" fmla="*/ 113 h 209"/>
                <a:gd name="T48" fmla="*/ 34 w 129"/>
                <a:gd name="T49" fmla="*/ 130 h 209"/>
                <a:gd name="T50" fmla="*/ 18 w 129"/>
                <a:gd name="T51" fmla="*/ 101 h 209"/>
                <a:gd name="T52" fmla="*/ 18 w 129"/>
                <a:gd name="T53" fmla="*/ 88 h 209"/>
                <a:gd name="T54" fmla="*/ 7 w 129"/>
                <a:gd name="T55" fmla="*/ 55 h 209"/>
                <a:gd name="T56" fmla="*/ 11 w 129"/>
                <a:gd name="T57" fmla="*/ 34 h 209"/>
                <a:gd name="T58" fmla="*/ 30 w 129"/>
                <a:gd name="T59" fmla="*/ 10 h 209"/>
                <a:gd name="T60" fmla="*/ 62 w 129"/>
                <a:gd name="T61" fmla="*/ 0 h 209"/>
                <a:gd name="T62" fmla="*/ 65 w 129"/>
                <a:gd name="T63" fmla="*/ 83 h 209"/>
                <a:gd name="T64" fmla="*/ 79 w 129"/>
                <a:gd name="T65" fmla="*/ 78 h 209"/>
                <a:gd name="T66" fmla="*/ 89 w 129"/>
                <a:gd name="T67" fmla="*/ 67 h 209"/>
                <a:gd name="T68" fmla="*/ 91 w 129"/>
                <a:gd name="T69" fmla="*/ 55 h 209"/>
                <a:gd name="T70" fmla="*/ 86 w 129"/>
                <a:gd name="T71" fmla="*/ 41 h 209"/>
                <a:gd name="T72" fmla="*/ 75 w 129"/>
                <a:gd name="T73" fmla="*/ 30 h 209"/>
                <a:gd name="T74" fmla="*/ 65 w 129"/>
                <a:gd name="T75" fmla="*/ 29 h 209"/>
                <a:gd name="T76" fmla="*/ 49 w 129"/>
                <a:gd name="T77" fmla="*/ 33 h 209"/>
                <a:gd name="T78" fmla="*/ 39 w 129"/>
                <a:gd name="T79" fmla="*/ 45 h 209"/>
                <a:gd name="T80" fmla="*/ 37 w 129"/>
                <a:gd name="T81" fmla="*/ 55 h 209"/>
                <a:gd name="T82" fmla="*/ 42 w 129"/>
                <a:gd name="T83" fmla="*/ 71 h 209"/>
                <a:gd name="T84" fmla="*/ 53 w 129"/>
                <a:gd name="T85" fmla="*/ 81 h 209"/>
                <a:gd name="T86" fmla="*/ 65 w 129"/>
                <a:gd name="T87" fmla="*/ 8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09">
                  <a:moveTo>
                    <a:pt x="62" y="0"/>
                  </a:moveTo>
                  <a:lnTo>
                    <a:pt x="62" y="0"/>
                  </a:lnTo>
                  <a:lnTo>
                    <a:pt x="70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121" y="2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0" y="68"/>
                  </a:lnTo>
                  <a:lnTo>
                    <a:pt x="116" y="78"/>
                  </a:lnTo>
                  <a:lnTo>
                    <a:pt x="110" y="88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8" y="100"/>
                  </a:lnTo>
                  <a:lnTo>
                    <a:pt x="113" y="106"/>
                  </a:lnTo>
                  <a:lnTo>
                    <a:pt x="117" y="112"/>
                  </a:lnTo>
                  <a:lnTo>
                    <a:pt x="122" y="117"/>
                  </a:lnTo>
                  <a:lnTo>
                    <a:pt x="124" y="124"/>
                  </a:lnTo>
                  <a:lnTo>
                    <a:pt x="126" y="131"/>
                  </a:lnTo>
                  <a:lnTo>
                    <a:pt x="128" y="138"/>
                  </a:lnTo>
                  <a:lnTo>
                    <a:pt x="129" y="146"/>
                  </a:lnTo>
                  <a:lnTo>
                    <a:pt x="129" y="146"/>
                  </a:lnTo>
                  <a:lnTo>
                    <a:pt x="126" y="160"/>
                  </a:lnTo>
                  <a:lnTo>
                    <a:pt x="123" y="172"/>
                  </a:lnTo>
                  <a:lnTo>
                    <a:pt x="117" y="183"/>
                  </a:lnTo>
                  <a:lnTo>
                    <a:pt x="109" y="192"/>
                  </a:lnTo>
                  <a:lnTo>
                    <a:pt x="100" y="200"/>
                  </a:lnTo>
                  <a:lnTo>
                    <a:pt x="90" y="204"/>
                  </a:lnTo>
                  <a:lnTo>
                    <a:pt x="77" y="208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52" y="208"/>
                  </a:lnTo>
                  <a:lnTo>
                    <a:pt x="40" y="206"/>
                  </a:lnTo>
                  <a:lnTo>
                    <a:pt x="30" y="201"/>
                  </a:lnTo>
                  <a:lnTo>
                    <a:pt x="21" y="195"/>
                  </a:lnTo>
                  <a:lnTo>
                    <a:pt x="14" y="187"/>
                  </a:lnTo>
                  <a:lnTo>
                    <a:pt x="8" y="178"/>
                  </a:lnTo>
                  <a:lnTo>
                    <a:pt x="3" y="168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62"/>
                  </a:lnTo>
                  <a:lnTo>
                    <a:pt x="36" y="167"/>
                  </a:lnTo>
                  <a:lnTo>
                    <a:pt x="39" y="170"/>
                  </a:lnTo>
                  <a:lnTo>
                    <a:pt x="43" y="173"/>
                  </a:lnTo>
                  <a:lnTo>
                    <a:pt x="46" y="177"/>
                  </a:lnTo>
                  <a:lnTo>
                    <a:pt x="52" y="179"/>
                  </a:lnTo>
                  <a:lnTo>
                    <a:pt x="58" y="180"/>
                  </a:lnTo>
                  <a:lnTo>
                    <a:pt x="65" y="180"/>
                  </a:lnTo>
                  <a:lnTo>
                    <a:pt x="65" y="180"/>
                  </a:lnTo>
                  <a:lnTo>
                    <a:pt x="71" y="180"/>
                  </a:lnTo>
                  <a:lnTo>
                    <a:pt x="78" y="178"/>
                  </a:lnTo>
                  <a:lnTo>
                    <a:pt x="84" y="176"/>
                  </a:lnTo>
                  <a:lnTo>
                    <a:pt x="89" y="171"/>
                  </a:lnTo>
                  <a:lnTo>
                    <a:pt x="92" y="167"/>
                  </a:lnTo>
                  <a:lnTo>
                    <a:pt x="95" y="160"/>
                  </a:lnTo>
                  <a:lnTo>
                    <a:pt x="97" y="153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7" y="139"/>
                  </a:lnTo>
                  <a:lnTo>
                    <a:pt x="95" y="132"/>
                  </a:lnTo>
                  <a:lnTo>
                    <a:pt x="92" y="126"/>
                  </a:lnTo>
                  <a:lnTo>
                    <a:pt x="89" y="121"/>
                  </a:lnTo>
                  <a:lnTo>
                    <a:pt x="84" y="117"/>
                  </a:lnTo>
                  <a:lnTo>
                    <a:pt x="78" y="114"/>
                  </a:lnTo>
                  <a:lnTo>
                    <a:pt x="71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59" y="112"/>
                  </a:lnTo>
                  <a:lnTo>
                    <a:pt x="54" y="113"/>
                  </a:lnTo>
                  <a:lnTo>
                    <a:pt x="46" y="116"/>
                  </a:lnTo>
                  <a:lnTo>
                    <a:pt x="39" y="122"/>
                  </a:lnTo>
                  <a:lnTo>
                    <a:pt x="34" y="13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1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8" y="88"/>
                  </a:lnTo>
                  <a:lnTo>
                    <a:pt x="12" y="78"/>
                  </a:lnTo>
                  <a:lnTo>
                    <a:pt x="8" y="6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8" y="45"/>
                  </a:lnTo>
                  <a:lnTo>
                    <a:pt x="11" y="34"/>
                  </a:lnTo>
                  <a:lnTo>
                    <a:pt x="16" y="25"/>
                  </a:lnTo>
                  <a:lnTo>
                    <a:pt x="22" y="16"/>
                  </a:lnTo>
                  <a:lnTo>
                    <a:pt x="30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5" y="83"/>
                  </a:moveTo>
                  <a:lnTo>
                    <a:pt x="65" y="83"/>
                  </a:lnTo>
                  <a:lnTo>
                    <a:pt x="69" y="82"/>
                  </a:lnTo>
                  <a:lnTo>
                    <a:pt x="75" y="81"/>
                  </a:lnTo>
                  <a:lnTo>
                    <a:pt x="79" y="78"/>
                  </a:lnTo>
                  <a:lnTo>
                    <a:pt x="83" y="75"/>
                  </a:lnTo>
                  <a:lnTo>
                    <a:pt x="86" y="71"/>
                  </a:lnTo>
                  <a:lnTo>
                    <a:pt x="89" y="67"/>
                  </a:lnTo>
                  <a:lnTo>
                    <a:pt x="90" y="62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0" y="50"/>
                  </a:lnTo>
                  <a:lnTo>
                    <a:pt x="89" y="45"/>
                  </a:lnTo>
                  <a:lnTo>
                    <a:pt x="86" y="41"/>
                  </a:lnTo>
                  <a:lnTo>
                    <a:pt x="83" y="36"/>
                  </a:lnTo>
                  <a:lnTo>
                    <a:pt x="79" y="33"/>
                  </a:lnTo>
                  <a:lnTo>
                    <a:pt x="75" y="30"/>
                  </a:lnTo>
                  <a:lnTo>
                    <a:pt x="69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3" y="30"/>
                  </a:lnTo>
                  <a:lnTo>
                    <a:pt x="49" y="33"/>
                  </a:lnTo>
                  <a:lnTo>
                    <a:pt x="45" y="36"/>
                  </a:lnTo>
                  <a:lnTo>
                    <a:pt x="42" y="41"/>
                  </a:lnTo>
                  <a:lnTo>
                    <a:pt x="39" y="45"/>
                  </a:lnTo>
                  <a:lnTo>
                    <a:pt x="38" y="50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62"/>
                  </a:lnTo>
                  <a:lnTo>
                    <a:pt x="39" y="67"/>
                  </a:lnTo>
                  <a:lnTo>
                    <a:pt x="42" y="71"/>
                  </a:lnTo>
                  <a:lnTo>
                    <a:pt x="45" y="75"/>
                  </a:lnTo>
                  <a:lnTo>
                    <a:pt x="49" y="78"/>
                  </a:lnTo>
                  <a:lnTo>
                    <a:pt x="53" y="81"/>
                  </a:lnTo>
                  <a:lnTo>
                    <a:pt x="59" y="82"/>
                  </a:lnTo>
                  <a:lnTo>
                    <a:pt x="65" y="83"/>
                  </a:lnTo>
                  <a:lnTo>
                    <a:pt x="6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64" y="3757"/>
              <a:ext cx="13" cy="65"/>
            </a:xfrm>
            <a:custGeom>
              <a:avLst/>
              <a:gdLst>
                <a:gd name="T0" fmla="*/ 21 w 40"/>
                <a:gd name="T1" fmla="*/ 0 h 194"/>
                <a:gd name="T2" fmla="*/ 21 w 40"/>
                <a:gd name="T3" fmla="*/ 0 h 194"/>
                <a:gd name="T4" fmla="*/ 24 w 40"/>
                <a:gd name="T5" fmla="*/ 0 h 194"/>
                <a:gd name="T6" fmla="*/ 28 w 40"/>
                <a:gd name="T7" fmla="*/ 2 h 194"/>
                <a:gd name="T8" fmla="*/ 31 w 40"/>
                <a:gd name="T9" fmla="*/ 4 h 194"/>
                <a:gd name="T10" fmla="*/ 34 w 40"/>
                <a:gd name="T11" fmla="*/ 6 h 194"/>
                <a:gd name="T12" fmla="*/ 37 w 40"/>
                <a:gd name="T13" fmla="*/ 10 h 194"/>
                <a:gd name="T14" fmla="*/ 39 w 40"/>
                <a:gd name="T15" fmla="*/ 13 h 194"/>
                <a:gd name="T16" fmla="*/ 40 w 40"/>
                <a:gd name="T17" fmla="*/ 16 h 194"/>
                <a:gd name="T18" fmla="*/ 40 w 40"/>
                <a:gd name="T19" fmla="*/ 21 h 194"/>
                <a:gd name="T20" fmla="*/ 40 w 40"/>
                <a:gd name="T21" fmla="*/ 21 h 194"/>
                <a:gd name="T22" fmla="*/ 40 w 40"/>
                <a:gd name="T23" fmla="*/ 26 h 194"/>
                <a:gd name="T24" fmla="*/ 39 w 40"/>
                <a:gd name="T25" fmla="*/ 29 h 194"/>
                <a:gd name="T26" fmla="*/ 37 w 40"/>
                <a:gd name="T27" fmla="*/ 33 h 194"/>
                <a:gd name="T28" fmla="*/ 34 w 40"/>
                <a:gd name="T29" fmla="*/ 36 h 194"/>
                <a:gd name="T30" fmla="*/ 31 w 40"/>
                <a:gd name="T31" fmla="*/ 38 h 194"/>
                <a:gd name="T32" fmla="*/ 28 w 40"/>
                <a:gd name="T33" fmla="*/ 39 h 194"/>
                <a:gd name="T34" fmla="*/ 24 w 40"/>
                <a:gd name="T35" fmla="*/ 41 h 194"/>
                <a:gd name="T36" fmla="*/ 21 w 40"/>
                <a:gd name="T37" fmla="*/ 42 h 194"/>
                <a:gd name="T38" fmla="*/ 21 w 40"/>
                <a:gd name="T39" fmla="*/ 42 h 194"/>
                <a:gd name="T40" fmla="*/ 16 w 40"/>
                <a:gd name="T41" fmla="*/ 41 h 194"/>
                <a:gd name="T42" fmla="*/ 13 w 40"/>
                <a:gd name="T43" fmla="*/ 39 h 194"/>
                <a:gd name="T44" fmla="*/ 9 w 40"/>
                <a:gd name="T45" fmla="*/ 38 h 194"/>
                <a:gd name="T46" fmla="*/ 6 w 40"/>
                <a:gd name="T47" fmla="*/ 36 h 194"/>
                <a:gd name="T48" fmla="*/ 3 w 40"/>
                <a:gd name="T49" fmla="*/ 33 h 194"/>
                <a:gd name="T50" fmla="*/ 1 w 40"/>
                <a:gd name="T51" fmla="*/ 29 h 194"/>
                <a:gd name="T52" fmla="*/ 0 w 40"/>
                <a:gd name="T53" fmla="*/ 26 h 194"/>
                <a:gd name="T54" fmla="*/ 0 w 40"/>
                <a:gd name="T55" fmla="*/ 21 h 194"/>
                <a:gd name="T56" fmla="*/ 0 w 40"/>
                <a:gd name="T57" fmla="*/ 21 h 194"/>
                <a:gd name="T58" fmla="*/ 0 w 40"/>
                <a:gd name="T59" fmla="*/ 16 h 194"/>
                <a:gd name="T60" fmla="*/ 1 w 40"/>
                <a:gd name="T61" fmla="*/ 13 h 194"/>
                <a:gd name="T62" fmla="*/ 3 w 40"/>
                <a:gd name="T63" fmla="*/ 10 h 194"/>
                <a:gd name="T64" fmla="*/ 6 w 40"/>
                <a:gd name="T65" fmla="*/ 6 h 194"/>
                <a:gd name="T66" fmla="*/ 9 w 40"/>
                <a:gd name="T67" fmla="*/ 4 h 194"/>
                <a:gd name="T68" fmla="*/ 13 w 40"/>
                <a:gd name="T69" fmla="*/ 2 h 194"/>
                <a:gd name="T70" fmla="*/ 16 w 40"/>
                <a:gd name="T71" fmla="*/ 0 h 194"/>
                <a:gd name="T72" fmla="*/ 21 w 40"/>
                <a:gd name="T73" fmla="*/ 0 h 194"/>
                <a:gd name="T74" fmla="*/ 21 w 40"/>
                <a:gd name="T75" fmla="*/ 0 h 194"/>
                <a:gd name="T76" fmla="*/ 5 w 40"/>
                <a:gd name="T77" fmla="*/ 57 h 194"/>
                <a:gd name="T78" fmla="*/ 36 w 40"/>
                <a:gd name="T79" fmla="*/ 57 h 194"/>
                <a:gd name="T80" fmla="*/ 36 w 40"/>
                <a:gd name="T81" fmla="*/ 194 h 194"/>
                <a:gd name="T82" fmla="*/ 5 w 40"/>
                <a:gd name="T83" fmla="*/ 194 h 194"/>
                <a:gd name="T84" fmla="*/ 5 w 40"/>
                <a:gd name="T85" fmla="*/ 5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194">
                  <a:moveTo>
                    <a:pt x="21" y="0"/>
                  </a:moveTo>
                  <a:lnTo>
                    <a:pt x="21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4"/>
                  </a:lnTo>
                  <a:lnTo>
                    <a:pt x="34" y="6"/>
                  </a:lnTo>
                  <a:lnTo>
                    <a:pt x="37" y="10"/>
                  </a:lnTo>
                  <a:lnTo>
                    <a:pt x="39" y="13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9" y="29"/>
                  </a:lnTo>
                  <a:lnTo>
                    <a:pt x="37" y="33"/>
                  </a:lnTo>
                  <a:lnTo>
                    <a:pt x="34" y="36"/>
                  </a:lnTo>
                  <a:lnTo>
                    <a:pt x="31" y="38"/>
                  </a:lnTo>
                  <a:lnTo>
                    <a:pt x="28" y="39"/>
                  </a:lnTo>
                  <a:lnTo>
                    <a:pt x="24" y="4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3" y="39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3" y="33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5" y="57"/>
                  </a:moveTo>
                  <a:lnTo>
                    <a:pt x="36" y="57"/>
                  </a:lnTo>
                  <a:lnTo>
                    <a:pt x="36" y="194"/>
                  </a:lnTo>
                  <a:lnTo>
                    <a:pt x="5" y="19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 userDrawn="1"/>
          </p:nvSpPr>
          <p:spPr bwMode="auto">
            <a:xfrm>
              <a:off x="684" y="3775"/>
              <a:ext cx="47" cy="47"/>
            </a:xfrm>
            <a:custGeom>
              <a:avLst/>
              <a:gdLst>
                <a:gd name="T0" fmla="*/ 139 w 139"/>
                <a:gd name="T1" fmla="*/ 139 h 140"/>
                <a:gd name="T2" fmla="*/ 109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9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10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3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9" y="139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2" y="130"/>
                  </a:lnTo>
                  <a:lnTo>
                    <a:pt x="94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9" y="16"/>
                  </a:lnTo>
                  <a:lnTo>
                    <a:pt x="109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3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42" y="3775"/>
              <a:ext cx="40" cy="47"/>
            </a:xfrm>
            <a:custGeom>
              <a:avLst/>
              <a:gdLst>
                <a:gd name="T0" fmla="*/ 0 w 120"/>
                <a:gd name="T1" fmla="*/ 2 h 139"/>
                <a:gd name="T2" fmla="*/ 30 w 120"/>
                <a:gd name="T3" fmla="*/ 2 h 139"/>
                <a:gd name="T4" fmla="*/ 30 w 120"/>
                <a:gd name="T5" fmla="*/ 18 h 139"/>
                <a:gd name="T6" fmla="*/ 30 w 120"/>
                <a:gd name="T7" fmla="*/ 18 h 139"/>
                <a:gd name="T8" fmla="*/ 36 w 120"/>
                <a:gd name="T9" fmla="*/ 12 h 139"/>
                <a:gd name="T10" fmla="*/ 44 w 120"/>
                <a:gd name="T11" fmla="*/ 6 h 139"/>
                <a:gd name="T12" fmla="*/ 49 w 120"/>
                <a:gd name="T13" fmla="*/ 4 h 139"/>
                <a:gd name="T14" fmla="*/ 55 w 120"/>
                <a:gd name="T15" fmla="*/ 2 h 139"/>
                <a:gd name="T16" fmla="*/ 61 w 120"/>
                <a:gd name="T17" fmla="*/ 0 h 139"/>
                <a:gd name="T18" fmla="*/ 68 w 120"/>
                <a:gd name="T19" fmla="*/ 0 h 139"/>
                <a:gd name="T20" fmla="*/ 68 w 120"/>
                <a:gd name="T21" fmla="*/ 0 h 139"/>
                <a:gd name="T22" fmla="*/ 80 w 120"/>
                <a:gd name="T23" fmla="*/ 2 h 139"/>
                <a:gd name="T24" fmla="*/ 91 w 120"/>
                <a:gd name="T25" fmla="*/ 4 h 139"/>
                <a:gd name="T26" fmla="*/ 100 w 120"/>
                <a:gd name="T27" fmla="*/ 8 h 139"/>
                <a:gd name="T28" fmla="*/ 107 w 120"/>
                <a:gd name="T29" fmla="*/ 15 h 139"/>
                <a:gd name="T30" fmla="*/ 112 w 120"/>
                <a:gd name="T31" fmla="*/ 23 h 139"/>
                <a:gd name="T32" fmla="*/ 117 w 120"/>
                <a:gd name="T33" fmla="*/ 33 h 139"/>
                <a:gd name="T34" fmla="*/ 119 w 120"/>
                <a:gd name="T35" fmla="*/ 44 h 139"/>
                <a:gd name="T36" fmla="*/ 120 w 120"/>
                <a:gd name="T37" fmla="*/ 57 h 139"/>
                <a:gd name="T38" fmla="*/ 120 w 120"/>
                <a:gd name="T39" fmla="*/ 139 h 139"/>
                <a:gd name="T40" fmla="*/ 91 w 120"/>
                <a:gd name="T41" fmla="*/ 139 h 139"/>
                <a:gd name="T42" fmla="*/ 91 w 120"/>
                <a:gd name="T43" fmla="*/ 63 h 139"/>
                <a:gd name="T44" fmla="*/ 91 w 120"/>
                <a:gd name="T45" fmla="*/ 63 h 139"/>
                <a:gd name="T46" fmla="*/ 89 w 120"/>
                <a:gd name="T47" fmla="*/ 55 h 139"/>
                <a:gd name="T48" fmla="*/ 88 w 120"/>
                <a:gd name="T49" fmla="*/ 47 h 139"/>
                <a:gd name="T50" fmla="*/ 86 w 120"/>
                <a:gd name="T51" fmla="*/ 42 h 139"/>
                <a:gd name="T52" fmla="*/ 83 w 120"/>
                <a:gd name="T53" fmla="*/ 37 h 139"/>
                <a:gd name="T54" fmla="*/ 78 w 120"/>
                <a:gd name="T55" fmla="*/ 34 h 139"/>
                <a:gd name="T56" fmla="*/ 73 w 120"/>
                <a:gd name="T57" fmla="*/ 30 h 139"/>
                <a:gd name="T58" fmla="*/ 68 w 120"/>
                <a:gd name="T59" fmla="*/ 29 h 139"/>
                <a:gd name="T60" fmla="*/ 61 w 120"/>
                <a:gd name="T61" fmla="*/ 29 h 139"/>
                <a:gd name="T62" fmla="*/ 61 w 120"/>
                <a:gd name="T63" fmla="*/ 29 h 139"/>
                <a:gd name="T64" fmla="*/ 53 w 120"/>
                <a:gd name="T65" fmla="*/ 29 h 139"/>
                <a:gd name="T66" fmla="*/ 47 w 120"/>
                <a:gd name="T67" fmla="*/ 31 h 139"/>
                <a:gd name="T68" fmla="*/ 42 w 120"/>
                <a:gd name="T69" fmla="*/ 35 h 139"/>
                <a:gd name="T70" fmla="*/ 38 w 120"/>
                <a:gd name="T71" fmla="*/ 38 h 139"/>
                <a:gd name="T72" fmla="*/ 34 w 120"/>
                <a:gd name="T73" fmla="*/ 44 h 139"/>
                <a:gd name="T74" fmla="*/ 32 w 120"/>
                <a:gd name="T75" fmla="*/ 50 h 139"/>
                <a:gd name="T76" fmla="*/ 31 w 120"/>
                <a:gd name="T77" fmla="*/ 57 h 139"/>
                <a:gd name="T78" fmla="*/ 30 w 120"/>
                <a:gd name="T79" fmla="*/ 63 h 139"/>
                <a:gd name="T80" fmla="*/ 30 w 120"/>
                <a:gd name="T81" fmla="*/ 139 h 139"/>
                <a:gd name="T82" fmla="*/ 0 w 120"/>
                <a:gd name="T83" fmla="*/ 139 h 139"/>
                <a:gd name="T84" fmla="*/ 0 w 120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1" y="4"/>
                  </a:lnTo>
                  <a:lnTo>
                    <a:pt x="100" y="8"/>
                  </a:lnTo>
                  <a:lnTo>
                    <a:pt x="107" y="15"/>
                  </a:lnTo>
                  <a:lnTo>
                    <a:pt x="112" y="23"/>
                  </a:lnTo>
                  <a:lnTo>
                    <a:pt x="117" y="33"/>
                  </a:lnTo>
                  <a:lnTo>
                    <a:pt x="119" y="44"/>
                  </a:lnTo>
                  <a:lnTo>
                    <a:pt x="120" y="57"/>
                  </a:lnTo>
                  <a:lnTo>
                    <a:pt x="120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3" y="30"/>
                  </a:lnTo>
                  <a:lnTo>
                    <a:pt x="68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822" y="3758"/>
              <a:ext cx="42" cy="64"/>
            </a:xfrm>
            <a:custGeom>
              <a:avLst/>
              <a:gdLst>
                <a:gd name="T0" fmla="*/ 0 w 126"/>
                <a:gd name="T1" fmla="*/ 0 h 192"/>
                <a:gd name="T2" fmla="*/ 35 w 126"/>
                <a:gd name="T3" fmla="*/ 0 h 192"/>
                <a:gd name="T4" fmla="*/ 97 w 126"/>
                <a:gd name="T5" fmla="*/ 133 h 192"/>
                <a:gd name="T6" fmla="*/ 97 w 126"/>
                <a:gd name="T7" fmla="*/ 0 h 192"/>
                <a:gd name="T8" fmla="*/ 126 w 126"/>
                <a:gd name="T9" fmla="*/ 0 h 192"/>
                <a:gd name="T10" fmla="*/ 126 w 126"/>
                <a:gd name="T11" fmla="*/ 192 h 192"/>
                <a:gd name="T12" fmla="*/ 93 w 126"/>
                <a:gd name="T13" fmla="*/ 192 h 192"/>
                <a:gd name="T14" fmla="*/ 31 w 126"/>
                <a:gd name="T15" fmla="*/ 60 h 192"/>
                <a:gd name="T16" fmla="*/ 31 w 126"/>
                <a:gd name="T17" fmla="*/ 192 h 192"/>
                <a:gd name="T18" fmla="*/ 0 w 126"/>
                <a:gd name="T19" fmla="*/ 192 h 192"/>
                <a:gd name="T20" fmla="*/ 0 w 126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92">
                  <a:moveTo>
                    <a:pt x="0" y="0"/>
                  </a:moveTo>
                  <a:lnTo>
                    <a:pt x="35" y="0"/>
                  </a:lnTo>
                  <a:lnTo>
                    <a:pt x="97" y="133"/>
                  </a:lnTo>
                  <a:lnTo>
                    <a:pt x="97" y="0"/>
                  </a:lnTo>
                  <a:lnTo>
                    <a:pt x="126" y="0"/>
                  </a:lnTo>
                  <a:lnTo>
                    <a:pt x="126" y="192"/>
                  </a:lnTo>
                  <a:lnTo>
                    <a:pt x="93" y="192"/>
                  </a:lnTo>
                  <a:lnTo>
                    <a:pt x="31" y="6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877" y="3776"/>
              <a:ext cx="40" cy="46"/>
            </a:xfrm>
            <a:custGeom>
              <a:avLst/>
              <a:gdLst>
                <a:gd name="T0" fmla="*/ 121 w 121"/>
                <a:gd name="T1" fmla="*/ 137 h 138"/>
                <a:gd name="T2" fmla="*/ 91 w 121"/>
                <a:gd name="T3" fmla="*/ 137 h 138"/>
                <a:gd name="T4" fmla="*/ 91 w 121"/>
                <a:gd name="T5" fmla="*/ 121 h 138"/>
                <a:gd name="T6" fmla="*/ 91 w 121"/>
                <a:gd name="T7" fmla="*/ 121 h 138"/>
                <a:gd name="T8" fmla="*/ 84 w 121"/>
                <a:gd name="T9" fmla="*/ 128 h 138"/>
                <a:gd name="T10" fmla="*/ 76 w 121"/>
                <a:gd name="T11" fmla="*/ 134 h 138"/>
                <a:gd name="T12" fmla="*/ 71 w 121"/>
                <a:gd name="T13" fmla="*/ 136 h 138"/>
                <a:gd name="T14" fmla="*/ 66 w 121"/>
                <a:gd name="T15" fmla="*/ 137 h 138"/>
                <a:gd name="T16" fmla="*/ 60 w 121"/>
                <a:gd name="T17" fmla="*/ 138 h 138"/>
                <a:gd name="T18" fmla="*/ 53 w 121"/>
                <a:gd name="T19" fmla="*/ 138 h 138"/>
                <a:gd name="T20" fmla="*/ 53 w 121"/>
                <a:gd name="T21" fmla="*/ 138 h 138"/>
                <a:gd name="T22" fmla="*/ 40 w 121"/>
                <a:gd name="T23" fmla="*/ 138 h 138"/>
                <a:gd name="T24" fmla="*/ 30 w 121"/>
                <a:gd name="T25" fmla="*/ 135 h 138"/>
                <a:gd name="T26" fmla="*/ 21 w 121"/>
                <a:gd name="T27" fmla="*/ 130 h 138"/>
                <a:gd name="T28" fmla="*/ 14 w 121"/>
                <a:gd name="T29" fmla="*/ 124 h 138"/>
                <a:gd name="T30" fmla="*/ 7 w 121"/>
                <a:gd name="T31" fmla="*/ 116 h 138"/>
                <a:gd name="T32" fmla="*/ 4 w 121"/>
                <a:gd name="T33" fmla="*/ 106 h 138"/>
                <a:gd name="T34" fmla="*/ 0 w 121"/>
                <a:gd name="T35" fmla="*/ 95 h 138"/>
                <a:gd name="T36" fmla="*/ 0 w 121"/>
                <a:gd name="T37" fmla="*/ 82 h 138"/>
                <a:gd name="T38" fmla="*/ 0 w 121"/>
                <a:gd name="T39" fmla="*/ 0 h 138"/>
                <a:gd name="T40" fmla="*/ 30 w 121"/>
                <a:gd name="T41" fmla="*/ 0 h 138"/>
                <a:gd name="T42" fmla="*/ 30 w 121"/>
                <a:gd name="T43" fmla="*/ 75 h 138"/>
                <a:gd name="T44" fmla="*/ 30 w 121"/>
                <a:gd name="T45" fmla="*/ 75 h 138"/>
                <a:gd name="T46" fmla="*/ 30 w 121"/>
                <a:gd name="T47" fmla="*/ 84 h 138"/>
                <a:gd name="T48" fmla="*/ 32 w 121"/>
                <a:gd name="T49" fmla="*/ 91 h 138"/>
                <a:gd name="T50" fmla="*/ 35 w 121"/>
                <a:gd name="T51" fmla="*/ 97 h 138"/>
                <a:gd name="T52" fmla="*/ 38 w 121"/>
                <a:gd name="T53" fmla="*/ 102 h 138"/>
                <a:gd name="T54" fmla="*/ 42 w 121"/>
                <a:gd name="T55" fmla="*/ 106 h 138"/>
                <a:gd name="T56" fmla="*/ 47 w 121"/>
                <a:gd name="T57" fmla="*/ 108 h 138"/>
                <a:gd name="T58" fmla="*/ 53 w 121"/>
                <a:gd name="T59" fmla="*/ 110 h 138"/>
                <a:gd name="T60" fmla="*/ 60 w 121"/>
                <a:gd name="T61" fmla="*/ 111 h 138"/>
                <a:gd name="T62" fmla="*/ 60 w 121"/>
                <a:gd name="T63" fmla="*/ 111 h 138"/>
                <a:gd name="T64" fmla="*/ 67 w 121"/>
                <a:gd name="T65" fmla="*/ 110 h 138"/>
                <a:gd name="T66" fmla="*/ 74 w 121"/>
                <a:gd name="T67" fmla="*/ 107 h 138"/>
                <a:gd name="T68" fmla="*/ 78 w 121"/>
                <a:gd name="T69" fmla="*/ 105 h 138"/>
                <a:gd name="T70" fmla="*/ 83 w 121"/>
                <a:gd name="T71" fmla="*/ 100 h 138"/>
                <a:gd name="T72" fmla="*/ 86 w 121"/>
                <a:gd name="T73" fmla="*/ 96 h 138"/>
                <a:gd name="T74" fmla="*/ 89 w 121"/>
                <a:gd name="T75" fmla="*/ 90 h 138"/>
                <a:gd name="T76" fmla="*/ 90 w 121"/>
                <a:gd name="T77" fmla="*/ 83 h 138"/>
                <a:gd name="T78" fmla="*/ 91 w 121"/>
                <a:gd name="T79" fmla="*/ 75 h 138"/>
                <a:gd name="T80" fmla="*/ 91 w 121"/>
                <a:gd name="T81" fmla="*/ 0 h 138"/>
                <a:gd name="T82" fmla="*/ 121 w 121"/>
                <a:gd name="T83" fmla="*/ 0 h 138"/>
                <a:gd name="T84" fmla="*/ 121 w 121"/>
                <a:gd name="T85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8">
                  <a:moveTo>
                    <a:pt x="121" y="137"/>
                  </a:moveTo>
                  <a:lnTo>
                    <a:pt x="91" y="137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84" y="128"/>
                  </a:lnTo>
                  <a:lnTo>
                    <a:pt x="76" y="134"/>
                  </a:lnTo>
                  <a:lnTo>
                    <a:pt x="71" y="136"/>
                  </a:lnTo>
                  <a:lnTo>
                    <a:pt x="66" y="137"/>
                  </a:lnTo>
                  <a:lnTo>
                    <a:pt x="60" y="138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40" y="138"/>
                  </a:lnTo>
                  <a:lnTo>
                    <a:pt x="30" y="135"/>
                  </a:lnTo>
                  <a:lnTo>
                    <a:pt x="21" y="130"/>
                  </a:lnTo>
                  <a:lnTo>
                    <a:pt x="14" y="124"/>
                  </a:lnTo>
                  <a:lnTo>
                    <a:pt x="7" y="116"/>
                  </a:lnTo>
                  <a:lnTo>
                    <a:pt x="4" y="106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0" y="84"/>
                  </a:lnTo>
                  <a:lnTo>
                    <a:pt x="32" y="91"/>
                  </a:lnTo>
                  <a:lnTo>
                    <a:pt x="35" y="97"/>
                  </a:lnTo>
                  <a:lnTo>
                    <a:pt x="38" y="102"/>
                  </a:lnTo>
                  <a:lnTo>
                    <a:pt x="42" y="106"/>
                  </a:lnTo>
                  <a:lnTo>
                    <a:pt x="47" y="108"/>
                  </a:lnTo>
                  <a:lnTo>
                    <a:pt x="53" y="110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7" y="110"/>
                  </a:lnTo>
                  <a:lnTo>
                    <a:pt x="74" y="107"/>
                  </a:lnTo>
                  <a:lnTo>
                    <a:pt x="78" y="105"/>
                  </a:lnTo>
                  <a:lnTo>
                    <a:pt x="83" y="100"/>
                  </a:lnTo>
                  <a:lnTo>
                    <a:pt x="86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1" y="75"/>
                  </a:lnTo>
                  <a:lnTo>
                    <a:pt x="91" y="0"/>
                  </a:lnTo>
                  <a:lnTo>
                    <a:pt x="121" y="0"/>
                  </a:lnTo>
                  <a:lnTo>
                    <a:pt x="12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927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39 w 141"/>
                <a:gd name="T13" fmla="*/ 85 h 140"/>
                <a:gd name="T14" fmla="*/ 136 w 141"/>
                <a:gd name="T15" fmla="*/ 98 h 140"/>
                <a:gd name="T16" fmla="*/ 121 w 141"/>
                <a:gd name="T17" fmla="*/ 121 h 140"/>
                <a:gd name="T18" fmla="*/ 99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50 w 141"/>
                <a:gd name="T27" fmla="*/ 138 h 140"/>
                <a:gd name="T28" fmla="*/ 31 w 141"/>
                <a:gd name="T29" fmla="*/ 129 h 140"/>
                <a:gd name="T30" fmla="*/ 12 w 141"/>
                <a:gd name="T31" fmla="*/ 110 h 140"/>
                <a:gd name="T32" fmla="*/ 4 w 141"/>
                <a:gd name="T33" fmla="*/ 92 h 140"/>
                <a:gd name="T34" fmla="*/ 2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3 w 141"/>
                <a:gd name="T45" fmla="*/ 5 h 140"/>
                <a:gd name="T46" fmla="*/ 57 w 141"/>
                <a:gd name="T47" fmla="*/ 2 h 140"/>
                <a:gd name="T48" fmla="*/ 71 w 141"/>
                <a:gd name="T49" fmla="*/ 0 h 140"/>
                <a:gd name="T50" fmla="*/ 78 w 141"/>
                <a:gd name="T51" fmla="*/ 0 h 140"/>
                <a:gd name="T52" fmla="*/ 93 w 141"/>
                <a:gd name="T53" fmla="*/ 4 h 140"/>
                <a:gd name="T54" fmla="*/ 106 w 141"/>
                <a:gd name="T55" fmla="*/ 8 h 140"/>
                <a:gd name="T56" fmla="*/ 121 w 141"/>
                <a:gd name="T57" fmla="*/ 21 h 140"/>
                <a:gd name="T58" fmla="*/ 99 w 141"/>
                <a:gd name="T59" fmla="*/ 41 h 140"/>
                <a:gd name="T60" fmla="*/ 86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5 w 141"/>
                <a:gd name="T75" fmla="*/ 88 h 140"/>
                <a:gd name="T76" fmla="*/ 43 w 141"/>
                <a:gd name="T77" fmla="*/ 100 h 140"/>
                <a:gd name="T78" fmla="*/ 54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5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0" y="78"/>
                  </a:lnTo>
                  <a:lnTo>
                    <a:pt x="139" y="85"/>
                  </a:lnTo>
                  <a:lnTo>
                    <a:pt x="138" y="92"/>
                  </a:lnTo>
                  <a:lnTo>
                    <a:pt x="136" y="98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9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7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10"/>
                  </a:lnTo>
                  <a:lnTo>
                    <a:pt x="6" y="99"/>
                  </a:lnTo>
                  <a:lnTo>
                    <a:pt x="4" y="92"/>
                  </a:lnTo>
                  <a:lnTo>
                    <a:pt x="2" y="85"/>
                  </a:lnTo>
                  <a:lnTo>
                    <a:pt x="2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63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3"/>
                  </a:lnTo>
                  <a:lnTo>
                    <a:pt x="12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0" y="3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9" y="6"/>
                  </a:lnTo>
                  <a:lnTo>
                    <a:pt x="106" y="8"/>
                  </a:lnTo>
                  <a:lnTo>
                    <a:pt x="112" y="12"/>
                  </a:lnTo>
                  <a:lnTo>
                    <a:pt x="121" y="2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3" y="3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4" y="31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5" y="88"/>
                  </a:lnTo>
                  <a:lnTo>
                    <a:pt x="38" y="94"/>
                  </a:lnTo>
                  <a:lnTo>
                    <a:pt x="43" y="100"/>
                  </a:lnTo>
                  <a:lnTo>
                    <a:pt x="48" y="106"/>
                  </a:lnTo>
                  <a:lnTo>
                    <a:pt x="54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982" y="3756"/>
              <a:ext cx="10" cy="66"/>
            </a:xfrm>
            <a:custGeom>
              <a:avLst/>
              <a:gdLst>
                <a:gd name="T0" fmla="*/ 0 w 30"/>
                <a:gd name="T1" fmla="*/ 4 h 196"/>
                <a:gd name="T2" fmla="*/ 30 w 30"/>
                <a:gd name="T3" fmla="*/ 0 h 196"/>
                <a:gd name="T4" fmla="*/ 30 w 30"/>
                <a:gd name="T5" fmla="*/ 196 h 196"/>
                <a:gd name="T6" fmla="*/ 0 w 30"/>
                <a:gd name="T7" fmla="*/ 196 h 196"/>
                <a:gd name="T8" fmla="*/ 0 w 30"/>
                <a:gd name="T9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6">
                  <a:moveTo>
                    <a:pt x="0" y="4"/>
                  </a:moveTo>
                  <a:lnTo>
                    <a:pt x="30" y="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6" name="Freeform 30"/>
            <p:cNvSpPr>
              <a:spLocks noEditPoints="1"/>
            </p:cNvSpPr>
            <p:nvPr userDrawn="1"/>
          </p:nvSpPr>
          <p:spPr bwMode="auto">
            <a:xfrm>
              <a:off x="100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6 w 140"/>
                <a:gd name="T5" fmla="*/ 104 h 140"/>
                <a:gd name="T6" fmla="*/ 57 w 140"/>
                <a:gd name="T7" fmla="*/ 109 h 140"/>
                <a:gd name="T8" fmla="*/ 71 w 140"/>
                <a:gd name="T9" fmla="*/ 113 h 140"/>
                <a:gd name="T10" fmla="*/ 81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4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2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2 w 140"/>
                <a:gd name="T35" fmla="*/ 85 h 140"/>
                <a:gd name="T36" fmla="*/ 0 w 140"/>
                <a:gd name="T37" fmla="*/ 70 h 140"/>
                <a:gd name="T38" fmla="*/ 1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6 w 140"/>
                <a:gd name="T47" fmla="*/ 2 h 140"/>
                <a:gd name="T48" fmla="*/ 70 w 140"/>
                <a:gd name="T49" fmla="*/ 0 h 140"/>
                <a:gd name="T50" fmla="*/ 78 w 140"/>
                <a:gd name="T51" fmla="*/ 0 h 140"/>
                <a:gd name="T52" fmla="*/ 92 w 140"/>
                <a:gd name="T53" fmla="*/ 4 h 140"/>
                <a:gd name="T54" fmla="*/ 109 w 140"/>
                <a:gd name="T55" fmla="*/ 12 h 140"/>
                <a:gd name="T56" fmla="*/ 128 w 140"/>
                <a:gd name="T57" fmla="*/ 31 h 140"/>
                <a:gd name="T58" fmla="*/ 139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2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4 w 140"/>
                <a:gd name="T77" fmla="*/ 29 h 140"/>
                <a:gd name="T78" fmla="*/ 53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4" y="88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4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1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4" y="108"/>
                  </a:lnTo>
                  <a:lnTo>
                    <a:pt x="128" y="116"/>
                  </a:lnTo>
                  <a:lnTo>
                    <a:pt x="121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2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4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5" y="2"/>
                  </a:lnTo>
                  <a:lnTo>
                    <a:pt x="92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8" y="31"/>
                  </a:lnTo>
                  <a:lnTo>
                    <a:pt x="134" y="43"/>
                  </a:lnTo>
                  <a:lnTo>
                    <a:pt x="139" y="57"/>
                  </a:lnTo>
                  <a:lnTo>
                    <a:pt x="140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2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7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4" y="29"/>
                  </a:lnTo>
                  <a:lnTo>
                    <a:pt x="57" y="30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9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7" name="Freeform 31"/>
            <p:cNvSpPr>
              <a:spLocks noEditPoints="1"/>
            </p:cNvSpPr>
            <p:nvPr userDrawn="1"/>
          </p:nvSpPr>
          <p:spPr bwMode="auto">
            <a:xfrm>
              <a:off x="1055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1 w 139"/>
                <a:gd name="T7" fmla="*/ 139 h 140"/>
                <a:gd name="T8" fmla="*/ 69 w 139"/>
                <a:gd name="T9" fmla="*/ 140 h 140"/>
                <a:gd name="T10" fmla="*/ 54 w 139"/>
                <a:gd name="T11" fmla="*/ 139 h 140"/>
                <a:gd name="T12" fmla="*/ 30 w 139"/>
                <a:gd name="T13" fmla="*/ 130 h 140"/>
                <a:gd name="T14" fmla="*/ 12 w 139"/>
                <a:gd name="T15" fmla="*/ 110 h 140"/>
                <a:gd name="T16" fmla="*/ 2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5 w 139"/>
                <a:gd name="T25" fmla="*/ 42 h 140"/>
                <a:gd name="T26" fmla="*/ 20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2 w 139"/>
                <a:gd name="T47" fmla="*/ 54 h 140"/>
                <a:gd name="T48" fmla="*/ 30 w 139"/>
                <a:gd name="T49" fmla="*/ 70 h 140"/>
                <a:gd name="T50" fmla="*/ 30 w 139"/>
                <a:gd name="T51" fmla="*/ 78 h 140"/>
                <a:gd name="T52" fmla="*/ 36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5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8 w 139"/>
                <a:gd name="T69" fmla="*/ 62 h 140"/>
                <a:gd name="T70" fmla="*/ 102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1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4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20" y="121"/>
                  </a:lnTo>
                  <a:lnTo>
                    <a:pt x="12" y="110"/>
                  </a:lnTo>
                  <a:lnTo>
                    <a:pt x="5" y="99"/>
                  </a:lnTo>
                  <a:lnTo>
                    <a:pt x="2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2" y="49"/>
                  </a:lnTo>
                  <a:lnTo>
                    <a:pt x="5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6" y="47"/>
                  </a:lnTo>
                  <a:lnTo>
                    <a:pt x="32" y="54"/>
                  </a:lnTo>
                  <a:lnTo>
                    <a:pt x="30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6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5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2" y="93"/>
                  </a:lnTo>
                  <a:lnTo>
                    <a:pt x="106" y="86"/>
                  </a:lnTo>
                  <a:lnTo>
                    <a:pt x="108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8" y="62"/>
                  </a:lnTo>
                  <a:lnTo>
                    <a:pt x="106" y="54"/>
                  </a:lnTo>
                  <a:lnTo>
                    <a:pt x="102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5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8" name="Freeform 32"/>
            <p:cNvSpPr>
              <a:spLocks/>
            </p:cNvSpPr>
            <p:nvPr userDrawn="1"/>
          </p:nvSpPr>
          <p:spPr bwMode="auto">
            <a:xfrm>
              <a:off x="1112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0 w 65"/>
                <a:gd name="T3" fmla="*/ 2 h 139"/>
                <a:gd name="T4" fmla="*/ 30 w 65"/>
                <a:gd name="T5" fmla="*/ 16 h 139"/>
                <a:gd name="T6" fmla="*/ 30 w 65"/>
                <a:gd name="T7" fmla="*/ 16 h 139"/>
                <a:gd name="T8" fmla="*/ 36 w 65"/>
                <a:gd name="T9" fmla="*/ 10 h 139"/>
                <a:gd name="T10" fmla="*/ 44 w 65"/>
                <a:gd name="T11" fmla="*/ 5 h 139"/>
                <a:gd name="T12" fmla="*/ 47 w 65"/>
                <a:gd name="T13" fmla="*/ 3 h 139"/>
                <a:gd name="T14" fmla="*/ 53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4 w 65"/>
                <a:gd name="T31" fmla="*/ 35 h 139"/>
                <a:gd name="T32" fmla="*/ 39 w 65"/>
                <a:gd name="T33" fmla="*/ 38 h 139"/>
                <a:gd name="T34" fmla="*/ 36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30 w 65"/>
                <a:gd name="T41" fmla="*/ 63 h 139"/>
                <a:gd name="T42" fmla="*/ 30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0" y="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4" y="35"/>
                  </a:lnTo>
                  <a:lnTo>
                    <a:pt x="39" y="38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9" name="Freeform 33"/>
            <p:cNvSpPr>
              <a:spLocks noEditPoints="1"/>
            </p:cNvSpPr>
            <p:nvPr userDrawn="1"/>
          </p:nvSpPr>
          <p:spPr bwMode="auto">
            <a:xfrm>
              <a:off x="1170" y="3758"/>
              <a:ext cx="37" cy="64"/>
            </a:xfrm>
            <a:custGeom>
              <a:avLst/>
              <a:gdLst>
                <a:gd name="T0" fmla="*/ 56 w 111"/>
                <a:gd name="T1" fmla="*/ 0 h 192"/>
                <a:gd name="T2" fmla="*/ 56 w 111"/>
                <a:gd name="T3" fmla="*/ 0 h 192"/>
                <a:gd name="T4" fmla="*/ 68 w 111"/>
                <a:gd name="T5" fmla="*/ 1 h 192"/>
                <a:gd name="T6" fmla="*/ 78 w 111"/>
                <a:gd name="T7" fmla="*/ 3 h 192"/>
                <a:gd name="T8" fmla="*/ 87 w 111"/>
                <a:gd name="T9" fmla="*/ 8 h 192"/>
                <a:gd name="T10" fmla="*/ 95 w 111"/>
                <a:gd name="T11" fmla="*/ 14 h 192"/>
                <a:gd name="T12" fmla="*/ 102 w 111"/>
                <a:gd name="T13" fmla="*/ 23 h 192"/>
                <a:gd name="T14" fmla="*/ 107 w 111"/>
                <a:gd name="T15" fmla="*/ 32 h 192"/>
                <a:gd name="T16" fmla="*/ 110 w 111"/>
                <a:gd name="T17" fmla="*/ 42 h 192"/>
                <a:gd name="T18" fmla="*/ 111 w 111"/>
                <a:gd name="T19" fmla="*/ 55 h 192"/>
                <a:gd name="T20" fmla="*/ 111 w 111"/>
                <a:gd name="T21" fmla="*/ 55 h 192"/>
                <a:gd name="T22" fmla="*/ 110 w 111"/>
                <a:gd name="T23" fmla="*/ 66 h 192"/>
                <a:gd name="T24" fmla="*/ 108 w 111"/>
                <a:gd name="T25" fmla="*/ 75 h 192"/>
                <a:gd name="T26" fmla="*/ 103 w 111"/>
                <a:gd name="T27" fmla="*/ 84 h 192"/>
                <a:gd name="T28" fmla="*/ 99 w 111"/>
                <a:gd name="T29" fmla="*/ 91 h 192"/>
                <a:gd name="T30" fmla="*/ 92 w 111"/>
                <a:gd name="T31" fmla="*/ 98 h 192"/>
                <a:gd name="T32" fmla="*/ 85 w 111"/>
                <a:gd name="T33" fmla="*/ 103 h 192"/>
                <a:gd name="T34" fmla="*/ 76 w 111"/>
                <a:gd name="T35" fmla="*/ 106 h 192"/>
                <a:gd name="T36" fmla="*/ 68 w 111"/>
                <a:gd name="T37" fmla="*/ 108 h 192"/>
                <a:gd name="T38" fmla="*/ 111 w 111"/>
                <a:gd name="T39" fmla="*/ 192 h 192"/>
                <a:gd name="T40" fmla="*/ 76 w 111"/>
                <a:gd name="T41" fmla="*/ 192 h 192"/>
                <a:gd name="T42" fmla="*/ 35 w 111"/>
                <a:gd name="T43" fmla="*/ 110 h 192"/>
                <a:gd name="T44" fmla="*/ 31 w 111"/>
                <a:gd name="T45" fmla="*/ 110 h 192"/>
                <a:gd name="T46" fmla="*/ 31 w 111"/>
                <a:gd name="T47" fmla="*/ 192 h 192"/>
                <a:gd name="T48" fmla="*/ 0 w 111"/>
                <a:gd name="T49" fmla="*/ 192 h 192"/>
                <a:gd name="T50" fmla="*/ 0 w 111"/>
                <a:gd name="T51" fmla="*/ 0 h 192"/>
                <a:gd name="T52" fmla="*/ 56 w 111"/>
                <a:gd name="T53" fmla="*/ 0 h 192"/>
                <a:gd name="T54" fmla="*/ 31 w 111"/>
                <a:gd name="T55" fmla="*/ 81 h 192"/>
                <a:gd name="T56" fmla="*/ 56 w 111"/>
                <a:gd name="T57" fmla="*/ 81 h 192"/>
                <a:gd name="T58" fmla="*/ 56 w 111"/>
                <a:gd name="T59" fmla="*/ 81 h 192"/>
                <a:gd name="T60" fmla="*/ 62 w 111"/>
                <a:gd name="T61" fmla="*/ 80 h 192"/>
                <a:gd name="T62" fmla="*/ 68 w 111"/>
                <a:gd name="T63" fmla="*/ 79 h 192"/>
                <a:gd name="T64" fmla="*/ 71 w 111"/>
                <a:gd name="T65" fmla="*/ 76 h 192"/>
                <a:gd name="T66" fmla="*/ 75 w 111"/>
                <a:gd name="T67" fmla="*/ 73 h 192"/>
                <a:gd name="T68" fmla="*/ 78 w 111"/>
                <a:gd name="T69" fmla="*/ 69 h 192"/>
                <a:gd name="T70" fmla="*/ 79 w 111"/>
                <a:gd name="T71" fmla="*/ 65 h 192"/>
                <a:gd name="T72" fmla="*/ 80 w 111"/>
                <a:gd name="T73" fmla="*/ 60 h 192"/>
                <a:gd name="T74" fmla="*/ 81 w 111"/>
                <a:gd name="T75" fmla="*/ 55 h 192"/>
                <a:gd name="T76" fmla="*/ 81 w 111"/>
                <a:gd name="T77" fmla="*/ 55 h 192"/>
                <a:gd name="T78" fmla="*/ 80 w 111"/>
                <a:gd name="T79" fmla="*/ 50 h 192"/>
                <a:gd name="T80" fmla="*/ 79 w 111"/>
                <a:gd name="T81" fmla="*/ 44 h 192"/>
                <a:gd name="T82" fmla="*/ 78 w 111"/>
                <a:gd name="T83" fmla="*/ 40 h 192"/>
                <a:gd name="T84" fmla="*/ 75 w 111"/>
                <a:gd name="T85" fmla="*/ 36 h 192"/>
                <a:gd name="T86" fmla="*/ 71 w 111"/>
                <a:gd name="T87" fmla="*/ 33 h 192"/>
                <a:gd name="T88" fmla="*/ 68 w 111"/>
                <a:gd name="T89" fmla="*/ 31 h 192"/>
                <a:gd name="T90" fmla="*/ 62 w 111"/>
                <a:gd name="T91" fmla="*/ 29 h 192"/>
                <a:gd name="T92" fmla="*/ 56 w 111"/>
                <a:gd name="T93" fmla="*/ 29 h 192"/>
                <a:gd name="T94" fmla="*/ 31 w 111"/>
                <a:gd name="T95" fmla="*/ 29 h 192"/>
                <a:gd name="T96" fmla="*/ 31 w 111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192">
                  <a:moveTo>
                    <a:pt x="56" y="0"/>
                  </a:moveTo>
                  <a:lnTo>
                    <a:pt x="56" y="0"/>
                  </a:lnTo>
                  <a:lnTo>
                    <a:pt x="68" y="1"/>
                  </a:lnTo>
                  <a:lnTo>
                    <a:pt x="78" y="3"/>
                  </a:lnTo>
                  <a:lnTo>
                    <a:pt x="87" y="8"/>
                  </a:lnTo>
                  <a:lnTo>
                    <a:pt x="95" y="14"/>
                  </a:lnTo>
                  <a:lnTo>
                    <a:pt x="102" y="23"/>
                  </a:lnTo>
                  <a:lnTo>
                    <a:pt x="107" y="32"/>
                  </a:lnTo>
                  <a:lnTo>
                    <a:pt x="110" y="42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6"/>
                  </a:lnTo>
                  <a:lnTo>
                    <a:pt x="108" y="75"/>
                  </a:lnTo>
                  <a:lnTo>
                    <a:pt x="103" y="84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85" y="103"/>
                  </a:lnTo>
                  <a:lnTo>
                    <a:pt x="76" y="106"/>
                  </a:lnTo>
                  <a:lnTo>
                    <a:pt x="68" y="108"/>
                  </a:lnTo>
                  <a:lnTo>
                    <a:pt x="111" y="192"/>
                  </a:lnTo>
                  <a:lnTo>
                    <a:pt x="76" y="192"/>
                  </a:lnTo>
                  <a:lnTo>
                    <a:pt x="35" y="110"/>
                  </a:lnTo>
                  <a:lnTo>
                    <a:pt x="31" y="110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6" y="0"/>
                  </a:lnTo>
                  <a:close/>
                  <a:moveTo>
                    <a:pt x="31" y="81"/>
                  </a:moveTo>
                  <a:lnTo>
                    <a:pt x="56" y="81"/>
                  </a:lnTo>
                  <a:lnTo>
                    <a:pt x="56" y="81"/>
                  </a:lnTo>
                  <a:lnTo>
                    <a:pt x="62" y="80"/>
                  </a:lnTo>
                  <a:lnTo>
                    <a:pt x="68" y="79"/>
                  </a:lnTo>
                  <a:lnTo>
                    <a:pt x="71" y="76"/>
                  </a:lnTo>
                  <a:lnTo>
                    <a:pt x="75" y="73"/>
                  </a:lnTo>
                  <a:lnTo>
                    <a:pt x="78" y="69"/>
                  </a:lnTo>
                  <a:lnTo>
                    <a:pt x="79" y="65"/>
                  </a:lnTo>
                  <a:lnTo>
                    <a:pt x="80" y="60"/>
                  </a:lnTo>
                  <a:lnTo>
                    <a:pt x="81" y="55"/>
                  </a:lnTo>
                  <a:lnTo>
                    <a:pt x="81" y="55"/>
                  </a:lnTo>
                  <a:lnTo>
                    <a:pt x="80" y="50"/>
                  </a:lnTo>
                  <a:lnTo>
                    <a:pt x="79" y="44"/>
                  </a:lnTo>
                  <a:lnTo>
                    <a:pt x="78" y="40"/>
                  </a:lnTo>
                  <a:lnTo>
                    <a:pt x="75" y="36"/>
                  </a:lnTo>
                  <a:lnTo>
                    <a:pt x="71" y="33"/>
                  </a:lnTo>
                  <a:lnTo>
                    <a:pt x="68" y="31"/>
                  </a:lnTo>
                  <a:lnTo>
                    <a:pt x="62" y="29"/>
                  </a:lnTo>
                  <a:lnTo>
                    <a:pt x="56" y="29"/>
                  </a:lnTo>
                  <a:lnTo>
                    <a:pt x="31" y="29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0" name="Freeform 34"/>
            <p:cNvSpPr>
              <a:spLocks noEditPoints="1"/>
            </p:cNvSpPr>
            <p:nvPr userDrawn="1"/>
          </p:nvSpPr>
          <p:spPr bwMode="auto">
            <a:xfrm>
              <a:off x="12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2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1" name="Freeform 35"/>
            <p:cNvSpPr>
              <a:spLocks/>
            </p:cNvSpPr>
            <p:nvPr userDrawn="1"/>
          </p:nvSpPr>
          <p:spPr bwMode="auto">
            <a:xfrm>
              <a:off x="1264" y="3775"/>
              <a:ext cx="32" cy="47"/>
            </a:xfrm>
            <a:custGeom>
              <a:avLst/>
              <a:gdLst>
                <a:gd name="T0" fmla="*/ 29 w 95"/>
                <a:gd name="T1" fmla="*/ 93 h 140"/>
                <a:gd name="T2" fmla="*/ 31 w 95"/>
                <a:gd name="T3" fmla="*/ 101 h 140"/>
                <a:gd name="T4" fmla="*/ 34 w 95"/>
                <a:gd name="T5" fmla="*/ 107 h 140"/>
                <a:gd name="T6" fmla="*/ 47 w 95"/>
                <a:gd name="T7" fmla="*/ 113 h 140"/>
                <a:gd name="T8" fmla="*/ 54 w 95"/>
                <a:gd name="T9" fmla="*/ 112 h 140"/>
                <a:gd name="T10" fmla="*/ 62 w 95"/>
                <a:gd name="T11" fmla="*/ 106 h 140"/>
                <a:gd name="T12" fmla="*/ 64 w 95"/>
                <a:gd name="T13" fmla="*/ 99 h 140"/>
                <a:gd name="T14" fmla="*/ 64 w 95"/>
                <a:gd name="T15" fmla="*/ 96 h 140"/>
                <a:gd name="T16" fmla="*/ 62 w 95"/>
                <a:gd name="T17" fmla="*/ 86 h 140"/>
                <a:gd name="T18" fmla="*/ 56 w 95"/>
                <a:gd name="T19" fmla="*/ 81 h 140"/>
                <a:gd name="T20" fmla="*/ 38 w 95"/>
                <a:gd name="T21" fmla="*/ 75 h 140"/>
                <a:gd name="T22" fmla="*/ 33 w 95"/>
                <a:gd name="T23" fmla="*/ 73 h 140"/>
                <a:gd name="T24" fmla="*/ 23 w 95"/>
                <a:gd name="T25" fmla="*/ 67 h 140"/>
                <a:gd name="T26" fmla="*/ 15 w 95"/>
                <a:gd name="T27" fmla="*/ 59 h 140"/>
                <a:gd name="T28" fmla="*/ 10 w 95"/>
                <a:gd name="T29" fmla="*/ 46 h 140"/>
                <a:gd name="T30" fmla="*/ 9 w 95"/>
                <a:gd name="T31" fmla="*/ 38 h 140"/>
                <a:gd name="T32" fmla="*/ 13 w 95"/>
                <a:gd name="T33" fmla="*/ 23 h 140"/>
                <a:gd name="T34" fmla="*/ 21 w 95"/>
                <a:gd name="T35" fmla="*/ 11 h 140"/>
                <a:gd name="T36" fmla="*/ 32 w 95"/>
                <a:gd name="T37" fmla="*/ 3 h 140"/>
                <a:gd name="T38" fmla="*/ 47 w 95"/>
                <a:gd name="T39" fmla="*/ 0 h 140"/>
                <a:gd name="T40" fmla="*/ 57 w 95"/>
                <a:gd name="T41" fmla="*/ 2 h 140"/>
                <a:gd name="T42" fmla="*/ 73 w 95"/>
                <a:gd name="T43" fmla="*/ 11 h 140"/>
                <a:gd name="T44" fmla="*/ 61 w 95"/>
                <a:gd name="T45" fmla="*/ 36 h 140"/>
                <a:gd name="T46" fmla="*/ 60 w 95"/>
                <a:gd name="T47" fmla="*/ 33 h 140"/>
                <a:gd name="T48" fmla="*/ 53 w 95"/>
                <a:gd name="T49" fmla="*/ 28 h 140"/>
                <a:gd name="T50" fmla="*/ 49 w 95"/>
                <a:gd name="T51" fmla="*/ 27 h 140"/>
                <a:gd name="T52" fmla="*/ 41 w 95"/>
                <a:gd name="T53" fmla="*/ 30 h 140"/>
                <a:gd name="T54" fmla="*/ 38 w 95"/>
                <a:gd name="T55" fmla="*/ 38 h 140"/>
                <a:gd name="T56" fmla="*/ 39 w 95"/>
                <a:gd name="T57" fmla="*/ 42 h 140"/>
                <a:gd name="T58" fmla="*/ 44 w 95"/>
                <a:gd name="T59" fmla="*/ 47 h 140"/>
                <a:gd name="T60" fmla="*/ 57 w 95"/>
                <a:gd name="T61" fmla="*/ 52 h 140"/>
                <a:gd name="T62" fmla="*/ 69 w 95"/>
                <a:gd name="T63" fmla="*/ 55 h 140"/>
                <a:gd name="T64" fmla="*/ 78 w 95"/>
                <a:gd name="T65" fmla="*/ 60 h 140"/>
                <a:gd name="T66" fmla="*/ 87 w 95"/>
                <a:gd name="T67" fmla="*/ 68 h 140"/>
                <a:gd name="T68" fmla="*/ 93 w 95"/>
                <a:gd name="T69" fmla="*/ 80 h 140"/>
                <a:gd name="T70" fmla="*/ 95 w 95"/>
                <a:gd name="T71" fmla="*/ 94 h 140"/>
                <a:gd name="T72" fmla="*/ 94 w 95"/>
                <a:gd name="T73" fmla="*/ 105 h 140"/>
                <a:gd name="T74" fmla="*/ 87 w 95"/>
                <a:gd name="T75" fmla="*/ 121 h 140"/>
                <a:gd name="T76" fmla="*/ 75 w 95"/>
                <a:gd name="T77" fmla="*/ 133 h 140"/>
                <a:gd name="T78" fmla="*/ 57 w 95"/>
                <a:gd name="T79" fmla="*/ 140 h 140"/>
                <a:gd name="T80" fmla="*/ 47 w 95"/>
                <a:gd name="T81" fmla="*/ 140 h 140"/>
                <a:gd name="T82" fmla="*/ 28 w 95"/>
                <a:gd name="T83" fmla="*/ 137 h 140"/>
                <a:gd name="T84" fmla="*/ 13 w 95"/>
                <a:gd name="T85" fmla="*/ 128 h 140"/>
                <a:gd name="T86" fmla="*/ 4 w 95"/>
                <a:gd name="T87" fmla="*/ 112 h 140"/>
                <a:gd name="T88" fmla="*/ 0 w 95"/>
                <a:gd name="T89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40">
                  <a:moveTo>
                    <a:pt x="29" y="93"/>
                  </a:moveTo>
                  <a:lnTo>
                    <a:pt x="29" y="93"/>
                  </a:lnTo>
                  <a:lnTo>
                    <a:pt x="30" y="98"/>
                  </a:lnTo>
                  <a:lnTo>
                    <a:pt x="31" y="101"/>
                  </a:lnTo>
                  <a:lnTo>
                    <a:pt x="32" y="105"/>
                  </a:lnTo>
                  <a:lnTo>
                    <a:pt x="34" y="107"/>
                  </a:lnTo>
                  <a:lnTo>
                    <a:pt x="40" y="110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54" y="112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3" y="102"/>
                  </a:lnTo>
                  <a:lnTo>
                    <a:pt x="64" y="9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2" y="86"/>
                  </a:lnTo>
                  <a:lnTo>
                    <a:pt x="60" y="83"/>
                  </a:lnTo>
                  <a:lnTo>
                    <a:pt x="56" y="81"/>
                  </a:lnTo>
                  <a:lnTo>
                    <a:pt x="48" y="77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3" y="73"/>
                  </a:lnTo>
                  <a:lnTo>
                    <a:pt x="28" y="70"/>
                  </a:lnTo>
                  <a:lnTo>
                    <a:pt x="23" y="67"/>
                  </a:lnTo>
                  <a:lnTo>
                    <a:pt x="18" y="63"/>
                  </a:lnTo>
                  <a:lnTo>
                    <a:pt x="15" y="59"/>
                  </a:lnTo>
                  <a:lnTo>
                    <a:pt x="12" y="53"/>
                  </a:lnTo>
                  <a:lnTo>
                    <a:pt x="10" y="46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3" y="23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6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67" y="5"/>
                  </a:lnTo>
                  <a:lnTo>
                    <a:pt x="73" y="11"/>
                  </a:lnTo>
                  <a:lnTo>
                    <a:pt x="80" y="18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0" y="33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9" y="42"/>
                  </a:lnTo>
                  <a:lnTo>
                    <a:pt x="41" y="45"/>
                  </a:lnTo>
                  <a:lnTo>
                    <a:pt x="44" y="47"/>
                  </a:lnTo>
                  <a:lnTo>
                    <a:pt x="48" y="50"/>
                  </a:lnTo>
                  <a:lnTo>
                    <a:pt x="57" y="52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3" y="58"/>
                  </a:lnTo>
                  <a:lnTo>
                    <a:pt x="78" y="60"/>
                  </a:lnTo>
                  <a:lnTo>
                    <a:pt x="83" y="63"/>
                  </a:lnTo>
                  <a:lnTo>
                    <a:pt x="87" y="68"/>
                  </a:lnTo>
                  <a:lnTo>
                    <a:pt x="91" y="74"/>
                  </a:lnTo>
                  <a:lnTo>
                    <a:pt x="93" y="80"/>
                  </a:lnTo>
                  <a:lnTo>
                    <a:pt x="94" y="86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94" y="105"/>
                  </a:lnTo>
                  <a:lnTo>
                    <a:pt x="92" y="114"/>
                  </a:lnTo>
                  <a:lnTo>
                    <a:pt x="87" y="121"/>
                  </a:lnTo>
                  <a:lnTo>
                    <a:pt x="81" y="128"/>
                  </a:lnTo>
                  <a:lnTo>
                    <a:pt x="75" y="133"/>
                  </a:lnTo>
                  <a:lnTo>
                    <a:pt x="67" y="138"/>
                  </a:lnTo>
                  <a:lnTo>
                    <a:pt x="5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37" y="140"/>
                  </a:lnTo>
                  <a:lnTo>
                    <a:pt x="28" y="137"/>
                  </a:lnTo>
                  <a:lnTo>
                    <a:pt x="20" y="132"/>
                  </a:lnTo>
                  <a:lnTo>
                    <a:pt x="13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1" y="104"/>
                  </a:lnTo>
                  <a:lnTo>
                    <a:pt x="0" y="93"/>
                  </a:lnTo>
                  <a:lnTo>
                    <a:pt x="29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" name="Freeform 36"/>
            <p:cNvSpPr>
              <a:spLocks noEditPoints="1"/>
            </p:cNvSpPr>
            <p:nvPr userDrawn="1"/>
          </p:nvSpPr>
          <p:spPr bwMode="auto">
            <a:xfrm>
              <a:off x="1303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0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0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19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1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1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8" y="4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81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" name="Freeform 37"/>
            <p:cNvSpPr>
              <a:spLocks noEditPoints="1"/>
            </p:cNvSpPr>
            <p:nvPr userDrawn="1"/>
          </p:nvSpPr>
          <p:spPr bwMode="auto">
            <a:xfrm>
              <a:off x="1356" y="3775"/>
              <a:ext cx="46" cy="47"/>
            </a:xfrm>
            <a:custGeom>
              <a:avLst/>
              <a:gdLst>
                <a:gd name="T0" fmla="*/ 139 w 139"/>
                <a:gd name="T1" fmla="*/ 139 h 140"/>
                <a:gd name="T2" fmla="*/ 108 w 139"/>
                <a:gd name="T3" fmla="*/ 125 h 140"/>
                <a:gd name="T4" fmla="*/ 102 w 139"/>
                <a:gd name="T5" fmla="*/ 130 h 140"/>
                <a:gd name="T6" fmla="*/ 82 w 139"/>
                <a:gd name="T7" fmla="*/ 139 h 140"/>
                <a:gd name="T8" fmla="*/ 69 w 139"/>
                <a:gd name="T9" fmla="*/ 140 h 140"/>
                <a:gd name="T10" fmla="*/ 55 w 139"/>
                <a:gd name="T11" fmla="*/ 139 h 140"/>
                <a:gd name="T12" fmla="*/ 30 w 139"/>
                <a:gd name="T13" fmla="*/ 130 h 140"/>
                <a:gd name="T14" fmla="*/ 11 w 139"/>
                <a:gd name="T15" fmla="*/ 110 h 140"/>
                <a:gd name="T16" fmla="*/ 3 w 139"/>
                <a:gd name="T17" fmla="*/ 92 h 140"/>
                <a:gd name="T18" fmla="*/ 0 w 139"/>
                <a:gd name="T19" fmla="*/ 78 h 140"/>
                <a:gd name="T20" fmla="*/ 0 w 139"/>
                <a:gd name="T21" fmla="*/ 70 h 140"/>
                <a:gd name="T22" fmla="*/ 1 w 139"/>
                <a:gd name="T23" fmla="*/ 55 h 140"/>
                <a:gd name="T24" fmla="*/ 6 w 139"/>
                <a:gd name="T25" fmla="*/ 42 h 140"/>
                <a:gd name="T26" fmla="*/ 19 w 139"/>
                <a:gd name="T27" fmla="*/ 20 h 140"/>
                <a:gd name="T28" fmla="*/ 41 w 139"/>
                <a:gd name="T29" fmla="*/ 5 h 140"/>
                <a:gd name="T30" fmla="*/ 69 w 139"/>
                <a:gd name="T31" fmla="*/ 0 h 140"/>
                <a:gd name="T32" fmla="*/ 76 w 139"/>
                <a:gd name="T33" fmla="*/ 0 h 140"/>
                <a:gd name="T34" fmla="*/ 93 w 139"/>
                <a:gd name="T35" fmla="*/ 5 h 140"/>
                <a:gd name="T36" fmla="*/ 108 w 139"/>
                <a:gd name="T37" fmla="*/ 16 h 140"/>
                <a:gd name="T38" fmla="*/ 139 w 139"/>
                <a:gd name="T39" fmla="*/ 2 h 140"/>
                <a:gd name="T40" fmla="*/ 70 w 139"/>
                <a:gd name="T41" fmla="*/ 29 h 140"/>
                <a:gd name="T42" fmla="*/ 54 w 139"/>
                <a:gd name="T43" fmla="*/ 33 h 140"/>
                <a:gd name="T44" fmla="*/ 41 w 139"/>
                <a:gd name="T45" fmla="*/ 42 h 140"/>
                <a:gd name="T46" fmla="*/ 33 w 139"/>
                <a:gd name="T47" fmla="*/ 54 h 140"/>
                <a:gd name="T48" fmla="*/ 30 w 139"/>
                <a:gd name="T49" fmla="*/ 70 h 140"/>
                <a:gd name="T50" fmla="*/ 31 w 139"/>
                <a:gd name="T51" fmla="*/ 78 h 140"/>
                <a:gd name="T52" fmla="*/ 37 w 139"/>
                <a:gd name="T53" fmla="*/ 93 h 140"/>
                <a:gd name="T54" fmla="*/ 47 w 139"/>
                <a:gd name="T55" fmla="*/ 105 h 140"/>
                <a:gd name="T56" fmla="*/ 62 w 139"/>
                <a:gd name="T57" fmla="*/ 110 h 140"/>
                <a:gd name="T58" fmla="*/ 70 w 139"/>
                <a:gd name="T59" fmla="*/ 112 h 140"/>
                <a:gd name="T60" fmla="*/ 86 w 139"/>
                <a:gd name="T61" fmla="*/ 108 h 140"/>
                <a:gd name="T62" fmla="*/ 98 w 139"/>
                <a:gd name="T63" fmla="*/ 99 h 140"/>
                <a:gd name="T64" fmla="*/ 106 w 139"/>
                <a:gd name="T65" fmla="*/ 86 h 140"/>
                <a:gd name="T66" fmla="*/ 109 w 139"/>
                <a:gd name="T67" fmla="*/ 70 h 140"/>
                <a:gd name="T68" fmla="*/ 109 w 139"/>
                <a:gd name="T69" fmla="*/ 62 h 140"/>
                <a:gd name="T70" fmla="*/ 103 w 139"/>
                <a:gd name="T71" fmla="*/ 47 h 140"/>
                <a:gd name="T72" fmla="*/ 92 w 139"/>
                <a:gd name="T73" fmla="*/ 36 h 140"/>
                <a:gd name="T74" fmla="*/ 78 w 139"/>
                <a:gd name="T75" fmla="*/ 30 h 140"/>
                <a:gd name="T76" fmla="*/ 70 w 139"/>
                <a:gd name="T77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40">
                  <a:moveTo>
                    <a:pt x="139" y="2"/>
                  </a:moveTo>
                  <a:lnTo>
                    <a:pt x="139" y="139"/>
                  </a:lnTo>
                  <a:lnTo>
                    <a:pt x="108" y="139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2" y="130"/>
                  </a:lnTo>
                  <a:lnTo>
                    <a:pt x="93" y="136"/>
                  </a:lnTo>
                  <a:lnTo>
                    <a:pt x="82" y="139"/>
                  </a:lnTo>
                  <a:lnTo>
                    <a:pt x="76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5" y="139"/>
                  </a:lnTo>
                  <a:lnTo>
                    <a:pt x="41" y="136"/>
                  </a:lnTo>
                  <a:lnTo>
                    <a:pt x="30" y="130"/>
                  </a:lnTo>
                  <a:lnTo>
                    <a:pt x="19" y="121"/>
                  </a:lnTo>
                  <a:lnTo>
                    <a:pt x="11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6" y="42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30" y="12"/>
                  </a:lnTo>
                  <a:lnTo>
                    <a:pt x="41" y="5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08" y="2"/>
                  </a:lnTo>
                  <a:lnTo>
                    <a:pt x="139" y="2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62" y="30"/>
                  </a:lnTo>
                  <a:lnTo>
                    <a:pt x="54" y="33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37" y="47"/>
                  </a:lnTo>
                  <a:lnTo>
                    <a:pt x="33" y="54"/>
                  </a:lnTo>
                  <a:lnTo>
                    <a:pt x="31" y="62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1" y="78"/>
                  </a:lnTo>
                  <a:lnTo>
                    <a:pt x="33" y="86"/>
                  </a:lnTo>
                  <a:lnTo>
                    <a:pt x="37" y="93"/>
                  </a:lnTo>
                  <a:lnTo>
                    <a:pt x="41" y="99"/>
                  </a:lnTo>
                  <a:lnTo>
                    <a:pt x="47" y="105"/>
                  </a:lnTo>
                  <a:lnTo>
                    <a:pt x="54" y="108"/>
                  </a:lnTo>
                  <a:lnTo>
                    <a:pt x="62" y="110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78" y="110"/>
                  </a:lnTo>
                  <a:lnTo>
                    <a:pt x="86" y="108"/>
                  </a:lnTo>
                  <a:lnTo>
                    <a:pt x="92" y="105"/>
                  </a:lnTo>
                  <a:lnTo>
                    <a:pt x="98" y="99"/>
                  </a:lnTo>
                  <a:lnTo>
                    <a:pt x="103" y="93"/>
                  </a:lnTo>
                  <a:lnTo>
                    <a:pt x="106" y="86"/>
                  </a:lnTo>
                  <a:lnTo>
                    <a:pt x="109" y="78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09" y="62"/>
                  </a:lnTo>
                  <a:lnTo>
                    <a:pt x="106" y="54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92" y="36"/>
                  </a:lnTo>
                  <a:lnTo>
                    <a:pt x="86" y="33"/>
                  </a:lnTo>
                  <a:lnTo>
                    <a:pt x="78" y="30"/>
                  </a:lnTo>
                  <a:lnTo>
                    <a:pt x="70" y="2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" name="Freeform 38"/>
            <p:cNvSpPr>
              <a:spLocks/>
            </p:cNvSpPr>
            <p:nvPr userDrawn="1"/>
          </p:nvSpPr>
          <p:spPr bwMode="auto">
            <a:xfrm>
              <a:off x="1413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31 w 65"/>
                <a:gd name="T3" fmla="*/ 2 h 139"/>
                <a:gd name="T4" fmla="*/ 31 w 65"/>
                <a:gd name="T5" fmla="*/ 16 h 139"/>
                <a:gd name="T6" fmla="*/ 31 w 65"/>
                <a:gd name="T7" fmla="*/ 16 h 139"/>
                <a:gd name="T8" fmla="*/ 35 w 65"/>
                <a:gd name="T9" fmla="*/ 10 h 139"/>
                <a:gd name="T10" fmla="*/ 43 w 65"/>
                <a:gd name="T11" fmla="*/ 5 h 139"/>
                <a:gd name="T12" fmla="*/ 48 w 65"/>
                <a:gd name="T13" fmla="*/ 3 h 139"/>
                <a:gd name="T14" fmla="*/ 52 w 65"/>
                <a:gd name="T15" fmla="*/ 2 h 139"/>
                <a:gd name="T16" fmla="*/ 59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50 w 65"/>
                <a:gd name="T29" fmla="*/ 31 h 139"/>
                <a:gd name="T30" fmla="*/ 44 w 65"/>
                <a:gd name="T31" fmla="*/ 35 h 139"/>
                <a:gd name="T32" fmla="*/ 40 w 65"/>
                <a:gd name="T33" fmla="*/ 38 h 139"/>
                <a:gd name="T34" fmla="*/ 35 w 65"/>
                <a:gd name="T35" fmla="*/ 44 h 139"/>
                <a:gd name="T36" fmla="*/ 33 w 65"/>
                <a:gd name="T37" fmla="*/ 50 h 139"/>
                <a:gd name="T38" fmla="*/ 31 w 65"/>
                <a:gd name="T39" fmla="*/ 57 h 139"/>
                <a:gd name="T40" fmla="*/ 31 w 65"/>
                <a:gd name="T41" fmla="*/ 63 h 139"/>
                <a:gd name="T42" fmla="*/ 31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31" y="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5" y="10"/>
                  </a:lnTo>
                  <a:lnTo>
                    <a:pt x="43" y="5"/>
                  </a:lnTo>
                  <a:lnTo>
                    <a:pt x="48" y="3"/>
                  </a:lnTo>
                  <a:lnTo>
                    <a:pt x="52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50" y="31"/>
                  </a:lnTo>
                  <a:lnTo>
                    <a:pt x="44" y="35"/>
                  </a:lnTo>
                  <a:lnTo>
                    <a:pt x="40" y="38"/>
                  </a:lnTo>
                  <a:lnTo>
                    <a:pt x="35" y="44"/>
                  </a:lnTo>
                  <a:lnTo>
                    <a:pt x="33" y="50"/>
                  </a:lnTo>
                  <a:lnTo>
                    <a:pt x="31" y="57"/>
                  </a:lnTo>
                  <a:lnTo>
                    <a:pt x="31" y="63"/>
                  </a:lnTo>
                  <a:lnTo>
                    <a:pt x="31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5" name="Freeform 39"/>
            <p:cNvSpPr>
              <a:spLocks/>
            </p:cNvSpPr>
            <p:nvPr userDrawn="1"/>
          </p:nvSpPr>
          <p:spPr bwMode="auto">
            <a:xfrm>
              <a:off x="1440" y="3775"/>
              <a:ext cx="47" cy="47"/>
            </a:xfrm>
            <a:custGeom>
              <a:avLst/>
              <a:gdLst>
                <a:gd name="T0" fmla="*/ 71 w 141"/>
                <a:gd name="T1" fmla="*/ 113 h 140"/>
                <a:gd name="T2" fmla="*/ 87 w 141"/>
                <a:gd name="T3" fmla="*/ 109 h 140"/>
                <a:gd name="T4" fmla="*/ 100 w 141"/>
                <a:gd name="T5" fmla="*/ 100 h 140"/>
                <a:gd name="T6" fmla="*/ 108 w 141"/>
                <a:gd name="T7" fmla="*/ 88 h 140"/>
                <a:gd name="T8" fmla="*/ 110 w 141"/>
                <a:gd name="T9" fmla="*/ 70 h 140"/>
                <a:gd name="T10" fmla="*/ 141 w 141"/>
                <a:gd name="T11" fmla="*/ 70 h 140"/>
                <a:gd name="T12" fmla="*/ 140 w 141"/>
                <a:gd name="T13" fmla="*/ 85 h 140"/>
                <a:gd name="T14" fmla="*/ 135 w 141"/>
                <a:gd name="T15" fmla="*/ 98 h 140"/>
                <a:gd name="T16" fmla="*/ 120 w 141"/>
                <a:gd name="T17" fmla="*/ 121 h 140"/>
                <a:gd name="T18" fmla="*/ 98 w 141"/>
                <a:gd name="T19" fmla="*/ 136 h 140"/>
                <a:gd name="T20" fmla="*/ 85 w 141"/>
                <a:gd name="T21" fmla="*/ 139 h 140"/>
                <a:gd name="T22" fmla="*/ 71 w 141"/>
                <a:gd name="T23" fmla="*/ 140 h 140"/>
                <a:gd name="T24" fmla="*/ 63 w 141"/>
                <a:gd name="T25" fmla="*/ 140 h 140"/>
                <a:gd name="T26" fmla="*/ 49 w 141"/>
                <a:gd name="T27" fmla="*/ 138 h 140"/>
                <a:gd name="T28" fmla="*/ 31 w 141"/>
                <a:gd name="T29" fmla="*/ 129 h 140"/>
                <a:gd name="T30" fmla="*/ 13 w 141"/>
                <a:gd name="T31" fmla="*/ 110 h 140"/>
                <a:gd name="T32" fmla="*/ 3 w 141"/>
                <a:gd name="T33" fmla="*/ 92 h 140"/>
                <a:gd name="T34" fmla="*/ 1 w 141"/>
                <a:gd name="T35" fmla="*/ 78 h 140"/>
                <a:gd name="T36" fmla="*/ 0 w 141"/>
                <a:gd name="T37" fmla="*/ 70 h 140"/>
                <a:gd name="T38" fmla="*/ 2 w 141"/>
                <a:gd name="T39" fmla="*/ 55 h 140"/>
                <a:gd name="T40" fmla="*/ 6 w 141"/>
                <a:gd name="T41" fmla="*/ 43 h 140"/>
                <a:gd name="T42" fmla="*/ 21 w 141"/>
                <a:gd name="T43" fmla="*/ 20 h 140"/>
                <a:gd name="T44" fmla="*/ 42 w 141"/>
                <a:gd name="T45" fmla="*/ 5 h 140"/>
                <a:gd name="T46" fmla="*/ 56 w 141"/>
                <a:gd name="T47" fmla="*/ 2 h 140"/>
                <a:gd name="T48" fmla="*/ 71 w 141"/>
                <a:gd name="T49" fmla="*/ 0 h 140"/>
                <a:gd name="T50" fmla="*/ 79 w 141"/>
                <a:gd name="T51" fmla="*/ 0 h 140"/>
                <a:gd name="T52" fmla="*/ 93 w 141"/>
                <a:gd name="T53" fmla="*/ 4 h 140"/>
                <a:gd name="T54" fmla="*/ 105 w 141"/>
                <a:gd name="T55" fmla="*/ 8 h 140"/>
                <a:gd name="T56" fmla="*/ 121 w 141"/>
                <a:gd name="T57" fmla="*/ 21 h 140"/>
                <a:gd name="T58" fmla="*/ 98 w 141"/>
                <a:gd name="T59" fmla="*/ 41 h 140"/>
                <a:gd name="T60" fmla="*/ 87 w 141"/>
                <a:gd name="T61" fmla="*/ 33 h 140"/>
                <a:gd name="T62" fmla="*/ 71 w 141"/>
                <a:gd name="T63" fmla="*/ 29 h 140"/>
                <a:gd name="T64" fmla="*/ 62 w 141"/>
                <a:gd name="T65" fmla="*/ 29 h 140"/>
                <a:gd name="T66" fmla="*/ 48 w 141"/>
                <a:gd name="T67" fmla="*/ 36 h 140"/>
                <a:gd name="T68" fmla="*/ 38 w 141"/>
                <a:gd name="T69" fmla="*/ 46 h 140"/>
                <a:gd name="T70" fmla="*/ 32 w 141"/>
                <a:gd name="T71" fmla="*/ 61 h 140"/>
                <a:gd name="T72" fmla="*/ 31 w 141"/>
                <a:gd name="T73" fmla="*/ 70 h 140"/>
                <a:gd name="T74" fmla="*/ 34 w 141"/>
                <a:gd name="T75" fmla="*/ 88 h 140"/>
                <a:gd name="T76" fmla="*/ 42 w 141"/>
                <a:gd name="T77" fmla="*/ 100 h 140"/>
                <a:gd name="T78" fmla="*/ 55 w 141"/>
                <a:gd name="T79" fmla="*/ 109 h 140"/>
                <a:gd name="T80" fmla="*/ 71 w 141"/>
                <a:gd name="T81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140">
                  <a:moveTo>
                    <a:pt x="71" y="113"/>
                  </a:moveTo>
                  <a:lnTo>
                    <a:pt x="71" y="113"/>
                  </a:lnTo>
                  <a:lnTo>
                    <a:pt x="79" y="112"/>
                  </a:lnTo>
                  <a:lnTo>
                    <a:pt x="87" y="109"/>
                  </a:lnTo>
                  <a:lnTo>
                    <a:pt x="94" y="106"/>
                  </a:lnTo>
                  <a:lnTo>
                    <a:pt x="100" y="100"/>
                  </a:lnTo>
                  <a:lnTo>
                    <a:pt x="104" y="94"/>
                  </a:lnTo>
                  <a:lnTo>
                    <a:pt x="108" y="88"/>
                  </a:lnTo>
                  <a:lnTo>
                    <a:pt x="110" y="80"/>
                  </a:lnTo>
                  <a:lnTo>
                    <a:pt x="110" y="70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8"/>
                  </a:lnTo>
                  <a:lnTo>
                    <a:pt x="140" y="85"/>
                  </a:lnTo>
                  <a:lnTo>
                    <a:pt x="137" y="92"/>
                  </a:lnTo>
                  <a:lnTo>
                    <a:pt x="135" y="98"/>
                  </a:lnTo>
                  <a:lnTo>
                    <a:pt x="129" y="110"/>
                  </a:lnTo>
                  <a:lnTo>
                    <a:pt x="120" y="121"/>
                  </a:lnTo>
                  <a:lnTo>
                    <a:pt x="110" y="129"/>
                  </a:lnTo>
                  <a:lnTo>
                    <a:pt x="98" y="136"/>
                  </a:lnTo>
                  <a:lnTo>
                    <a:pt x="92" y="138"/>
                  </a:lnTo>
                  <a:lnTo>
                    <a:pt x="85" y="139"/>
                  </a:lnTo>
                  <a:lnTo>
                    <a:pt x="78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3" y="110"/>
                  </a:lnTo>
                  <a:lnTo>
                    <a:pt x="6" y="99"/>
                  </a:lnTo>
                  <a:lnTo>
                    <a:pt x="3" y="92"/>
                  </a:lnTo>
                  <a:lnTo>
                    <a:pt x="2" y="85"/>
                  </a:lnTo>
                  <a:lnTo>
                    <a:pt x="1" y="7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3" y="49"/>
                  </a:lnTo>
                  <a:lnTo>
                    <a:pt x="6" y="43"/>
                  </a:lnTo>
                  <a:lnTo>
                    <a:pt x="13" y="30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9" y="0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100" y="6"/>
                  </a:lnTo>
                  <a:lnTo>
                    <a:pt x="105" y="8"/>
                  </a:lnTo>
                  <a:lnTo>
                    <a:pt x="111" y="12"/>
                  </a:lnTo>
                  <a:lnTo>
                    <a:pt x="121" y="21"/>
                  </a:lnTo>
                  <a:lnTo>
                    <a:pt x="98" y="41"/>
                  </a:lnTo>
                  <a:lnTo>
                    <a:pt x="98" y="41"/>
                  </a:lnTo>
                  <a:lnTo>
                    <a:pt x="93" y="36"/>
                  </a:lnTo>
                  <a:lnTo>
                    <a:pt x="87" y="33"/>
                  </a:lnTo>
                  <a:lnTo>
                    <a:pt x="79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2" y="29"/>
                  </a:lnTo>
                  <a:lnTo>
                    <a:pt x="55" y="31"/>
                  </a:lnTo>
                  <a:lnTo>
                    <a:pt x="48" y="36"/>
                  </a:lnTo>
                  <a:lnTo>
                    <a:pt x="42" y="41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2" y="80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2" y="100"/>
                  </a:lnTo>
                  <a:lnTo>
                    <a:pt x="48" y="106"/>
                  </a:lnTo>
                  <a:lnTo>
                    <a:pt x="55" y="109"/>
                  </a:lnTo>
                  <a:lnTo>
                    <a:pt x="62" y="112"/>
                  </a:lnTo>
                  <a:lnTo>
                    <a:pt x="71" y="113"/>
                  </a:lnTo>
                  <a:lnTo>
                    <a:pt x="71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6" name="Freeform 40"/>
            <p:cNvSpPr>
              <a:spLocks/>
            </p:cNvSpPr>
            <p:nvPr userDrawn="1"/>
          </p:nvSpPr>
          <p:spPr bwMode="auto">
            <a:xfrm>
              <a:off x="1495" y="3756"/>
              <a:ext cx="40" cy="66"/>
            </a:xfrm>
            <a:custGeom>
              <a:avLst/>
              <a:gdLst>
                <a:gd name="T0" fmla="*/ 0 w 122"/>
                <a:gd name="T1" fmla="*/ 4 h 196"/>
                <a:gd name="T2" fmla="*/ 30 w 122"/>
                <a:gd name="T3" fmla="*/ 0 h 196"/>
                <a:gd name="T4" fmla="*/ 30 w 122"/>
                <a:gd name="T5" fmla="*/ 75 h 196"/>
                <a:gd name="T6" fmla="*/ 30 w 122"/>
                <a:gd name="T7" fmla="*/ 75 h 196"/>
                <a:gd name="T8" fmla="*/ 37 w 122"/>
                <a:gd name="T9" fmla="*/ 68 h 196"/>
                <a:gd name="T10" fmla="*/ 46 w 122"/>
                <a:gd name="T11" fmla="*/ 62 h 196"/>
                <a:gd name="T12" fmla="*/ 57 w 122"/>
                <a:gd name="T13" fmla="*/ 59 h 196"/>
                <a:gd name="T14" fmla="*/ 63 w 122"/>
                <a:gd name="T15" fmla="*/ 57 h 196"/>
                <a:gd name="T16" fmla="*/ 70 w 122"/>
                <a:gd name="T17" fmla="*/ 57 h 196"/>
                <a:gd name="T18" fmla="*/ 70 w 122"/>
                <a:gd name="T19" fmla="*/ 57 h 196"/>
                <a:gd name="T20" fmla="*/ 81 w 122"/>
                <a:gd name="T21" fmla="*/ 59 h 196"/>
                <a:gd name="T22" fmla="*/ 92 w 122"/>
                <a:gd name="T23" fmla="*/ 61 h 196"/>
                <a:gd name="T24" fmla="*/ 101 w 122"/>
                <a:gd name="T25" fmla="*/ 65 h 196"/>
                <a:gd name="T26" fmla="*/ 108 w 122"/>
                <a:gd name="T27" fmla="*/ 72 h 196"/>
                <a:gd name="T28" fmla="*/ 113 w 122"/>
                <a:gd name="T29" fmla="*/ 80 h 196"/>
                <a:gd name="T30" fmla="*/ 118 w 122"/>
                <a:gd name="T31" fmla="*/ 90 h 196"/>
                <a:gd name="T32" fmla="*/ 121 w 122"/>
                <a:gd name="T33" fmla="*/ 101 h 196"/>
                <a:gd name="T34" fmla="*/ 122 w 122"/>
                <a:gd name="T35" fmla="*/ 114 h 196"/>
                <a:gd name="T36" fmla="*/ 122 w 122"/>
                <a:gd name="T37" fmla="*/ 196 h 196"/>
                <a:gd name="T38" fmla="*/ 92 w 122"/>
                <a:gd name="T39" fmla="*/ 196 h 196"/>
                <a:gd name="T40" fmla="*/ 92 w 122"/>
                <a:gd name="T41" fmla="*/ 120 h 196"/>
                <a:gd name="T42" fmla="*/ 92 w 122"/>
                <a:gd name="T43" fmla="*/ 120 h 196"/>
                <a:gd name="T44" fmla="*/ 92 w 122"/>
                <a:gd name="T45" fmla="*/ 112 h 196"/>
                <a:gd name="T46" fmla="*/ 90 w 122"/>
                <a:gd name="T47" fmla="*/ 106 h 196"/>
                <a:gd name="T48" fmla="*/ 88 w 122"/>
                <a:gd name="T49" fmla="*/ 100 h 196"/>
                <a:gd name="T50" fmla="*/ 85 w 122"/>
                <a:gd name="T51" fmla="*/ 95 h 196"/>
                <a:gd name="T52" fmla="*/ 80 w 122"/>
                <a:gd name="T53" fmla="*/ 91 h 196"/>
                <a:gd name="T54" fmla="*/ 76 w 122"/>
                <a:gd name="T55" fmla="*/ 88 h 196"/>
                <a:gd name="T56" fmla="*/ 69 w 122"/>
                <a:gd name="T57" fmla="*/ 86 h 196"/>
                <a:gd name="T58" fmla="*/ 62 w 122"/>
                <a:gd name="T59" fmla="*/ 86 h 196"/>
                <a:gd name="T60" fmla="*/ 62 w 122"/>
                <a:gd name="T61" fmla="*/ 86 h 196"/>
                <a:gd name="T62" fmla="*/ 55 w 122"/>
                <a:gd name="T63" fmla="*/ 86 h 196"/>
                <a:gd name="T64" fmla="*/ 49 w 122"/>
                <a:gd name="T65" fmla="*/ 88 h 196"/>
                <a:gd name="T66" fmla="*/ 43 w 122"/>
                <a:gd name="T67" fmla="*/ 92 h 196"/>
                <a:gd name="T68" fmla="*/ 39 w 122"/>
                <a:gd name="T69" fmla="*/ 95 h 196"/>
                <a:gd name="T70" fmla="*/ 35 w 122"/>
                <a:gd name="T71" fmla="*/ 101 h 196"/>
                <a:gd name="T72" fmla="*/ 32 w 122"/>
                <a:gd name="T73" fmla="*/ 107 h 196"/>
                <a:gd name="T74" fmla="*/ 31 w 122"/>
                <a:gd name="T75" fmla="*/ 114 h 196"/>
                <a:gd name="T76" fmla="*/ 30 w 122"/>
                <a:gd name="T77" fmla="*/ 120 h 196"/>
                <a:gd name="T78" fmla="*/ 30 w 122"/>
                <a:gd name="T79" fmla="*/ 196 h 196"/>
                <a:gd name="T80" fmla="*/ 0 w 122"/>
                <a:gd name="T81" fmla="*/ 196 h 196"/>
                <a:gd name="T82" fmla="*/ 0 w 122"/>
                <a:gd name="T83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96">
                  <a:moveTo>
                    <a:pt x="0" y="4"/>
                  </a:moveTo>
                  <a:lnTo>
                    <a:pt x="30" y="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37" y="68"/>
                  </a:lnTo>
                  <a:lnTo>
                    <a:pt x="46" y="62"/>
                  </a:lnTo>
                  <a:lnTo>
                    <a:pt x="57" y="59"/>
                  </a:lnTo>
                  <a:lnTo>
                    <a:pt x="63" y="57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81" y="59"/>
                  </a:lnTo>
                  <a:lnTo>
                    <a:pt x="92" y="61"/>
                  </a:lnTo>
                  <a:lnTo>
                    <a:pt x="101" y="65"/>
                  </a:lnTo>
                  <a:lnTo>
                    <a:pt x="108" y="72"/>
                  </a:lnTo>
                  <a:lnTo>
                    <a:pt x="113" y="80"/>
                  </a:lnTo>
                  <a:lnTo>
                    <a:pt x="118" y="90"/>
                  </a:lnTo>
                  <a:lnTo>
                    <a:pt x="121" y="101"/>
                  </a:lnTo>
                  <a:lnTo>
                    <a:pt x="122" y="114"/>
                  </a:lnTo>
                  <a:lnTo>
                    <a:pt x="122" y="196"/>
                  </a:lnTo>
                  <a:lnTo>
                    <a:pt x="92" y="196"/>
                  </a:lnTo>
                  <a:lnTo>
                    <a:pt x="92" y="120"/>
                  </a:lnTo>
                  <a:lnTo>
                    <a:pt x="92" y="120"/>
                  </a:lnTo>
                  <a:lnTo>
                    <a:pt x="92" y="112"/>
                  </a:lnTo>
                  <a:lnTo>
                    <a:pt x="90" y="106"/>
                  </a:lnTo>
                  <a:lnTo>
                    <a:pt x="88" y="100"/>
                  </a:lnTo>
                  <a:lnTo>
                    <a:pt x="85" y="95"/>
                  </a:lnTo>
                  <a:lnTo>
                    <a:pt x="80" y="91"/>
                  </a:lnTo>
                  <a:lnTo>
                    <a:pt x="76" y="88"/>
                  </a:lnTo>
                  <a:lnTo>
                    <a:pt x="69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55" y="86"/>
                  </a:lnTo>
                  <a:lnTo>
                    <a:pt x="49" y="88"/>
                  </a:lnTo>
                  <a:lnTo>
                    <a:pt x="43" y="92"/>
                  </a:lnTo>
                  <a:lnTo>
                    <a:pt x="39" y="95"/>
                  </a:lnTo>
                  <a:lnTo>
                    <a:pt x="35" y="101"/>
                  </a:lnTo>
                  <a:lnTo>
                    <a:pt x="32" y="107"/>
                  </a:lnTo>
                  <a:lnTo>
                    <a:pt x="31" y="114"/>
                  </a:lnTo>
                  <a:lnTo>
                    <a:pt x="30" y="120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" name="Freeform 41"/>
            <p:cNvSpPr>
              <a:spLocks/>
            </p:cNvSpPr>
            <p:nvPr userDrawn="1"/>
          </p:nvSpPr>
          <p:spPr bwMode="auto">
            <a:xfrm>
              <a:off x="1571" y="3757"/>
              <a:ext cx="64" cy="65"/>
            </a:xfrm>
            <a:custGeom>
              <a:avLst/>
              <a:gdLst>
                <a:gd name="T0" fmla="*/ 95 w 190"/>
                <a:gd name="T1" fmla="*/ 167 h 195"/>
                <a:gd name="T2" fmla="*/ 122 w 190"/>
                <a:gd name="T3" fmla="*/ 162 h 195"/>
                <a:gd name="T4" fmla="*/ 141 w 190"/>
                <a:gd name="T5" fmla="*/ 147 h 195"/>
                <a:gd name="T6" fmla="*/ 155 w 190"/>
                <a:gd name="T7" fmla="*/ 125 h 195"/>
                <a:gd name="T8" fmla="*/ 159 w 190"/>
                <a:gd name="T9" fmla="*/ 98 h 195"/>
                <a:gd name="T10" fmla="*/ 190 w 190"/>
                <a:gd name="T11" fmla="*/ 98 h 195"/>
                <a:gd name="T12" fmla="*/ 189 w 190"/>
                <a:gd name="T13" fmla="*/ 117 h 195"/>
                <a:gd name="T14" fmla="*/ 183 w 190"/>
                <a:gd name="T15" fmla="*/ 136 h 195"/>
                <a:gd name="T16" fmla="*/ 174 w 190"/>
                <a:gd name="T17" fmla="*/ 153 h 195"/>
                <a:gd name="T18" fmla="*/ 163 w 190"/>
                <a:gd name="T19" fmla="*/ 168 h 195"/>
                <a:gd name="T20" fmla="*/ 149 w 190"/>
                <a:gd name="T21" fmla="*/ 179 h 195"/>
                <a:gd name="T22" fmla="*/ 133 w 190"/>
                <a:gd name="T23" fmla="*/ 188 h 195"/>
                <a:gd name="T24" fmla="*/ 115 w 190"/>
                <a:gd name="T25" fmla="*/ 194 h 195"/>
                <a:gd name="T26" fmla="*/ 95 w 190"/>
                <a:gd name="T27" fmla="*/ 195 h 195"/>
                <a:gd name="T28" fmla="*/ 86 w 190"/>
                <a:gd name="T29" fmla="*/ 195 h 195"/>
                <a:gd name="T30" fmla="*/ 67 w 190"/>
                <a:gd name="T31" fmla="*/ 192 h 195"/>
                <a:gd name="T32" fmla="*/ 49 w 190"/>
                <a:gd name="T33" fmla="*/ 184 h 195"/>
                <a:gd name="T34" fmla="*/ 35 w 190"/>
                <a:gd name="T35" fmla="*/ 173 h 195"/>
                <a:gd name="T36" fmla="*/ 22 w 190"/>
                <a:gd name="T37" fmla="*/ 160 h 195"/>
                <a:gd name="T38" fmla="*/ 12 w 190"/>
                <a:gd name="T39" fmla="*/ 145 h 195"/>
                <a:gd name="T40" fmla="*/ 5 w 190"/>
                <a:gd name="T41" fmla="*/ 128 h 195"/>
                <a:gd name="T42" fmla="*/ 1 w 190"/>
                <a:gd name="T43" fmla="*/ 108 h 195"/>
                <a:gd name="T44" fmla="*/ 0 w 190"/>
                <a:gd name="T45" fmla="*/ 98 h 195"/>
                <a:gd name="T46" fmla="*/ 2 w 190"/>
                <a:gd name="T47" fmla="*/ 78 h 195"/>
                <a:gd name="T48" fmla="*/ 8 w 190"/>
                <a:gd name="T49" fmla="*/ 60 h 195"/>
                <a:gd name="T50" fmla="*/ 16 w 190"/>
                <a:gd name="T51" fmla="*/ 43 h 195"/>
                <a:gd name="T52" fmla="*/ 28 w 190"/>
                <a:gd name="T53" fmla="*/ 29 h 195"/>
                <a:gd name="T54" fmla="*/ 41 w 190"/>
                <a:gd name="T55" fmla="*/ 16 h 195"/>
                <a:gd name="T56" fmla="*/ 57 w 190"/>
                <a:gd name="T57" fmla="*/ 8 h 195"/>
                <a:gd name="T58" fmla="*/ 76 w 190"/>
                <a:gd name="T59" fmla="*/ 3 h 195"/>
                <a:gd name="T60" fmla="*/ 95 w 190"/>
                <a:gd name="T61" fmla="*/ 0 h 195"/>
                <a:gd name="T62" fmla="*/ 107 w 190"/>
                <a:gd name="T63" fmla="*/ 0 h 195"/>
                <a:gd name="T64" fmla="*/ 127 w 190"/>
                <a:gd name="T65" fmla="*/ 6 h 195"/>
                <a:gd name="T66" fmla="*/ 146 w 190"/>
                <a:gd name="T67" fmla="*/ 15 h 195"/>
                <a:gd name="T68" fmla="*/ 162 w 190"/>
                <a:gd name="T69" fmla="*/ 28 h 195"/>
                <a:gd name="T70" fmla="*/ 147 w 190"/>
                <a:gd name="T71" fmla="*/ 57 h 195"/>
                <a:gd name="T72" fmla="*/ 142 w 190"/>
                <a:gd name="T73" fmla="*/ 51 h 195"/>
                <a:gd name="T74" fmla="*/ 132 w 190"/>
                <a:gd name="T75" fmla="*/ 41 h 195"/>
                <a:gd name="T76" fmla="*/ 119 w 190"/>
                <a:gd name="T77" fmla="*/ 34 h 195"/>
                <a:gd name="T78" fmla="*/ 104 w 190"/>
                <a:gd name="T79" fmla="*/ 30 h 195"/>
                <a:gd name="T80" fmla="*/ 95 w 190"/>
                <a:gd name="T81" fmla="*/ 29 h 195"/>
                <a:gd name="T82" fmla="*/ 83 w 190"/>
                <a:gd name="T83" fmla="*/ 30 h 195"/>
                <a:gd name="T84" fmla="*/ 70 w 190"/>
                <a:gd name="T85" fmla="*/ 35 h 195"/>
                <a:gd name="T86" fmla="*/ 49 w 190"/>
                <a:gd name="T87" fmla="*/ 50 h 195"/>
                <a:gd name="T88" fmla="*/ 37 w 190"/>
                <a:gd name="T89" fmla="*/ 71 h 195"/>
                <a:gd name="T90" fmla="*/ 32 w 190"/>
                <a:gd name="T91" fmla="*/ 98 h 195"/>
                <a:gd name="T92" fmla="*/ 33 w 190"/>
                <a:gd name="T93" fmla="*/ 112 h 195"/>
                <a:gd name="T94" fmla="*/ 43 w 190"/>
                <a:gd name="T95" fmla="*/ 137 h 195"/>
                <a:gd name="T96" fmla="*/ 59 w 190"/>
                <a:gd name="T97" fmla="*/ 155 h 195"/>
                <a:gd name="T98" fmla="*/ 76 w 190"/>
                <a:gd name="T99" fmla="*/ 163 h 195"/>
                <a:gd name="T100" fmla="*/ 88 w 190"/>
                <a:gd name="T101" fmla="*/ 167 h 195"/>
                <a:gd name="T102" fmla="*/ 95 w 190"/>
                <a:gd name="T103" fmla="*/ 1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95">
                  <a:moveTo>
                    <a:pt x="95" y="167"/>
                  </a:moveTo>
                  <a:lnTo>
                    <a:pt x="95" y="167"/>
                  </a:lnTo>
                  <a:lnTo>
                    <a:pt x="109" y="165"/>
                  </a:lnTo>
                  <a:lnTo>
                    <a:pt x="122" y="162"/>
                  </a:lnTo>
                  <a:lnTo>
                    <a:pt x="132" y="155"/>
                  </a:lnTo>
                  <a:lnTo>
                    <a:pt x="141" y="147"/>
                  </a:lnTo>
                  <a:lnTo>
                    <a:pt x="149" y="137"/>
                  </a:lnTo>
                  <a:lnTo>
                    <a:pt x="155" y="125"/>
                  </a:lnTo>
                  <a:lnTo>
                    <a:pt x="158" y="113"/>
                  </a:lnTo>
                  <a:lnTo>
                    <a:pt x="159" y="98"/>
                  </a:lnTo>
                  <a:lnTo>
                    <a:pt x="190" y="98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9" y="117"/>
                  </a:lnTo>
                  <a:lnTo>
                    <a:pt x="187" y="128"/>
                  </a:lnTo>
                  <a:lnTo>
                    <a:pt x="183" y="136"/>
                  </a:lnTo>
                  <a:lnTo>
                    <a:pt x="179" y="145"/>
                  </a:lnTo>
                  <a:lnTo>
                    <a:pt x="174" y="153"/>
                  </a:lnTo>
                  <a:lnTo>
                    <a:pt x="170" y="160"/>
                  </a:lnTo>
                  <a:lnTo>
                    <a:pt x="163" y="168"/>
                  </a:lnTo>
                  <a:lnTo>
                    <a:pt x="157" y="173"/>
                  </a:lnTo>
                  <a:lnTo>
                    <a:pt x="149" y="179"/>
                  </a:lnTo>
                  <a:lnTo>
                    <a:pt x="142" y="184"/>
                  </a:lnTo>
                  <a:lnTo>
                    <a:pt x="133" y="188"/>
                  </a:lnTo>
                  <a:lnTo>
                    <a:pt x="125" y="192"/>
                  </a:lnTo>
                  <a:lnTo>
                    <a:pt x="115" y="194"/>
                  </a:lnTo>
                  <a:lnTo>
                    <a:pt x="106" y="195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86" y="195"/>
                  </a:lnTo>
                  <a:lnTo>
                    <a:pt x="76" y="194"/>
                  </a:lnTo>
                  <a:lnTo>
                    <a:pt x="67" y="192"/>
                  </a:lnTo>
                  <a:lnTo>
                    <a:pt x="57" y="188"/>
                  </a:lnTo>
                  <a:lnTo>
                    <a:pt x="49" y="184"/>
                  </a:lnTo>
                  <a:lnTo>
                    <a:pt x="41" y="179"/>
                  </a:lnTo>
                  <a:lnTo>
                    <a:pt x="35" y="173"/>
                  </a:lnTo>
                  <a:lnTo>
                    <a:pt x="28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2" y="145"/>
                  </a:lnTo>
                  <a:lnTo>
                    <a:pt x="8" y="136"/>
                  </a:lnTo>
                  <a:lnTo>
                    <a:pt x="5" y="128"/>
                  </a:lnTo>
                  <a:lnTo>
                    <a:pt x="2" y="117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88"/>
                  </a:lnTo>
                  <a:lnTo>
                    <a:pt x="2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9"/>
                  </a:lnTo>
                  <a:lnTo>
                    <a:pt x="35" y="22"/>
                  </a:lnTo>
                  <a:lnTo>
                    <a:pt x="41" y="16"/>
                  </a:lnTo>
                  <a:lnTo>
                    <a:pt x="49" y="12"/>
                  </a:lnTo>
                  <a:lnTo>
                    <a:pt x="57" y="8"/>
                  </a:lnTo>
                  <a:lnTo>
                    <a:pt x="67" y="5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8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6" y="15"/>
                  </a:lnTo>
                  <a:lnTo>
                    <a:pt x="154" y="21"/>
                  </a:lnTo>
                  <a:lnTo>
                    <a:pt x="162" y="28"/>
                  </a:lnTo>
                  <a:lnTo>
                    <a:pt x="169" y="36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2" y="51"/>
                  </a:lnTo>
                  <a:lnTo>
                    <a:pt x="138" y="45"/>
                  </a:lnTo>
                  <a:lnTo>
                    <a:pt x="132" y="41"/>
                  </a:lnTo>
                  <a:lnTo>
                    <a:pt x="126" y="37"/>
                  </a:lnTo>
                  <a:lnTo>
                    <a:pt x="119" y="34"/>
                  </a:lnTo>
                  <a:lnTo>
                    <a:pt x="111" y="31"/>
                  </a:lnTo>
                  <a:lnTo>
                    <a:pt x="104" y="30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88" y="30"/>
                  </a:lnTo>
                  <a:lnTo>
                    <a:pt x="83" y="30"/>
                  </a:lnTo>
                  <a:lnTo>
                    <a:pt x="76" y="33"/>
                  </a:lnTo>
                  <a:lnTo>
                    <a:pt x="70" y="35"/>
                  </a:lnTo>
                  <a:lnTo>
                    <a:pt x="59" y="41"/>
                  </a:lnTo>
                  <a:lnTo>
                    <a:pt x="49" y="50"/>
                  </a:lnTo>
                  <a:lnTo>
                    <a:pt x="43" y="59"/>
                  </a:lnTo>
                  <a:lnTo>
                    <a:pt x="37" y="71"/>
                  </a:lnTo>
                  <a:lnTo>
                    <a:pt x="33" y="84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3" y="112"/>
                  </a:lnTo>
                  <a:lnTo>
                    <a:pt x="37" y="125"/>
                  </a:lnTo>
                  <a:lnTo>
                    <a:pt x="43" y="137"/>
                  </a:lnTo>
                  <a:lnTo>
                    <a:pt x="49" y="147"/>
                  </a:lnTo>
                  <a:lnTo>
                    <a:pt x="59" y="155"/>
                  </a:lnTo>
                  <a:lnTo>
                    <a:pt x="70" y="161"/>
                  </a:lnTo>
                  <a:lnTo>
                    <a:pt x="76" y="163"/>
                  </a:lnTo>
                  <a:lnTo>
                    <a:pt x="83" y="165"/>
                  </a:lnTo>
                  <a:lnTo>
                    <a:pt x="88" y="167"/>
                  </a:lnTo>
                  <a:lnTo>
                    <a:pt x="95" y="167"/>
                  </a:lnTo>
                  <a:lnTo>
                    <a:pt x="9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" name="Freeform 42"/>
            <p:cNvSpPr>
              <a:spLocks noEditPoints="1"/>
            </p:cNvSpPr>
            <p:nvPr userDrawn="1"/>
          </p:nvSpPr>
          <p:spPr bwMode="auto">
            <a:xfrm>
              <a:off x="1642" y="3775"/>
              <a:ext cx="47" cy="47"/>
            </a:xfrm>
            <a:custGeom>
              <a:avLst/>
              <a:gdLst>
                <a:gd name="T0" fmla="*/ 32 w 140"/>
                <a:gd name="T1" fmla="*/ 81 h 140"/>
                <a:gd name="T2" fmla="*/ 37 w 140"/>
                <a:gd name="T3" fmla="*/ 93 h 140"/>
                <a:gd name="T4" fmla="*/ 45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7 w 140"/>
                <a:gd name="T13" fmla="*/ 105 h 140"/>
                <a:gd name="T14" fmla="*/ 138 w 140"/>
                <a:gd name="T15" fmla="*/ 99 h 140"/>
                <a:gd name="T16" fmla="*/ 133 w 140"/>
                <a:gd name="T17" fmla="*/ 108 h 140"/>
                <a:gd name="T18" fmla="*/ 121 w 140"/>
                <a:gd name="T19" fmla="*/ 123 h 140"/>
                <a:gd name="T20" fmla="*/ 103 w 140"/>
                <a:gd name="T21" fmla="*/ 135 h 140"/>
                <a:gd name="T22" fmla="*/ 83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3 w 140"/>
                <a:gd name="T29" fmla="*/ 136 h 140"/>
                <a:gd name="T30" fmla="*/ 21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1 w 140"/>
                <a:gd name="T43" fmla="*/ 21 h 140"/>
                <a:gd name="T44" fmla="*/ 43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1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8 w 140"/>
                <a:gd name="T59" fmla="*/ 57 h 140"/>
                <a:gd name="T60" fmla="*/ 140 w 140"/>
                <a:gd name="T61" fmla="*/ 70 h 140"/>
                <a:gd name="T62" fmla="*/ 139 w 140"/>
                <a:gd name="T63" fmla="*/ 81 h 140"/>
                <a:gd name="T64" fmla="*/ 33 w 140"/>
                <a:gd name="T65" fmla="*/ 54 h 140"/>
                <a:gd name="T66" fmla="*/ 107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3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2 w 140"/>
                <a:gd name="T79" fmla="*/ 33 h 140"/>
                <a:gd name="T80" fmla="*/ 43 w 140"/>
                <a:gd name="T81" fmla="*/ 39 h 140"/>
                <a:gd name="T82" fmla="*/ 36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7" y="93"/>
                  </a:lnTo>
                  <a:lnTo>
                    <a:pt x="40" y="99"/>
                  </a:lnTo>
                  <a:lnTo>
                    <a:pt x="45" y="104"/>
                  </a:lnTo>
                  <a:lnTo>
                    <a:pt x="51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90" y="109"/>
                  </a:lnTo>
                  <a:lnTo>
                    <a:pt x="97" y="105"/>
                  </a:lnTo>
                  <a:lnTo>
                    <a:pt x="102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1" y="123"/>
                  </a:lnTo>
                  <a:lnTo>
                    <a:pt x="113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3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50" y="138"/>
                  </a:lnTo>
                  <a:lnTo>
                    <a:pt x="43" y="136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2" y="109"/>
                  </a:lnTo>
                  <a:lnTo>
                    <a:pt x="6" y="98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1" y="21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8" y="57"/>
                  </a:lnTo>
                  <a:lnTo>
                    <a:pt x="139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9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7" y="54"/>
                  </a:lnTo>
                  <a:lnTo>
                    <a:pt x="107" y="54"/>
                  </a:lnTo>
                  <a:lnTo>
                    <a:pt x="105" y="49"/>
                  </a:lnTo>
                  <a:lnTo>
                    <a:pt x="101" y="44"/>
                  </a:lnTo>
                  <a:lnTo>
                    <a:pt x="98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6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8" y="30"/>
                  </a:lnTo>
                  <a:lnTo>
                    <a:pt x="52" y="33"/>
                  </a:lnTo>
                  <a:lnTo>
                    <a:pt x="47" y="36"/>
                  </a:lnTo>
                  <a:lnTo>
                    <a:pt x="43" y="39"/>
                  </a:lnTo>
                  <a:lnTo>
                    <a:pt x="38" y="44"/>
                  </a:lnTo>
                  <a:lnTo>
                    <a:pt x="36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9" name="Freeform 43"/>
            <p:cNvSpPr>
              <a:spLocks/>
            </p:cNvSpPr>
            <p:nvPr userDrawn="1"/>
          </p:nvSpPr>
          <p:spPr bwMode="auto">
            <a:xfrm>
              <a:off x="1698" y="3775"/>
              <a:ext cx="40" cy="47"/>
            </a:xfrm>
            <a:custGeom>
              <a:avLst/>
              <a:gdLst>
                <a:gd name="T0" fmla="*/ 0 w 121"/>
                <a:gd name="T1" fmla="*/ 2 h 139"/>
                <a:gd name="T2" fmla="*/ 30 w 121"/>
                <a:gd name="T3" fmla="*/ 2 h 139"/>
                <a:gd name="T4" fmla="*/ 30 w 121"/>
                <a:gd name="T5" fmla="*/ 18 h 139"/>
                <a:gd name="T6" fmla="*/ 30 w 121"/>
                <a:gd name="T7" fmla="*/ 18 h 139"/>
                <a:gd name="T8" fmla="*/ 36 w 121"/>
                <a:gd name="T9" fmla="*/ 12 h 139"/>
                <a:gd name="T10" fmla="*/ 44 w 121"/>
                <a:gd name="T11" fmla="*/ 6 h 139"/>
                <a:gd name="T12" fmla="*/ 50 w 121"/>
                <a:gd name="T13" fmla="*/ 4 h 139"/>
                <a:gd name="T14" fmla="*/ 55 w 121"/>
                <a:gd name="T15" fmla="*/ 2 h 139"/>
                <a:gd name="T16" fmla="*/ 61 w 121"/>
                <a:gd name="T17" fmla="*/ 0 h 139"/>
                <a:gd name="T18" fmla="*/ 68 w 121"/>
                <a:gd name="T19" fmla="*/ 0 h 139"/>
                <a:gd name="T20" fmla="*/ 68 w 121"/>
                <a:gd name="T21" fmla="*/ 0 h 139"/>
                <a:gd name="T22" fmla="*/ 79 w 121"/>
                <a:gd name="T23" fmla="*/ 2 h 139"/>
                <a:gd name="T24" fmla="*/ 91 w 121"/>
                <a:gd name="T25" fmla="*/ 4 h 139"/>
                <a:gd name="T26" fmla="*/ 99 w 121"/>
                <a:gd name="T27" fmla="*/ 8 h 139"/>
                <a:gd name="T28" fmla="*/ 107 w 121"/>
                <a:gd name="T29" fmla="*/ 15 h 139"/>
                <a:gd name="T30" fmla="*/ 113 w 121"/>
                <a:gd name="T31" fmla="*/ 23 h 139"/>
                <a:gd name="T32" fmla="*/ 117 w 121"/>
                <a:gd name="T33" fmla="*/ 33 h 139"/>
                <a:gd name="T34" fmla="*/ 120 w 121"/>
                <a:gd name="T35" fmla="*/ 44 h 139"/>
                <a:gd name="T36" fmla="*/ 121 w 121"/>
                <a:gd name="T37" fmla="*/ 57 h 139"/>
                <a:gd name="T38" fmla="*/ 121 w 121"/>
                <a:gd name="T39" fmla="*/ 139 h 139"/>
                <a:gd name="T40" fmla="*/ 91 w 121"/>
                <a:gd name="T41" fmla="*/ 139 h 139"/>
                <a:gd name="T42" fmla="*/ 91 w 121"/>
                <a:gd name="T43" fmla="*/ 63 h 139"/>
                <a:gd name="T44" fmla="*/ 91 w 121"/>
                <a:gd name="T45" fmla="*/ 63 h 139"/>
                <a:gd name="T46" fmla="*/ 90 w 121"/>
                <a:gd name="T47" fmla="*/ 55 h 139"/>
                <a:gd name="T48" fmla="*/ 89 w 121"/>
                <a:gd name="T49" fmla="*/ 47 h 139"/>
                <a:gd name="T50" fmla="*/ 86 w 121"/>
                <a:gd name="T51" fmla="*/ 42 h 139"/>
                <a:gd name="T52" fmla="*/ 83 w 121"/>
                <a:gd name="T53" fmla="*/ 37 h 139"/>
                <a:gd name="T54" fmla="*/ 78 w 121"/>
                <a:gd name="T55" fmla="*/ 34 h 139"/>
                <a:gd name="T56" fmla="*/ 74 w 121"/>
                <a:gd name="T57" fmla="*/ 30 h 139"/>
                <a:gd name="T58" fmla="*/ 67 w 121"/>
                <a:gd name="T59" fmla="*/ 29 h 139"/>
                <a:gd name="T60" fmla="*/ 60 w 121"/>
                <a:gd name="T61" fmla="*/ 29 h 139"/>
                <a:gd name="T62" fmla="*/ 60 w 121"/>
                <a:gd name="T63" fmla="*/ 29 h 139"/>
                <a:gd name="T64" fmla="*/ 53 w 121"/>
                <a:gd name="T65" fmla="*/ 29 h 139"/>
                <a:gd name="T66" fmla="*/ 47 w 121"/>
                <a:gd name="T67" fmla="*/ 31 h 139"/>
                <a:gd name="T68" fmla="*/ 42 w 121"/>
                <a:gd name="T69" fmla="*/ 35 h 139"/>
                <a:gd name="T70" fmla="*/ 38 w 121"/>
                <a:gd name="T71" fmla="*/ 38 h 139"/>
                <a:gd name="T72" fmla="*/ 35 w 121"/>
                <a:gd name="T73" fmla="*/ 44 h 139"/>
                <a:gd name="T74" fmla="*/ 32 w 121"/>
                <a:gd name="T75" fmla="*/ 50 h 139"/>
                <a:gd name="T76" fmla="*/ 30 w 121"/>
                <a:gd name="T77" fmla="*/ 57 h 139"/>
                <a:gd name="T78" fmla="*/ 30 w 121"/>
                <a:gd name="T79" fmla="*/ 63 h 139"/>
                <a:gd name="T80" fmla="*/ 30 w 121"/>
                <a:gd name="T81" fmla="*/ 139 h 139"/>
                <a:gd name="T82" fmla="*/ 0 w 121"/>
                <a:gd name="T83" fmla="*/ 139 h 139"/>
                <a:gd name="T84" fmla="*/ 0 w 121"/>
                <a:gd name="T85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39">
                  <a:moveTo>
                    <a:pt x="0" y="2"/>
                  </a:moveTo>
                  <a:lnTo>
                    <a:pt x="30" y="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5" y="2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1" y="4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3"/>
                  </a:lnTo>
                  <a:lnTo>
                    <a:pt x="120" y="44"/>
                  </a:lnTo>
                  <a:lnTo>
                    <a:pt x="121" y="57"/>
                  </a:lnTo>
                  <a:lnTo>
                    <a:pt x="121" y="139"/>
                  </a:lnTo>
                  <a:lnTo>
                    <a:pt x="91" y="139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0" y="55"/>
                  </a:lnTo>
                  <a:lnTo>
                    <a:pt x="89" y="47"/>
                  </a:lnTo>
                  <a:lnTo>
                    <a:pt x="86" y="42"/>
                  </a:lnTo>
                  <a:lnTo>
                    <a:pt x="83" y="37"/>
                  </a:lnTo>
                  <a:lnTo>
                    <a:pt x="78" y="34"/>
                  </a:lnTo>
                  <a:lnTo>
                    <a:pt x="74" y="30"/>
                  </a:lnTo>
                  <a:lnTo>
                    <a:pt x="67" y="29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53" y="29"/>
                  </a:lnTo>
                  <a:lnTo>
                    <a:pt x="47" y="31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0" y="57"/>
                  </a:lnTo>
                  <a:lnTo>
                    <a:pt x="30" y="63"/>
                  </a:lnTo>
                  <a:lnTo>
                    <a:pt x="30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0" name="Freeform 44"/>
            <p:cNvSpPr>
              <a:spLocks/>
            </p:cNvSpPr>
            <p:nvPr userDrawn="1"/>
          </p:nvSpPr>
          <p:spPr bwMode="auto">
            <a:xfrm>
              <a:off x="1744" y="3756"/>
              <a:ext cx="33" cy="66"/>
            </a:xfrm>
            <a:custGeom>
              <a:avLst/>
              <a:gdLst>
                <a:gd name="T0" fmla="*/ 29 w 100"/>
                <a:gd name="T1" fmla="*/ 4 h 196"/>
                <a:gd name="T2" fmla="*/ 58 w 100"/>
                <a:gd name="T3" fmla="*/ 0 h 196"/>
                <a:gd name="T4" fmla="*/ 58 w 100"/>
                <a:gd name="T5" fmla="*/ 59 h 196"/>
                <a:gd name="T6" fmla="*/ 100 w 100"/>
                <a:gd name="T7" fmla="*/ 59 h 196"/>
                <a:gd name="T8" fmla="*/ 100 w 100"/>
                <a:gd name="T9" fmla="*/ 87 h 196"/>
                <a:gd name="T10" fmla="*/ 58 w 100"/>
                <a:gd name="T11" fmla="*/ 87 h 196"/>
                <a:gd name="T12" fmla="*/ 58 w 100"/>
                <a:gd name="T13" fmla="*/ 196 h 196"/>
                <a:gd name="T14" fmla="*/ 29 w 100"/>
                <a:gd name="T15" fmla="*/ 196 h 196"/>
                <a:gd name="T16" fmla="*/ 29 w 100"/>
                <a:gd name="T17" fmla="*/ 87 h 196"/>
                <a:gd name="T18" fmla="*/ 0 w 100"/>
                <a:gd name="T19" fmla="*/ 87 h 196"/>
                <a:gd name="T20" fmla="*/ 0 w 100"/>
                <a:gd name="T21" fmla="*/ 59 h 196"/>
                <a:gd name="T22" fmla="*/ 29 w 100"/>
                <a:gd name="T23" fmla="*/ 59 h 196"/>
                <a:gd name="T24" fmla="*/ 29 w 100"/>
                <a:gd name="T25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96">
                  <a:moveTo>
                    <a:pt x="29" y="4"/>
                  </a:moveTo>
                  <a:lnTo>
                    <a:pt x="58" y="0"/>
                  </a:lnTo>
                  <a:lnTo>
                    <a:pt x="58" y="59"/>
                  </a:lnTo>
                  <a:lnTo>
                    <a:pt x="100" y="59"/>
                  </a:lnTo>
                  <a:lnTo>
                    <a:pt x="100" y="87"/>
                  </a:lnTo>
                  <a:lnTo>
                    <a:pt x="58" y="87"/>
                  </a:lnTo>
                  <a:lnTo>
                    <a:pt x="58" y="196"/>
                  </a:lnTo>
                  <a:lnTo>
                    <a:pt x="29" y="196"/>
                  </a:lnTo>
                  <a:lnTo>
                    <a:pt x="29" y="87"/>
                  </a:lnTo>
                  <a:lnTo>
                    <a:pt x="0" y="87"/>
                  </a:lnTo>
                  <a:lnTo>
                    <a:pt x="0" y="59"/>
                  </a:lnTo>
                  <a:lnTo>
                    <a:pt x="29" y="59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1" name="Freeform 45"/>
            <p:cNvSpPr>
              <a:spLocks/>
            </p:cNvSpPr>
            <p:nvPr userDrawn="1"/>
          </p:nvSpPr>
          <p:spPr bwMode="auto">
            <a:xfrm>
              <a:off x="1785" y="3775"/>
              <a:ext cx="22" cy="47"/>
            </a:xfrm>
            <a:custGeom>
              <a:avLst/>
              <a:gdLst>
                <a:gd name="T0" fmla="*/ 0 w 65"/>
                <a:gd name="T1" fmla="*/ 2 h 139"/>
                <a:gd name="T2" fmla="*/ 29 w 65"/>
                <a:gd name="T3" fmla="*/ 2 h 139"/>
                <a:gd name="T4" fmla="*/ 29 w 65"/>
                <a:gd name="T5" fmla="*/ 16 h 139"/>
                <a:gd name="T6" fmla="*/ 29 w 65"/>
                <a:gd name="T7" fmla="*/ 16 h 139"/>
                <a:gd name="T8" fmla="*/ 35 w 65"/>
                <a:gd name="T9" fmla="*/ 10 h 139"/>
                <a:gd name="T10" fmla="*/ 42 w 65"/>
                <a:gd name="T11" fmla="*/ 5 h 139"/>
                <a:gd name="T12" fmla="*/ 47 w 65"/>
                <a:gd name="T13" fmla="*/ 3 h 139"/>
                <a:gd name="T14" fmla="*/ 52 w 65"/>
                <a:gd name="T15" fmla="*/ 2 h 139"/>
                <a:gd name="T16" fmla="*/ 58 w 65"/>
                <a:gd name="T17" fmla="*/ 0 h 139"/>
                <a:gd name="T18" fmla="*/ 65 w 65"/>
                <a:gd name="T19" fmla="*/ 0 h 139"/>
                <a:gd name="T20" fmla="*/ 65 w 65"/>
                <a:gd name="T21" fmla="*/ 29 h 139"/>
                <a:gd name="T22" fmla="*/ 63 w 65"/>
                <a:gd name="T23" fmla="*/ 29 h 139"/>
                <a:gd name="T24" fmla="*/ 63 w 65"/>
                <a:gd name="T25" fmla="*/ 29 h 139"/>
                <a:gd name="T26" fmla="*/ 56 w 65"/>
                <a:gd name="T27" fmla="*/ 30 h 139"/>
                <a:gd name="T28" fmla="*/ 49 w 65"/>
                <a:gd name="T29" fmla="*/ 31 h 139"/>
                <a:gd name="T30" fmla="*/ 43 w 65"/>
                <a:gd name="T31" fmla="*/ 35 h 139"/>
                <a:gd name="T32" fmla="*/ 39 w 65"/>
                <a:gd name="T33" fmla="*/ 38 h 139"/>
                <a:gd name="T34" fmla="*/ 35 w 65"/>
                <a:gd name="T35" fmla="*/ 44 h 139"/>
                <a:gd name="T36" fmla="*/ 32 w 65"/>
                <a:gd name="T37" fmla="*/ 50 h 139"/>
                <a:gd name="T38" fmla="*/ 31 w 65"/>
                <a:gd name="T39" fmla="*/ 57 h 139"/>
                <a:gd name="T40" fmla="*/ 29 w 65"/>
                <a:gd name="T41" fmla="*/ 63 h 139"/>
                <a:gd name="T42" fmla="*/ 29 w 65"/>
                <a:gd name="T43" fmla="*/ 139 h 139"/>
                <a:gd name="T44" fmla="*/ 0 w 65"/>
                <a:gd name="T45" fmla="*/ 139 h 139"/>
                <a:gd name="T46" fmla="*/ 0 w 65"/>
                <a:gd name="T47" fmla="*/ 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9">
                  <a:moveTo>
                    <a:pt x="0" y="2"/>
                  </a:moveTo>
                  <a:lnTo>
                    <a:pt x="29" y="2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5" y="10"/>
                  </a:lnTo>
                  <a:lnTo>
                    <a:pt x="42" y="5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29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56" y="30"/>
                  </a:lnTo>
                  <a:lnTo>
                    <a:pt x="49" y="31"/>
                  </a:lnTo>
                  <a:lnTo>
                    <a:pt x="43" y="35"/>
                  </a:lnTo>
                  <a:lnTo>
                    <a:pt x="39" y="38"/>
                  </a:lnTo>
                  <a:lnTo>
                    <a:pt x="35" y="44"/>
                  </a:lnTo>
                  <a:lnTo>
                    <a:pt x="32" y="50"/>
                  </a:lnTo>
                  <a:lnTo>
                    <a:pt x="31" y="57"/>
                  </a:lnTo>
                  <a:lnTo>
                    <a:pt x="29" y="63"/>
                  </a:lnTo>
                  <a:lnTo>
                    <a:pt x="29" y="139"/>
                  </a:lnTo>
                  <a:lnTo>
                    <a:pt x="0" y="1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" name="Freeform 46"/>
            <p:cNvSpPr>
              <a:spLocks noEditPoints="1"/>
            </p:cNvSpPr>
            <p:nvPr userDrawn="1"/>
          </p:nvSpPr>
          <p:spPr bwMode="auto">
            <a:xfrm>
              <a:off x="1812" y="3775"/>
              <a:ext cx="46" cy="47"/>
            </a:xfrm>
            <a:custGeom>
              <a:avLst/>
              <a:gdLst>
                <a:gd name="T0" fmla="*/ 32 w 140"/>
                <a:gd name="T1" fmla="*/ 81 h 140"/>
                <a:gd name="T2" fmla="*/ 36 w 140"/>
                <a:gd name="T3" fmla="*/ 93 h 140"/>
                <a:gd name="T4" fmla="*/ 44 w 140"/>
                <a:gd name="T5" fmla="*/ 104 h 140"/>
                <a:gd name="T6" fmla="*/ 56 w 140"/>
                <a:gd name="T7" fmla="*/ 109 h 140"/>
                <a:gd name="T8" fmla="*/ 71 w 140"/>
                <a:gd name="T9" fmla="*/ 113 h 140"/>
                <a:gd name="T10" fmla="*/ 80 w 140"/>
                <a:gd name="T11" fmla="*/ 112 h 140"/>
                <a:gd name="T12" fmla="*/ 96 w 140"/>
                <a:gd name="T13" fmla="*/ 105 h 140"/>
                <a:gd name="T14" fmla="*/ 137 w 140"/>
                <a:gd name="T15" fmla="*/ 99 h 140"/>
                <a:gd name="T16" fmla="*/ 133 w 140"/>
                <a:gd name="T17" fmla="*/ 108 h 140"/>
                <a:gd name="T18" fmla="*/ 120 w 140"/>
                <a:gd name="T19" fmla="*/ 123 h 140"/>
                <a:gd name="T20" fmla="*/ 103 w 140"/>
                <a:gd name="T21" fmla="*/ 135 h 140"/>
                <a:gd name="T22" fmla="*/ 81 w 140"/>
                <a:gd name="T23" fmla="*/ 140 h 140"/>
                <a:gd name="T24" fmla="*/ 71 w 140"/>
                <a:gd name="T25" fmla="*/ 140 h 140"/>
                <a:gd name="T26" fmla="*/ 56 w 140"/>
                <a:gd name="T27" fmla="*/ 139 h 140"/>
                <a:gd name="T28" fmla="*/ 42 w 140"/>
                <a:gd name="T29" fmla="*/ 136 h 140"/>
                <a:gd name="T30" fmla="*/ 20 w 140"/>
                <a:gd name="T31" fmla="*/ 121 h 140"/>
                <a:gd name="T32" fmla="*/ 6 w 140"/>
                <a:gd name="T33" fmla="*/ 98 h 140"/>
                <a:gd name="T34" fmla="*/ 1 w 140"/>
                <a:gd name="T35" fmla="*/ 85 h 140"/>
                <a:gd name="T36" fmla="*/ 0 w 140"/>
                <a:gd name="T37" fmla="*/ 70 h 140"/>
                <a:gd name="T38" fmla="*/ 0 w 140"/>
                <a:gd name="T39" fmla="*/ 63 h 140"/>
                <a:gd name="T40" fmla="*/ 6 w 140"/>
                <a:gd name="T41" fmla="*/ 43 h 140"/>
                <a:gd name="T42" fmla="*/ 20 w 140"/>
                <a:gd name="T43" fmla="*/ 21 h 140"/>
                <a:gd name="T44" fmla="*/ 42 w 140"/>
                <a:gd name="T45" fmla="*/ 6 h 140"/>
                <a:gd name="T46" fmla="*/ 55 w 140"/>
                <a:gd name="T47" fmla="*/ 2 h 140"/>
                <a:gd name="T48" fmla="*/ 70 w 140"/>
                <a:gd name="T49" fmla="*/ 0 h 140"/>
                <a:gd name="T50" fmla="*/ 77 w 140"/>
                <a:gd name="T51" fmla="*/ 0 h 140"/>
                <a:gd name="T52" fmla="*/ 90 w 140"/>
                <a:gd name="T53" fmla="*/ 4 h 140"/>
                <a:gd name="T54" fmla="*/ 109 w 140"/>
                <a:gd name="T55" fmla="*/ 12 h 140"/>
                <a:gd name="T56" fmla="*/ 127 w 140"/>
                <a:gd name="T57" fmla="*/ 31 h 140"/>
                <a:gd name="T58" fmla="*/ 137 w 140"/>
                <a:gd name="T59" fmla="*/ 57 h 140"/>
                <a:gd name="T60" fmla="*/ 140 w 140"/>
                <a:gd name="T61" fmla="*/ 70 h 140"/>
                <a:gd name="T62" fmla="*/ 138 w 140"/>
                <a:gd name="T63" fmla="*/ 81 h 140"/>
                <a:gd name="T64" fmla="*/ 33 w 140"/>
                <a:gd name="T65" fmla="*/ 54 h 140"/>
                <a:gd name="T66" fmla="*/ 106 w 140"/>
                <a:gd name="T67" fmla="*/ 54 h 140"/>
                <a:gd name="T68" fmla="*/ 101 w 140"/>
                <a:gd name="T69" fmla="*/ 44 h 140"/>
                <a:gd name="T70" fmla="*/ 93 w 140"/>
                <a:gd name="T71" fmla="*/ 36 h 140"/>
                <a:gd name="T72" fmla="*/ 82 w 140"/>
                <a:gd name="T73" fmla="*/ 30 h 140"/>
                <a:gd name="T74" fmla="*/ 70 w 140"/>
                <a:gd name="T75" fmla="*/ 28 h 140"/>
                <a:gd name="T76" fmla="*/ 63 w 140"/>
                <a:gd name="T77" fmla="*/ 29 h 140"/>
                <a:gd name="T78" fmla="*/ 51 w 140"/>
                <a:gd name="T79" fmla="*/ 33 h 140"/>
                <a:gd name="T80" fmla="*/ 42 w 140"/>
                <a:gd name="T81" fmla="*/ 39 h 140"/>
                <a:gd name="T82" fmla="*/ 35 w 140"/>
                <a:gd name="T83" fmla="*/ 49 h 140"/>
                <a:gd name="T84" fmla="*/ 33 w 140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0">
                  <a:moveTo>
                    <a:pt x="32" y="81"/>
                  </a:moveTo>
                  <a:lnTo>
                    <a:pt x="32" y="81"/>
                  </a:lnTo>
                  <a:lnTo>
                    <a:pt x="33" y="88"/>
                  </a:lnTo>
                  <a:lnTo>
                    <a:pt x="36" y="93"/>
                  </a:lnTo>
                  <a:lnTo>
                    <a:pt x="40" y="99"/>
                  </a:lnTo>
                  <a:lnTo>
                    <a:pt x="44" y="104"/>
                  </a:lnTo>
                  <a:lnTo>
                    <a:pt x="50" y="107"/>
                  </a:lnTo>
                  <a:lnTo>
                    <a:pt x="56" y="109"/>
                  </a:lnTo>
                  <a:lnTo>
                    <a:pt x="63" y="112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80" y="112"/>
                  </a:lnTo>
                  <a:lnTo>
                    <a:pt x="89" y="109"/>
                  </a:lnTo>
                  <a:lnTo>
                    <a:pt x="96" y="105"/>
                  </a:lnTo>
                  <a:lnTo>
                    <a:pt x="102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3" y="108"/>
                  </a:lnTo>
                  <a:lnTo>
                    <a:pt x="127" y="116"/>
                  </a:lnTo>
                  <a:lnTo>
                    <a:pt x="120" y="123"/>
                  </a:lnTo>
                  <a:lnTo>
                    <a:pt x="112" y="129"/>
                  </a:lnTo>
                  <a:lnTo>
                    <a:pt x="103" y="135"/>
                  </a:lnTo>
                  <a:lnTo>
                    <a:pt x="93" y="138"/>
                  </a:lnTo>
                  <a:lnTo>
                    <a:pt x="81" y="14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6" y="139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09"/>
                  </a:lnTo>
                  <a:lnTo>
                    <a:pt x="6" y="98"/>
                  </a:lnTo>
                  <a:lnTo>
                    <a:pt x="3" y="91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6" y="43"/>
                  </a:lnTo>
                  <a:lnTo>
                    <a:pt x="11" y="31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5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3" y="2"/>
                  </a:lnTo>
                  <a:lnTo>
                    <a:pt x="90" y="4"/>
                  </a:lnTo>
                  <a:lnTo>
                    <a:pt x="97" y="6"/>
                  </a:lnTo>
                  <a:lnTo>
                    <a:pt x="109" y="12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4" y="43"/>
                  </a:lnTo>
                  <a:lnTo>
                    <a:pt x="137" y="57"/>
                  </a:lnTo>
                  <a:lnTo>
                    <a:pt x="138" y="63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81"/>
                  </a:lnTo>
                  <a:lnTo>
                    <a:pt x="32" y="81"/>
                  </a:lnTo>
                  <a:close/>
                  <a:moveTo>
                    <a:pt x="33" y="54"/>
                  </a:moveTo>
                  <a:lnTo>
                    <a:pt x="106" y="54"/>
                  </a:lnTo>
                  <a:lnTo>
                    <a:pt x="106" y="54"/>
                  </a:lnTo>
                  <a:lnTo>
                    <a:pt x="104" y="49"/>
                  </a:lnTo>
                  <a:lnTo>
                    <a:pt x="101" y="44"/>
                  </a:lnTo>
                  <a:lnTo>
                    <a:pt x="97" y="39"/>
                  </a:lnTo>
                  <a:lnTo>
                    <a:pt x="93" y="36"/>
                  </a:lnTo>
                  <a:lnTo>
                    <a:pt x="88" y="33"/>
                  </a:lnTo>
                  <a:lnTo>
                    <a:pt x="82" y="30"/>
                  </a:lnTo>
                  <a:lnTo>
                    <a:pt x="75" y="29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3" y="29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5" y="49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809750" y="3128963"/>
            <a:ext cx="2332038" cy="844550"/>
            <a:chOff x="1140" y="1971"/>
            <a:chExt cx="1469" cy="53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40" y="1971"/>
              <a:ext cx="1469" cy="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1646" y="2174"/>
              <a:ext cx="187" cy="131"/>
            </a:xfrm>
            <a:custGeom>
              <a:avLst/>
              <a:gdLst>
                <a:gd name="T0" fmla="*/ 562 w 562"/>
                <a:gd name="T1" fmla="*/ 393 h 393"/>
                <a:gd name="T2" fmla="*/ 216 w 562"/>
                <a:gd name="T3" fmla="*/ 0 h 393"/>
                <a:gd name="T4" fmla="*/ 0 w 562"/>
                <a:gd name="T5" fmla="*/ 0 h 393"/>
                <a:gd name="T6" fmla="*/ 342 w 562"/>
                <a:gd name="T7" fmla="*/ 393 h 393"/>
                <a:gd name="T8" fmla="*/ 562 w 562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393">
                  <a:moveTo>
                    <a:pt x="562" y="393"/>
                  </a:moveTo>
                  <a:lnTo>
                    <a:pt x="216" y="0"/>
                  </a:lnTo>
                  <a:lnTo>
                    <a:pt x="0" y="0"/>
                  </a:lnTo>
                  <a:lnTo>
                    <a:pt x="342" y="393"/>
                  </a:lnTo>
                  <a:lnTo>
                    <a:pt x="562" y="393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79" y="1971"/>
              <a:ext cx="53" cy="334"/>
            </a:xfrm>
            <a:custGeom>
              <a:avLst/>
              <a:gdLst>
                <a:gd name="T0" fmla="*/ 0 w 161"/>
                <a:gd name="T1" fmla="*/ 0 h 1003"/>
                <a:gd name="T2" fmla="*/ 0 w 161"/>
                <a:gd name="T3" fmla="*/ 1003 h 1003"/>
                <a:gd name="T4" fmla="*/ 161 w 161"/>
                <a:gd name="T5" fmla="*/ 1003 h 1003"/>
                <a:gd name="T6" fmla="*/ 161 w 161"/>
                <a:gd name="T7" fmla="*/ 638 h 1003"/>
                <a:gd name="T8" fmla="*/ 161 w 161"/>
                <a:gd name="T9" fmla="*/ 639 h 1003"/>
                <a:gd name="T10" fmla="*/ 161 w 161"/>
                <a:gd name="T11" fmla="*/ 601 h 1003"/>
                <a:gd name="T12" fmla="*/ 161 w 161"/>
                <a:gd name="T13" fmla="*/ 601 h 1003"/>
                <a:gd name="T14" fmla="*/ 161 w 161"/>
                <a:gd name="T15" fmla="*/ 0 h 1003"/>
                <a:gd name="T16" fmla="*/ 0 w 161"/>
                <a:gd name="T17" fmla="*/ 0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003">
                  <a:moveTo>
                    <a:pt x="0" y="0"/>
                  </a:moveTo>
                  <a:lnTo>
                    <a:pt x="0" y="1003"/>
                  </a:lnTo>
                  <a:lnTo>
                    <a:pt x="161" y="1003"/>
                  </a:lnTo>
                  <a:lnTo>
                    <a:pt x="161" y="638"/>
                  </a:lnTo>
                  <a:lnTo>
                    <a:pt x="161" y="639"/>
                  </a:lnTo>
                  <a:lnTo>
                    <a:pt x="161" y="601"/>
                  </a:lnTo>
                  <a:lnTo>
                    <a:pt x="161" y="601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545 w 723"/>
                <a:gd name="T1" fmla="*/ 296 h 755"/>
                <a:gd name="T2" fmla="*/ 531 w 723"/>
                <a:gd name="T3" fmla="*/ 246 h 755"/>
                <a:gd name="T4" fmla="*/ 505 w 723"/>
                <a:gd name="T5" fmla="*/ 206 h 755"/>
                <a:gd name="T6" fmla="*/ 471 w 723"/>
                <a:gd name="T7" fmla="*/ 176 h 755"/>
                <a:gd name="T8" fmla="*/ 428 w 723"/>
                <a:gd name="T9" fmla="*/ 157 h 755"/>
                <a:gd name="T10" fmla="*/ 380 w 723"/>
                <a:gd name="T11" fmla="*/ 148 h 755"/>
                <a:gd name="T12" fmla="*/ 346 w 723"/>
                <a:gd name="T13" fmla="*/ 149 h 755"/>
                <a:gd name="T14" fmla="*/ 299 w 723"/>
                <a:gd name="T15" fmla="*/ 157 h 755"/>
                <a:gd name="T16" fmla="*/ 257 w 723"/>
                <a:gd name="T17" fmla="*/ 178 h 755"/>
                <a:gd name="T18" fmla="*/ 220 w 723"/>
                <a:gd name="T19" fmla="*/ 209 h 755"/>
                <a:gd name="T20" fmla="*/ 191 w 723"/>
                <a:gd name="T21" fmla="*/ 249 h 755"/>
                <a:gd name="T22" fmla="*/ 170 w 723"/>
                <a:gd name="T23" fmla="*/ 296 h 755"/>
                <a:gd name="T24" fmla="*/ 0 w 723"/>
                <a:gd name="T25" fmla="*/ 357 h 755"/>
                <a:gd name="T26" fmla="*/ 7 w 723"/>
                <a:gd name="T27" fmla="*/ 300 h 755"/>
                <a:gd name="T28" fmla="*/ 22 w 723"/>
                <a:gd name="T29" fmla="*/ 245 h 755"/>
                <a:gd name="T30" fmla="*/ 44 w 723"/>
                <a:gd name="T31" fmla="*/ 195 h 755"/>
                <a:gd name="T32" fmla="*/ 72 w 723"/>
                <a:gd name="T33" fmla="*/ 149 h 755"/>
                <a:gd name="T34" fmla="*/ 107 w 723"/>
                <a:gd name="T35" fmla="*/ 109 h 755"/>
                <a:gd name="T36" fmla="*/ 147 w 723"/>
                <a:gd name="T37" fmla="*/ 73 h 755"/>
                <a:gd name="T38" fmla="*/ 192 w 723"/>
                <a:gd name="T39" fmla="*/ 44 h 755"/>
                <a:gd name="T40" fmla="*/ 242 w 723"/>
                <a:gd name="T41" fmla="*/ 22 h 755"/>
                <a:gd name="T42" fmla="*/ 296 w 723"/>
                <a:gd name="T43" fmla="*/ 7 h 755"/>
                <a:gd name="T44" fmla="*/ 354 w 723"/>
                <a:gd name="T45" fmla="*/ 0 h 755"/>
                <a:gd name="T46" fmla="*/ 392 w 723"/>
                <a:gd name="T47" fmla="*/ 0 h 755"/>
                <a:gd name="T48" fmla="*/ 447 w 723"/>
                <a:gd name="T49" fmla="*/ 6 h 755"/>
                <a:gd name="T50" fmla="*/ 497 w 723"/>
                <a:gd name="T51" fmla="*/ 20 h 755"/>
                <a:gd name="T52" fmla="*/ 543 w 723"/>
                <a:gd name="T53" fmla="*/ 40 h 755"/>
                <a:gd name="T54" fmla="*/ 584 w 723"/>
                <a:gd name="T55" fmla="*/ 67 h 755"/>
                <a:gd name="T56" fmla="*/ 621 w 723"/>
                <a:gd name="T57" fmla="*/ 101 h 755"/>
                <a:gd name="T58" fmla="*/ 653 w 723"/>
                <a:gd name="T59" fmla="*/ 140 h 755"/>
                <a:gd name="T60" fmla="*/ 678 w 723"/>
                <a:gd name="T61" fmla="*/ 185 h 755"/>
                <a:gd name="T62" fmla="*/ 699 w 723"/>
                <a:gd name="T63" fmla="*/ 237 h 755"/>
                <a:gd name="T64" fmla="*/ 713 w 723"/>
                <a:gd name="T65" fmla="*/ 294 h 755"/>
                <a:gd name="T66" fmla="*/ 722 w 723"/>
                <a:gd name="T67" fmla="*/ 356 h 755"/>
                <a:gd name="T68" fmla="*/ 167 w 723"/>
                <a:gd name="T69" fmla="*/ 421 h 755"/>
                <a:gd name="T70" fmla="*/ 175 w 723"/>
                <a:gd name="T71" fmla="*/ 459 h 755"/>
                <a:gd name="T72" fmla="*/ 200 w 723"/>
                <a:gd name="T73" fmla="*/ 507 h 755"/>
                <a:gd name="T74" fmla="*/ 236 w 723"/>
                <a:gd name="T75" fmla="*/ 548 h 755"/>
                <a:gd name="T76" fmla="*/ 282 w 723"/>
                <a:gd name="T77" fmla="*/ 576 h 755"/>
                <a:gd name="T78" fmla="*/ 337 w 723"/>
                <a:gd name="T79" fmla="*/ 592 h 755"/>
                <a:gd name="T80" fmla="*/ 376 w 723"/>
                <a:gd name="T81" fmla="*/ 595 h 755"/>
                <a:gd name="T82" fmla="*/ 424 w 723"/>
                <a:gd name="T83" fmla="*/ 592 h 755"/>
                <a:gd name="T84" fmla="*/ 465 w 723"/>
                <a:gd name="T85" fmla="*/ 581 h 755"/>
                <a:gd name="T86" fmla="*/ 513 w 723"/>
                <a:gd name="T87" fmla="*/ 557 h 755"/>
                <a:gd name="T88" fmla="*/ 566 w 723"/>
                <a:gd name="T89" fmla="*/ 512 h 755"/>
                <a:gd name="T90" fmla="*/ 662 w 723"/>
                <a:gd name="T91" fmla="*/ 640 h 755"/>
                <a:gd name="T92" fmla="*/ 620 w 723"/>
                <a:gd name="T93" fmla="*/ 678 h 755"/>
                <a:gd name="T94" fmla="*/ 569 w 723"/>
                <a:gd name="T95" fmla="*/ 710 h 755"/>
                <a:gd name="T96" fmla="*/ 511 w 723"/>
                <a:gd name="T97" fmla="*/ 734 h 755"/>
                <a:gd name="T98" fmla="*/ 447 w 723"/>
                <a:gd name="T99" fmla="*/ 749 h 755"/>
                <a:gd name="T100" fmla="*/ 376 w 723"/>
                <a:gd name="T101" fmla="*/ 755 h 755"/>
                <a:gd name="T102" fmla="*/ 337 w 723"/>
                <a:gd name="T103" fmla="*/ 752 h 755"/>
                <a:gd name="T104" fmla="*/ 280 w 723"/>
                <a:gd name="T105" fmla="*/ 743 h 755"/>
                <a:gd name="T106" fmla="*/ 226 w 723"/>
                <a:gd name="T107" fmla="*/ 726 h 755"/>
                <a:gd name="T108" fmla="*/ 178 w 723"/>
                <a:gd name="T109" fmla="*/ 701 h 755"/>
                <a:gd name="T110" fmla="*/ 134 w 723"/>
                <a:gd name="T111" fmla="*/ 670 h 755"/>
                <a:gd name="T112" fmla="*/ 95 w 723"/>
                <a:gd name="T113" fmla="*/ 633 h 755"/>
                <a:gd name="T114" fmla="*/ 62 w 723"/>
                <a:gd name="T115" fmla="*/ 590 h 755"/>
                <a:gd name="T116" fmla="*/ 35 w 723"/>
                <a:gd name="T117" fmla="*/ 543 h 755"/>
                <a:gd name="T118" fmla="*/ 16 w 723"/>
                <a:gd name="T119" fmla="*/ 492 h 755"/>
                <a:gd name="T120" fmla="*/ 4 w 723"/>
                <a:gd name="T121" fmla="*/ 435 h 755"/>
                <a:gd name="T122" fmla="*/ 0 w 723"/>
                <a:gd name="T123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3" h="755">
                  <a:moveTo>
                    <a:pt x="170" y="296"/>
                  </a:moveTo>
                  <a:lnTo>
                    <a:pt x="545" y="296"/>
                  </a:lnTo>
                  <a:lnTo>
                    <a:pt x="545" y="296"/>
                  </a:lnTo>
                  <a:lnTo>
                    <a:pt x="542" y="279"/>
                  </a:lnTo>
                  <a:lnTo>
                    <a:pt x="537" y="262"/>
                  </a:lnTo>
                  <a:lnTo>
                    <a:pt x="531" y="246"/>
                  </a:lnTo>
                  <a:lnTo>
                    <a:pt x="522" y="232"/>
                  </a:lnTo>
                  <a:lnTo>
                    <a:pt x="514" y="218"/>
                  </a:lnTo>
                  <a:lnTo>
                    <a:pt x="505" y="206"/>
                  </a:lnTo>
                  <a:lnTo>
                    <a:pt x="494" y="195"/>
                  </a:lnTo>
                  <a:lnTo>
                    <a:pt x="483" y="185"/>
                  </a:lnTo>
                  <a:lnTo>
                    <a:pt x="471" y="176"/>
                  </a:lnTo>
                  <a:lnTo>
                    <a:pt x="458" y="168"/>
                  </a:lnTo>
                  <a:lnTo>
                    <a:pt x="443" y="162"/>
                  </a:lnTo>
                  <a:lnTo>
                    <a:pt x="428" y="157"/>
                  </a:lnTo>
                  <a:lnTo>
                    <a:pt x="413" y="153"/>
                  </a:lnTo>
                  <a:lnTo>
                    <a:pt x="397" y="150"/>
                  </a:lnTo>
                  <a:lnTo>
                    <a:pt x="380" y="148"/>
                  </a:lnTo>
                  <a:lnTo>
                    <a:pt x="362" y="148"/>
                  </a:lnTo>
                  <a:lnTo>
                    <a:pt x="362" y="148"/>
                  </a:lnTo>
                  <a:lnTo>
                    <a:pt x="346" y="149"/>
                  </a:lnTo>
                  <a:lnTo>
                    <a:pt x="330" y="150"/>
                  </a:lnTo>
                  <a:lnTo>
                    <a:pt x="314" y="154"/>
                  </a:lnTo>
                  <a:lnTo>
                    <a:pt x="299" y="157"/>
                  </a:lnTo>
                  <a:lnTo>
                    <a:pt x="285" y="164"/>
                  </a:lnTo>
                  <a:lnTo>
                    <a:pt x="270" y="171"/>
                  </a:lnTo>
                  <a:lnTo>
                    <a:pt x="257" y="178"/>
                  </a:lnTo>
                  <a:lnTo>
                    <a:pt x="243" y="188"/>
                  </a:lnTo>
                  <a:lnTo>
                    <a:pt x="231" y="198"/>
                  </a:lnTo>
                  <a:lnTo>
                    <a:pt x="220" y="209"/>
                  </a:lnTo>
                  <a:lnTo>
                    <a:pt x="209" y="221"/>
                  </a:lnTo>
                  <a:lnTo>
                    <a:pt x="200" y="234"/>
                  </a:lnTo>
                  <a:lnTo>
                    <a:pt x="191" y="249"/>
                  </a:lnTo>
                  <a:lnTo>
                    <a:pt x="183" y="264"/>
                  </a:lnTo>
                  <a:lnTo>
                    <a:pt x="176" y="281"/>
                  </a:lnTo>
                  <a:lnTo>
                    <a:pt x="170" y="296"/>
                  </a:lnTo>
                  <a:close/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2186" y="2104"/>
              <a:ext cx="125" cy="49"/>
            </a:xfrm>
            <a:custGeom>
              <a:avLst/>
              <a:gdLst>
                <a:gd name="T0" fmla="*/ 0 w 375"/>
                <a:gd name="T1" fmla="*/ 148 h 148"/>
                <a:gd name="T2" fmla="*/ 375 w 375"/>
                <a:gd name="T3" fmla="*/ 148 h 148"/>
                <a:gd name="T4" fmla="*/ 375 w 375"/>
                <a:gd name="T5" fmla="*/ 148 h 148"/>
                <a:gd name="T6" fmla="*/ 372 w 375"/>
                <a:gd name="T7" fmla="*/ 131 h 148"/>
                <a:gd name="T8" fmla="*/ 367 w 375"/>
                <a:gd name="T9" fmla="*/ 114 h 148"/>
                <a:gd name="T10" fmla="*/ 361 w 375"/>
                <a:gd name="T11" fmla="*/ 98 h 148"/>
                <a:gd name="T12" fmla="*/ 352 w 375"/>
                <a:gd name="T13" fmla="*/ 84 h 148"/>
                <a:gd name="T14" fmla="*/ 344 w 375"/>
                <a:gd name="T15" fmla="*/ 70 h 148"/>
                <a:gd name="T16" fmla="*/ 335 w 375"/>
                <a:gd name="T17" fmla="*/ 58 h 148"/>
                <a:gd name="T18" fmla="*/ 324 w 375"/>
                <a:gd name="T19" fmla="*/ 47 h 148"/>
                <a:gd name="T20" fmla="*/ 313 w 375"/>
                <a:gd name="T21" fmla="*/ 37 h 148"/>
                <a:gd name="T22" fmla="*/ 301 w 375"/>
                <a:gd name="T23" fmla="*/ 28 h 148"/>
                <a:gd name="T24" fmla="*/ 288 w 375"/>
                <a:gd name="T25" fmla="*/ 20 h 148"/>
                <a:gd name="T26" fmla="*/ 273 w 375"/>
                <a:gd name="T27" fmla="*/ 14 h 148"/>
                <a:gd name="T28" fmla="*/ 258 w 375"/>
                <a:gd name="T29" fmla="*/ 9 h 148"/>
                <a:gd name="T30" fmla="*/ 243 w 375"/>
                <a:gd name="T31" fmla="*/ 5 h 148"/>
                <a:gd name="T32" fmla="*/ 227 w 375"/>
                <a:gd name="T33" fmla="*/ 2 h 148"/>
                <a:gd name="T34" fmla="*/ 210 w 375"/>
                <a:gd name="T35" fmla="*/ 0 h 148"/>
                <a:gd name="T36" fmla="*/ 192 w 375"/>
                <a:gd name="T37" fmla="*/ 0 h 148"/>
                <a:gd name="T38" fmla="*/ 192 w 375"/>
                <a:gd name="T39" fmla="*/ 0 h 148"/>
                <a:gd name="T40" fmla="*/ 176 w 375"/>
                <a:gd name="T41" fmla="*/ 1 h 148"/>
                <a:gd name="T42" fmla="*/ 160 w 375"/>
                <a:gd name="T43" fmla="*/ 2 h 148"/>
                <a:gd name="T44" fmla="*/ 144 w 375"/>
                <a:gd name="T45" fmla="*/ 6 h 148"/>
                <a:gd name="T46" fmla="*/ 129 w 375"/>
                <a:gd name="T47" fmla="*/ 9 h 148"/>
                <a:gd name="T48" fmla="*/ 115 w 375"/>
                <a:gd name="T49" fmla="*/ 16 h 148"/>
                <a:gd name="T50" fmla="*/ 100 w 375"/>
                <a:gd name="T51" fmla="*/ 23 h 148"/>
                <a:gd name="T52" fmla="*/ 87 w 375"/>
                <a:gd name="T53" fmla="*/ 30 h 148"/>
                <a:gd name="T54" fmla="*/ 73 w 375"/>
                <a:gd name="T55" fmla="*/ 40 h 148"/>
                <a:gd name="T56" fmla="*/ 61 w 375"/>
                <a:gd name="T57" fmla="*/ 50 h 148"/>
                <a:gd name="T58" fmla="*/ 50 w 375"/>
                <a:gd name="T59" fmla="*/ 61 h 148"/>
                <a:gd name="T60" fmla="*/ 39 w 375"/>
                <a:gd name="T61" fmla="*/ 73 h 148"/>
                <a:gd name="T62" fmla="*/ 30 w 375"/>
                <a:gd name="T63" fmla="*/ 86 h 148"/>
                <a:gd name="T64" fmla="*/ 21 w 375"/>
                <a:gd name="T65" fmla="*/ 101 h 148"/>
                <a:gd name="T66" fmla="*/ 13 w 375"/>
                <a:gd name="T67" fmla="*/ 116 h 148"/>
                <a:gd name="T68" fmla="*/ 6 w 375"/>
                <a:gd name="T69" fmla="*/ 133 h 148"/>
                <a:gd name="T70" fmla="*/ 0 w 375"/>
                <a:gd name="T7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5" h="148">
                  <a:moveTo>
                    <a:pt x="0" y="148"/>
                  </a:moveTo>
                  <a:lnTo>
                    <a:pt x="375" y="148"/>
                  </a:lnTo>
                  <a:lnTo>
                    <a:pt x="375" y="148"/>
                  </a:lnTo>
                  <a:lnTo>
                    <a:pt x="372" y="131"/>
                  </a:lnTo>
                  <a:lnTo>
                    <a:pt x="367" y="114"/>
                  </a:lnTo>
                  <a:lnTo>
                    <a:pt x="361" y="98"/>
                  </a:lnTo>
                  <a:lnTo>
                    <a:pt x="352" y="84"/>
                  </a:lnTo>
                  <a:lnTo>
                    <a:pt x="344" y="70"/>
                  </a:lnTo>
                  <a:lnTo>
                    <a:pt x="335" y="58"/>
                  </a:lnTo>
                  <a:lnTo>
                    <a:pt x="324" y="47"/>
                  </a:lnTo>
                  <a:lnTo>
                    <a:pt x="313" y="37"/>
                  </a:lnTo>
                  <a:lnTo>
                    <a:pt x="301" y="28"/>
                  </a:lnTo>
                  <a:lnTo>
                    <a:pt x="288" y="20"/>
                  </a:lnTo>
                  <a:lnTo>
                    <a:pt x="273" y="14"/>
                  </a:lnTo>
                  <a:lnTo>
                    <a:pt x="258" y="9"/>
                  </a:lnTo>
                  <a:lnTo>
                    <a:pt x="243" y="5"/>
                  </a:lnTo>
                  <a:lnTo>
                    <a:pt x="227" y="2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76" y="1"/>
                  </a:lnTo>
                  <a:lnTo>
                    <a:pt x="160" y="2"/>
                  </a:lnTo>
                  <a:lnTo>
                    <a:pt x="144" y="6"/>
                  </a:lnTo>
                  <a:lnTo>
                    <a:pt x="129" y="9"/>
                  </a:lnTo>
                  <a:lnTo>
                    <a:pt x="115" y="16"/>
                  </a:lnTo>
                  <a:lnTo>
                    <a:pt x="100" y="23"/>
                  </a:lnTo>
                  <a:lnTo>
                    <a:pt x="87" y="30"/>
                  </a:lnTo>
                  <a:lnTo>
                    <a:pt x="73" y="40"/>
                  </a:lnTo>
                  <a:lnTo>
                    <a:pt x="61" y="50"/>
                  </a:lnTo>
                  <a:lnTo>
                    <a:pt x="50" y="61"/>
                  </a:lnTo>
                  <a:lnTo>
                    <a:pt x="39" y="73"/>
                  </a:lnTo>
                  <a:lnTo>
                    <a:pt x="30" y="86"/>
                  </a:lnTo>
                  <a:lnTo>
                    <a:pt x="21" y="101"/>
                  </a:lnTo>
                  <a:lnTo>
                    <a:pt x="13" y="116"/>
                  </a:lnTo>
                  <a:lnTo>
                    <a:pt x="6" y="13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0 w 723"/>
                <a:gd name="T1" fmla="*/ 357 h 755"/>
                <a:gd name="T2" fmla="*/ 7 w 723"/>
                <a:gd name="T3" fmla="*/ 300 h 755"/>
                <a:gd name="T4" fmla="*/ 22 w 723"/>
                <a:gd name="T5" fmla="*/ 245 h 755"/>
                <a:gd name="T6" fmla="*/ 44 w 723"/>
                <a:gd name="T7" fmla="*/ 195 h 755"/>
                <a:gd name="T8" fmla="*/ 72 w 723"/>
                <a:gd name="T9" fmla="*/ 149 h 755"/>
                <a:gd name="T10" fmla="*/ 107 w 723"/>
                <a:gd name="T11" fmla="*/ 109 h 755"/>
                <a:gd name="T12" fmla="*/ 147 w 723"/>
                <a:gd name="T13" fmla="*/ 73 h 755"/>
                <a:gd name="T14" fmla="*/ 192 w 723"/>
                <a:gd name="T15" fmla="*/ 44 h 755"/>
                <a:gd name="T16" fmla="*/ 242 w 723"/>
                <a:gd name="T17" fmla="*/ 22 h 755"/>
                <a:gd name="T18" fmla="*/ 296 w 723"/>
                <a:gd name="T19" fmla="*/ 7 h 755"/>
                <a:gd name="T20" fmla="*/ 354 w 723"/>
                <a:gd name="T21" fmla="*/ 0 h 755"/>
                <a:gd name="T22" fmla="*/ 392 w 723"/>
                <a:gd name="T23" fmla="*/ 0 h 755"/>
                <a:gd name="T24" fmla="*/ 447 w 723"/>
                <a:gd name="T25" fmla="*/ 6 h 755"/>
                <a:gd name="T26" fmla="*/ 497 w 723"/>
                <a:gd name="T27" fmla="*/ 20 h 755"/>
                <a:gd name="T28" fmla="*/ 543 w 723"/>
                <a:gd name="T29" fmla="*/ 40 h 755"/>
                <a:gd name="T30" fmla="*/ 584 w 723"/>
                <a:gd name="T31" fmla="*/ 67 h 755"/>
                <a:gd name="T32" fmla="*/ 621 w 723"/>
                <a:gd name="T33" fmla="*/ 101 h 755"/>
                <a:gd name="T34" fmla="*/ 653 w 723"/>
                <a:gd name="T35" fmla="*/ 140 h 755"/>
                <a:gd name="T36" fmla="*/ 678 w 723"/>
                <a:gd name="T37" fmla="*/ 185 h 755"/>
                <a:gd name="T38" fmla="*/ 699 w 723"/>
                <a:gd name="T39" fmla="*/ 237 h 755"/>
                <a:gd name="T40" fmla="*/ 713 w 723"/>
                <a:gd name="T41" fmla="*/ 294 h 755"/>
                <a:gd name="T42" fmla="*/ 722 w 723"/>
                <a:gd name="T43" fmla="*/ 356 h 755"/>
                <a:gd name="T44" fmla="*/ 167 w 723"/>
                <a:gd name="T45" fmla="*/ 421 h 755"/>
                <a:gd name="T46" fmla="*/ 175 w 723"/>
                <a:gd name="T47" fmla="*/ 459 h 755"/>
                <a:gd name="T48" fmla="*/ 200 w 723"/>
                <a:gd name="T49" fmla="*/ 507 h 755"/>
                <a:gd name="T50" fmla="*/ 236 w 723"/>
                <a:gd name="T51" fmla="*/ 548 h 755"/>
                <a:gd name="T52" fmla="*/ 282 w 723"/>
                <a:gd name="T53" fmla="*/ 576 h 755"/>
                <a:gd name="T54" fmla="*/ 337 w 723"/>
                <a:gd name="T55" fmla="*/ 592 h 755"/>
                <a:gd name="T56" fmla="*/ 376 w 723"/>
                <a:gd name="T57" fmla="*/ 595 h 755"/>
                <a:gd name="T58" fmla="*/ 424 w 723"/>
                <a:gd name="T59" fmla="*/ 592 h 755"/>
                <a:gd name="T60" fmla="*/ 465 w 723"/>
                <a:gd name="T61" fmla="*/ 581 h 755"/>
                <a:gd name="T62" fmla="*/ 513 w 723"/>
                <a:gd name="T63" fmla="*/ 557 h 755"/>
                <a:gd name="T64" fmla="*/ 566 w 723"/>
                <a:gd name="T65" fmla="*/ 512 h 755"/>
                <a:gd name="T66" fmla="*/ 662 w 723"/>
                <a:gd name="T67" fmla="*/ 640 h 755"/>
                <a:gd name="T68" fmla="*/ 620 w 723"/>
                <a:gd name="T69" fmla="*/ 678 h 755"/>
                <a:gd name="T70" fmla="*/ 569 w 723"/>
                <a:gd name="T71" fmla="*/ 710 h 755"/>
                <a:gd name="T72" fmla="*/ 511 w 723"/>
                <a:gd name="T73" fmla="*/ 734 h 755"/>
                <a:gd name="T74" fmla="*/ 447 w 723"/>
                <a:gd name="T75" fmla="*/ 749 h 755"/>
                <a:gd name="T76" fmla="*/ 376 w 723"/>
                <a:gd name="T77" fmla="*/ 755 h 755"/>
                <a:gd name="T78" fmla="*/ 337 w 723"/>
                <a:gd name="T79" fmla="*/ 752 h 755"/>
                <a:gd name="T80" fmla="*/ 280 w 723"/>
                <a:gd name="T81" fmla="*/ 743 h 755"/>
                <a:gd name="T82" fmla="*/ 226 w 723"/>
                <a:gd name="T83" fmla="*/ 726 h 755"/>
                <a:gd name="T84" fmla="*/ 178 w 723"/>
                <a:gd name="T85" fmla="*/ 701 h 755"/>
                <a:gd name="T86" fmla="*/ 134 w 723"/>
                <a:gd name="T87" fmla="*/ 670 h 755"/>
                <a:gd name="T88" fmla="*/ 95 w 723"/>
                <a:gd name="T89" fmla="*/ 633 h 755"/>
                <a:gd name="T90" fmla="*/ 62 w 723"/>
                <a:gd name="T91" fmla="*/ 590 h 755"/>
                <a:gd name="T92" fmla="*/ 35 w 723"/>
                <a:gd name="T93" fmla="*/ 543 h 755"/>
                <a:gd name="T94" fmla="*/ 16 w 723"/>
                <a:gd name="T95" fmla="*/ 492 h 755"/>
                <a:gd name="T96" fmla="*/ 4 w 723"/>
                <a:gd name="T97" fmla="*/ 435 h 755"/>
                <a:gd name="T98" fmla="*/ 0 w 723"/>
                <a:gd name="T99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3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2400" y="2055"/>
              <a:ext cx="209" cy="250"/>
            </a:xfrm>
            <a:custGeom>
              <a:avLst/>
              <a:gdLst>
                <a:gd name="T0" fmla="*/ 458 w 628"/>
                <a:gd name="T1" fmla="*/ 752 h 752"/>
                <a:gd name="T2" fmla="*/ 458 w 628"/>
                <a:gd name="T3" fmla="*/ 315 h 752"/>
                <a:gd name="T4" fmla="*/ 454 w 628"/>
                <a:gd name="T5" fmla="*/ 285 h 752"/>
                <a:gd name="T6" fmla="*/ 445 w 628"/>
                <a:gd name="T7" fmla="*/ 259 h 752"/>
                <a:gd name="T8" fmla="*/ 432 w 628"/>
                <a:gd name="T9" fmla="*/ 234 h 752"/>
                <a:gd name="T10" fmla="*/ 415 w 628"/>
                <a:gd name="T11" fmla="*/ 212 h 752"/>
                <a:gd name="T12" fmla="*/ 394 w 628"/>
                <a:gd name="T13" fmla="*/ 195 h 752"/>
                <a:gd name="T14" fmla="*/ 370 w 628"/>
                <a:gd name="T15" fmla="*/ 182 h 752"/>
                <a:gd name="T16" fmla="*/ 342 w 628"/>
                <a:gd name="T17" fmla="*/ 173 h 752"/>
                <a:gd name="T18" fmla="*/ 314 w 628"/>
                <a:gd name="T19" fmla="*/ 171 h 752"/>
                <a:gd name="T20" fmla="*/ 299 w 628"/>
                <a:gd name="T21" fmla="*/ 171 h 752"/>
                <a:gd name="T22" fmla="*/ 271 w 628"/>
                <a:gd name="T23" fmla="*/ 177 h 752"/>
                <a:gd name="T24" fmla="*/ 244 w 628"/>
                <a:gd name="T25" fmla="*/ 188 h 752"/>
                <a:gd name="T26" fmla="*/ 222 w 628"/>
                <a:gd name="T27" fmla="*/ 204 h 752"/>
                <a:gd name="T28" fmla="*/ 203 w 628"/>
                <a:gd name="T29" fmla="*/ 223 h 752"/>
                <a:gd name="T30" fmla="*/ 187 w 628"/>
                <a:gd name="T31" fmla="*/ 245 h 752"/>
                <a:gd name="T32" fmla="*/ 176 w 628"/>
                <a:gd name="T33" fmla="*/ 272 h 752"/>
                <a:gd name="T34" fmla="*/ 170 w 628"/>
                <a:gd name="T35" fmla="*/ 300 h 752"/>
                <a:gd name="T36" fmla="*/ 170 w 628"/>
                <a:gd name="T37" fmla="*/ 752 h 752"/>
                <a:gd name="T38" fmla="*/ 0 w 628"/>
                <a:gd name="T39" fmla="*/ 315 h 752"/>
                <a:gd name="T40" fmla="*/ 0 w 628"/>
                <a:gd name="T41" fmla="*/ 298 h 752"/>
                <a:gd name="T42" fmla="*/ 3 w 628"/>
                <a:gd name="T43" fmla="*/ 266 h 752"/>
                <a:gd name="T44" fmla="*/ 9 w 628"/>
                <a:gd name="T45" fmla="*/ 235 h 752"/>
                <a:gd name="T46" fmla="*/ 18 w 628"/>
                <a:gd name="T47" fmla="*/ 206 h 752"/>
                <a:gd name="T48" fmla="*/ 30 w 628"/>
                <a:gd name="T49" fmla="*/ 178 h 752"/>
                <a:gd name="T50" fmla="*/ 45 w 628"/>
                <a:gd name="T51" fmla="*/ 151 h 752"/>
                <a:gd name="T52" fmla="*/ 71 w 628"/>
                <a:gd name="T53" fmla="*/ 115 h 752"/>
                <a:gd name="T54" fmla="*/ 114 w 628"/>
                <a:gd name="T55" fmla="*/ 72 h 752"/>
                <a:gd name="T56" fmla="*/ 151 w 628"/>
                <a:gd name="T57" fmla="*/ 45 h 752"/>
                <a:gd name="T58" fmla="*/ 177 w 628"/>
                <a:gd name="T59" fmla="*/ 31 h 752"/>
                <a:gd name="T60" fmla="*/ 205 w 628"/>
                <a:gd name="T61" fmla="*/ 18 h 752"/>
                <a:gd name="T62" fmla="*/ 235 w 628"/>
                <a:gd name="T63" fmla="*/ 10 h 752"/>
                <a:gd name="T64" fmla="*/ 265 w 628"/>
                <a:gd name="T65" fmla="*/ 4 h 752"/>
                <a:gd name="T66" fmla="*/ 297 w 628"/>
                <a:gd name="T67" fmla="*/ 0 h 752"/>
                <a:gd name="T68" fmla="*/ 314 w 628"/>
                <a:gd name="T69" fmla="*/ 0 h 752"/>
                <a:gd name="T70" fmla="*/ 345 w 628"/>
                <a:gd name="T71" fmla="*/ 1 h 752"/>
                <a:gd name="T72" fmla="*/ 377 w 628"/>
                <a:gd name="T73" fmla="*/ 6 h 752"/>
                <a:gd name="T74" fmla="*/ 406 w 628"/>
                <a:gd name="T75" fmla="*/ 14 h 752"/>
                <a:gd name="T76" fmla="*/ 436 w 628"/>
                <a:gd name="T77" fmla="*/ 25 h 752"/>
                <a:gd name="T78" fmla="*/ 464 w 628"/>
                <a:gd name="T79" fmla="*/ 38 h 752"/>
                <a:gd name="T80" fmla="*/ 489 w 628"/>
                <a:gd name="T81" fmla="*/ 54 h 752"/>
                <a:gd name="T82" fmla="*/ 535 w 628"/>
                <a:gd name="T83" fmla="*/ 92 h 752"/>
                <a:gd name="T84" fmla="*/ 574 w 628"/>
                <a:gd name="T85" fmla="*/ 139 h 752"/>
                <a:gd name="T86" fmla="*/ 590 w 628"/>
                <a:gd name="T87" fmla="*/ 165 h 752"/>
                <a:gd name="T88" fmla="*/ 602 w 628"/>
                <a:gd name="T89" fmla="*/ 192 h 752"/>
                <a:gd name="T90" fmla="*/ 613 w 628"/>
                <a:gd name="T91" fmla="*/ 221 h 752"/>
                <a:gd name="T92" fmla="*/ 621 w 628"/>
                <a:gd name="T93" fmla="*/ 251 h 752"/>
                <a:gd name="T94" fmla="*/ 626 w 628"/>
                <a:gd name="T95" fmla="*/ 282 h 752"/>
                <a:gd name="T96" fmla="*/ 628 w 628"/>
                <a:gd name="T97" fmla="*/ 31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8" h="752">
                  <a:moveTo>
                    <a:pt x="628" y="752"/>
                  </a:moveTo>
                  <a:lnTo>
                    <a:pt x="458" y="752"/>
                  </a:lnTo>
                  <a:lnTo>
                    <a:pt x="458" y="315"/>
                  </a:lnTo>
                  <a:lnTo>
                    <a:pt x="458" y="315"/>
                  </a:lnTo>
                  <a:lnTo>
                    <a:pt x="456" y="300"/>
                  </a:lnTo>
                  <a:lnTo>
                    <a:pt x="454" y="285"/>
                  </a:lnTo>
                  <a:lnTo>
                    <a:pt x="450" y="272"/>
                  </a:lnTo>
                  <a:lnTo>
                    <a:pt x="445" y="259"/>
                  </a:lnTo>
                  <a:lnTo>
                    <a:pt x="439" y="245"/>
                  </a:lnTo>
                  <a:lnTo>
                    <a:pt x="432" y="234"/>
                  </a:lnTo>
                  <a:lnTo>
                    <a:pt x="425" y="223"/>
                  </a:lnTo>
                  <a:lnTo>
                    <a:pt x="415" y="212"/>
                  </a:lnTo>
                  <a:lnTo>
                    <a:pt x="405" y="204"/>
                  </a:lnTo>
                  <a:lnTo>
                    <a:pt x="394" y="195"/>
                  </a:lnTo>
                  <a:lnTo>
                    <a:pt x="382" y="188"/>
                  </a:lnTo>
                  <a:lnTo>
                    <a:pt x="370" y="182"/>
                  </a:lnTo>
                  <a:lnTo>
                    <a:pt x="356" y="177"/>
                  </a:lnTo>
                  <a:lnTo>
                    <a:pt x="342" y="173"/>
                  </a:lnTo>
                  <a:lnTo>
                    <a:pt x="328" y="171"/>
                  </a:lnTo>
                  <a:lnTo>
                    <a:pt x="314" y="171"/>
                  </a:lnTo>
                  <a:lnTo>
                    <a:pt x="314" y="171"/>
                  </a:lnTo>
                  <a:lnTo>
                    <a:pt x="299" y="171"/>
                  </a:lnTo>
                  <a:lnTo>
                    <a:pt x="285" y="173"/>
                  </a:lnTo>
                  <a:lnTo>
                    <a:pt x="271" y="177"/>
                  </a:lnTo>
                  <a:lnTo>
                    <a:pt x="258" y="182"/>
                  </a:lnTo>
                  <a:lnTo>
                    <a:pt x="244" y="188"/>
                  </a:lnTo>
                  <a:lnTo>
                    <a:pt x="233" y="195"/>
                  </a:lnTo>
                  <a:lnTo>
                    <a:pt x="222" y="204"/>
                  </a:lnTo>
                  <a:lnTo>
                    <a:pt x="212" y="212"/>
                  </a:lnTo>
                  <a:lnTo>
                    <a:pt x="203" y="223"/>
                  </a:lnTo>
                  <a:lnTo>
                    <a:pt x="194" y="234"/>
                  </a:lnTo>
                  <a:lnTo>
                    <a:pt x="187" y="245"/>
                  </a:lnTo>
                  <a:lnTo>
                    <a:pt x="181" y="259"/>
                  </a:lnTo>
                  <a:lnTo>
                    <a:pt x="176" y="272"/>
                  </a:lnTo>
                  <a:lnTo>
                    <a:pt x="173" y="285"/>
                  </a:lnTo>
                  <a:lnTo>
                    <a:pt x="170" y="300"/>
                  </a:lnTo>
                  <a:lnTo>
                    <a:pt x="170" y="315"/>
                  </a:lnTo>
                  <a:lnTo>
                    <a:pt x="170" y="752"/>
                  </a:lnTo>
                  <a:lnTo>
                    <a:pt x="0" y="752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8"/>
                  </a:lnTo>
                  <a:lnTo>
                    <a:pt x="1" y="282"/>
                  </a:lnTo>
                  <a:lnTo>
                    <a:pt x="3" y="266"/>
                  </a:lnTo>
                  <a:lnTo>
                    <a:pt x="6" y="251"/>
                  </a:lnTo>
                  <a:lnTo>
                    <a:pt x="9" y="235"/>
                  </a:lnTo>
                  <a:lnTo>
                    <a:pt x="13" y="221"/>
                  </a:lnTo>
                  <a:lnTo>
                    <a:pt x="18" y="206"/>
                  </a:lnTo>
                  <a:lnTo>
                    <a:pt x="24" y="192"/>
                  </a:lnTo>
                  <a:lnTo>
                    <a:pt x="30" y="178"/>
                  </a:lnTo>
                  <a:lnTo>
                    <a:pt x="37" y="165"/>
                  </a:lnTo>
                  <a:lnTo>
                    <a:pt x="45" y="151"/>
                  </a:lnTo>
                  <a:lnTo>
                    <a:pt x="53" y="139"/>
                  </a:lnTo>
                  <a:lnTo>
                    <a:pt x="71" y="115"/>
                  </a:lnTo>
                  <a:lnTo>
                    <a:pt x="91" y="92"/>
                  </a:lnTo>
                  <a:lnTo>
                    <a:pt x="114" y="72"/>
                  </a:lnTo>
                  <a:lnTo>
                    <a:pt x="137" y="54"/>
                  </a:lnTo>
                  <a:lnTo>
                    <a:pt x="151" y="45"/>
                  </a:lnTo>
                  <a:lnTo>
                    <a:pt x="164" y="38"/>
                  </a:lnTo>
                  <a:lnTo>
                    <a:pt x="177" y="31"/>
                  </a:lnTo>
                  <a:lnTo>
                    <a:pt x="191" y="25"/>
                  </a:lnTo>
                  <a:lnTo>
                    <a:pt x="205" y="18"/>
                  </a:lnTo>
                  <a:lnTo>
                    <a:pt x="220" y="14"/>
                  </a:lnTo>
                  <a:lnTo>
                    <a:pt x="235" y="10"/>
                  </a:lnTo>
                  <a:lnTo>
                    <a:pt x="251" y="6"/>
                  </a:lnTo>
                  <a:lnTo>
                    <a:pt x="265" y="4"/>
                  </a:lnTo>
                  <a:lnTo>
                    <a:pt x="281" y="1"/>
                  </a:lnTo>
                  <a:lnTo>
                    <a:pt x="297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30" y="0"/>
                  </a:lnTo>
                  <a:lnTo>
                    <a:pt x="345" y="1"/>
                  </a:lnTo>
                  <a:lnTo>
                    <a:pt x="361" y="4"/>
                  </a:lnTo>
                  <a:lnTo>
                    <a:pt x="377" y="6"/>
                  </a:lnTo>
                  <a:lnTo>
                    <a:pt x="392" y="10"/>
                  </a:lnTo>
                  <a:lnTo>
                    <a:pt x="406" y="14"/>
                  </a:lnTo>
                  <a:lnTo>
                    <a:pt x="421" y="18"/>
                  </a:lnTo>
                  <a:lnTo>
                    <a:pt x="436" y="25"/>
                  </a:lnTo>
                  <a:lnTo>
                    <a:pt x="449" y="31"/>
                  </a:lnTo>
                  <a:lnTo>
                    <a:pt x="464" y="38"/>
                  </a:lnTo>
                  <a:lnTo>
                    <a:pt x="476" y="45"/>
                  </a:lnTo>
                  <a:lnTo>
                    <a:pt x="489" y="54"/>
                  </a:lnTo>
                  <a:lnTo>
                    <a:pt x="514" y="72"/>
                  </a:lnTo>
                  <a:lnTo>
                    <a:pt x="535" y="92"/>
                  </a:lnTo>
                  <a:lnTo>
                    <a:pt x="556" y="115"/>
                  </a:lnTo>
                  <a:lnTo>
                    <a:pt x="574" y="139"/>
                  </a:lnTo>
                  <a:lnTo>
                    <a:pt x="582" y="151"/>
                  </a:lnTo>
                  <a:lnTo>
                    <a:pt x="590" y="165"/>
                  </a:lnTo>
                  <a:lnTo>
                    <a:pt x="596" y="178"/>
                  </a:lnTo>
                  <a:lnTo>
                    <a:pt x="602" y="192"/>
                  </a:lnTo>
                  <a:lnTo>
                    <a:pt x="609" y="206"/>
                  </a:lnTo>
                  <a:lnTo>
                    <a:pt x="613" y="221"/>
                  </a:lnTo>
                  <a:lnTo>
                    <a:pt x="618" y="235"/>
                  </a:lnTo>
                  <a:lnTo>
                    <a:pt x="621" y="251"/>
                  </a:lnTo>
                  <a:lnTo>
                    <a:pt x="624" y="266"/>
                  </a:lnTo>
                  <a:lnTo>
                    <a:pt x="626" y="282"/>
                  </a:lnTo>
                  <a:lnTo>
                    <a:pt x="627" y="298"/>
                  </a:lnTo>
                  <a:lnTo>
                    <a:pt x="628" y="315"/>
                  </a:lnTo>
                  <a:lnTo>
                    <a:pt x="628" y="75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 noEditPoints="1"/>
            </p:cNvSpPr>
            <p:nvPr userDrawn="1"/>
          </p:nvSpPr>
          <p:spPr bwMode="auto">
            <a:xfrm>
              <a:off x="1148" y="2410"/>
              <a:ext cx="45" cy="68"/>
            </a:xfrm>
            <a:custGeom>
              <a:avLst/>
              <a:gdLst>
                <a:gd name="T0" fmla="*/ 103 w 134"/>
                <a:gd name="T1" fmla="*/ 88 h 205"/>
                <a:gd name="T2" fmla="*/ 114 w 134"/>
                <a:gd name="T3" fmla="*/ 96 h 205"/>
                <a:gd name="T4" fmla="*/ 125 w 134"/>
                <a:gd name="T5" fmla="*/ 107 h 205"/>
                <a:gd name="T6" fmla="*/ 131 w 134"/>
                <a:gd name="T7" fmla="*/ 123 h 205"/>
                <a:gd name="T8" fmla="*/ 134 w 134"/>
                <a:gd name="T9" fmla="*/ 140 h 205"/>
                <a:gd name="T10" fmla="*/ 133 w 134"/>
                <a:gd name="T11" fmla="*/ 153 h 205"/>
                <a:gd name="T12" fmla="*/ 122 w 134"/>
                <a:gd name="T13" fmla="*/ 177 h 205"/>
                <a:gd name="T14" fmla="*/ 105 w 134"/>
                <a:gd name="T15" fmla="*/ 194 h 205"/>
                <a:gd name="T16" fmla="*/ 82 w 134"/>
                <a:gd name="T17" fmla="*/ 203 h 205"/>
                <a:gd name="T18" fmla="*/ 0 w 134"/>
                <a:gd name="T19" fmla="*/ 205 h 205"/>
                <a:gd name="T20" fmla="*/ 67 w 134"/>
                <a:gd name="T21" fmla="*/ 0 h 205"/>
                <a:gd name="T22" fmla="*/ 80 w 134"/>
                <a:gd name="T23" fmla="*/ 1 h 205"/>
                <a:gd name="T24" fmla="*/ 99 w 134"/>
                <a:gd name="T25" fmla="*/ 8 h 205"/>
                <a:gd name="T26" fmla="*/ 114 w 134"/>
                <a:gd name="T27" fmla="*/ 23 h 205"/>
                <a:gd name="T28" fmla="*/ 121 w 134"/>
                <a:gd name="T29" fmla="*/ 41 h 205"/>
                <a:gd name="T30" fmla="*/ 121 w 134"/>
                <a:gd name="T31" fmla="*/ 53 h 205"/>
                <a:gd name="T32" fmla="*/ 120 w 134"/>
                <a:gd name="T33" fmla="*/ 64 h 205"/>
                <a:gd name="T34" fmla="*/ 110 w 134"/>
                <a:gd name="T35" fmla="*/ 83 h 205"/>
                <a:gd name="T36" fmla="*/ 103 w 134"/>
                <a:gd name="T37" fmla="*/ 88 h 205"/>
                <a:gd name="T38" fmla="*/ 67 w 134"/>
                <a:gd name="T39" fmla="*/ 75 h 205"/>
                <a:gd name="T40" fmla="*/ 72 w 134"/>
                <a:gd name="T41" fmla="*/ 74 h 205"/>
                <a:gd name="T42" fmla="*/ 81 w 134"/>
                <a:gd name="T43" fmla="*/ 72 h 205"/>
                <a:gd name="T44" fmla="*/ 86 w 134"/>
                <a:gd name="T45" fmla="*/ 66 h 205"/>
                <a:gd name="T46" fmla="*/ 89 w 134"/>
                <a:gd name="T47" fmla="*/ 58 h 205"/>
                <a:gd name="T48" fmla="*/ 89 w 134"/>
                <a:gd name="T49" fmla="*/ 53 h 205"/>
                <a:gd name="T50" fmla="*/ 88 w 134"/>
                <a:gd name="T51" fmla="*/ 44 h 205"/>
                <a:gd name="T52" fmla="*/ 83 w 134"/>
                <a:gd name="T53" fmla="*/ 38 h 205"/>
                <a:gd name="T54" fmla="*/ 76 w 134"/>
                <a:gd name="T55" fmla="*/ 33 h 205"/>
                <a:gd name="T56" fmla="*/ 67 w 134"/>
                <a:gd name="T57" fmla="*/ 31 h 205"/>
                <a:gd name="T58" fmla="*/ 33 w 134"/>
                <a:gd name="T59" fmla="*/ 75 h 205"/>
                <a:gd name="T60" fmla="*/ 67 w 134"/>
                <a:gd name="T61" fmla="*/ 174 h 205"/>
                <a:gd name="T62" fmla="*/ 75 w 134"/>
                <a:gd name="T63" fmla="*/ 173 h 205"/>
                <a:gd name="T64" fmla="*/ 87 w 134"/>
                <a:gd name="T65" fmla="*/ 168 h 205"/>
                <a:gd name="T66" fmla="*/ 97 w 134"/>
                <a:gd name="T67" fmla="*/ 160 h 205"/>
                <a:gd name="T68" fmla="*/ 100 w 134"/>
                <a:gd name="T69" fmla="*/ 147 h 205"/>
                <a:gd name="T70" fmla="*/ 101 w 134"/>
                <a:gd name="T71" fmla="*/ 140 h 205"/>
                <a:gd name="T72" fmla="*/ 99 w 134"/>
                <a:gd name="T73" fmla="*/ 127 h 205"/>
                <a:gd name="T74" fmla="*/ 92 w 134"/>
                <a:gd name="T75" fmla="*/ 116 h 205"/>
                <a:gd name="T76" fmla="*/ 82 w 134"/>
                <a:gd name="T77" fmla="*/ 108 h 205"/>
                <a:gd name="T78" fmla="*/ 67 w 134"/>
                <a:gd name="T79" fmla="*/ 106 h 205"/>
                <a:gd name="T80" fmla="*/ 33 w 134"/>
                <a:gd name="T81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205">
                  <a:moveTo>
                    <a:pt x="103" y="88"/>
                  </a:moveTo>
                  <a:lnTo>
                    <a:pt x="103" y="88"/>
                  </a:lnTo>
                  <a:lnTo>
                    <a:pt x="109" y="91"/>
                  </a:lnTo>
                  <a:lnTo>
                    <a:pt x="114" y="96"/>
                  </a:lnTo>
                  <a:lnTo>
                    <a:pt x="120" y="101"/>
                  </a:lnTo>
                  <a:lnTo>
                    <a:pt x="125" y="107"/>
                  </a:lnTo>
                  <a:lnTo>
                    <a:pt x="128" y="114"/>
                  </a:lnTo>
                  <a:lnTo>
                    <a:pt x="131" y="123"/>
                  </a:lnTo>
                  <a:lnTo>
                    <a:pt x="133" y="130"/>
                  </a:lnTo>
                  <a:lnTo>
                    <a:pt x="134" y="140"/>
                  </a:lnTo>
                  <a:lnTo>
                    <a:pt x="134" y="140"/>
                  </a:lnTo>
                  <a:lnTo>
                    <a:pt x="133" y="153"/>
                  </a:lnTo>
                  <a:lnTo>
                    <a:pt x="128" y="166"/>
                  </a:lnTo>
                  <a:lnTo>
                    <a:pt x="122" y="177"/>
                  </a:lnTo>
                  <a:lnTo>
                    <a:pt x="115" y="186"/>
                  </a:lnTo>
                  <a:lnTo>
                    <a:pt x="105" y="194"/>
                  </a:lnTo>
                  <a:lnTo>
                    <a:pt x="94" y="200"/>
                  </a:lnTo>
                  <a:lnTo>
                    <a:pt x="82" y="203"/>
                  </a:lnTo>
                  <a:lnTo>
                    <a:pt x="69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1"/>
                  </a:lnTo>
                  <a:lnTo>
                    <a:pt x="89" y="3"/>
                  </a:lnTo>
                  <a:lnTo>
                    <a:pt x="99" y="8"/>
                  </a:lnTo>
                  <a:lnTo>
                    <a:pt x="106" y="14"/>
                  </a:lnTo>
                  <a:lnTo>
                    <a:pt x="114" y="23"/>
                  </a:lnTo>
                  <a:lnTo>
                    <a:pt x="117" y="31"/>
                  </a:lnTo>
                  <a:lnTo>
                    <a:pt x="121" y="41"/>
                  </a:lnTo>
                  <a:lnTo>
                    <a:pt x="121" y="53"/>
                  </a:lnTo>
                  <a:lnTo>
                    <a:pt x="121" y="53"/>
                  </a:lnTo>
                  <a:lnTo>
                    <a:pt x="121" y="60"/>
                  </a:lnTo>
                  <a:lnTo>
                    <a:pt x="120" y="64"/>
                  </a:lnTo>
                  <a:lnTo>
                    <a:pt x="116" y="74"/>
                  </a:lnTo>
                  <a:lnTo>
                    <a:pt x="110" y="83"/>
                  </a:lnTo>
                  <a:lnTo>
                    <a:pt x="103" y="88"/>
                  </a:lnTo>
                  <a:lnTo>
                    <a:pt x="103" y="88"/>
                  </a:lnTo>
                  <a:close/>
                  <a:moveTo>
                    <a:pt x="33" y="75"/>
                  </a:moveTo>
                  <a:lnTo>
                    <a:pt x="67" y="75"/>
                  </a:lnTo>
                  <a:lnTo>
                    <a:pt x="67" y="75"/>
                  </a:lnTo>
                  <a:lnTo>
                    <a:pt x="72" y="74"/>
                  </a:lnTo>
                  <a:lnTo>
                    <a:pt x="76" y="73"/>
                  </a:lnTo>
                  <a:lnTo>
                    <a:pt x="81" y="72"/>
                  </a:lnTo>
                  <a:lnTo>
                    <a:pt x="83" y="69"/>
                  </a:lnTo>
                  <a:lnTo>
                    <a:pt x="86" y="66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89" y="53"/>
                  </a:lnTo>
                  <a:lnTo>
                    <a:pt x="89" y="53"/>
                  </a:lnTo>
                  <a:lnTo>
                    <a:pt x="89" y="49"/>
                  </a:lnTo>
                  <a:lnTo>
                    <a:pt x="88" y="44"/>
                  </a:lnTo>
                  <a:lnTo>
                    <a:pt x="86" y="40"/>
                  </a:lnTo>
                  <a:lnTo>
                    <a:pt x="83" y="38"/>
                  </a:lnTo>
                  <a:lnTo>
                    <a:pt x="81" y="34"/>
                  </a:lnTo>
                  <a:lnTo>
                    <a:pt x="76" y="33"/>
                  </a:lnTo>
                  <a:lnTo>
                    <a:pt x="72" y="31"/>
                  </a:lnTo>
                  <a:lnTo>
                    <a:pt x="67" y="31"/>
                  </a:lnTo>
                  <a:lnTo>
                    <a:pt x="33" y="31"/>
                  </a:lnTo>
                  <a:lnTo>
                    <a:pt x="33" y="75"/>
                  </a:lnTo>
                  <a:close/>
                  <a:moveTo>
                    <a:pt x="33" y="174"/>
                  </a:moveTo>
                  <a:lnTo>
                    <a:pt x="67" y="174"/>
                  </a:lnTo>
                  <a:lnTo>
                    <a:pt x="67" y="174"/>
                  </a:lnTo>
                  <a:lnTo>
                    <a:pt x="75" y="173"/>
                  </a:lnTo>
                  <a:lnTo>
                    <a:pt x="82" y="172"/>
                  </a:lnTo>
                  <a:lnTo>
                    <a:pt x="87" y="168"/>
                  </a:lnTo>
                  <a:lnTo>
                    <a:pt x="92" y="164"/>
                  </a:lnTo>
                  <a:lnTo>
                    <a:pt x="97" y="160"/>
                  </a:lnTo>
                  <a:lnTo>
                    <a:pt x="99" y="153"/>
                  </a:lnTo>
                  <a:lnTo>
                    <a:pt x="100" y="147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0" y="133"/>
                  </a:lnTo>
                  <a:lnTo>
                    <a:pt x="99" y="127"/>
                  </a:lnTo>
                  <a:lnTo>
                    <a:pt x="97" y="120"/>
                  </a:lnTo>
                  <a:lnTo>
                    <a:pt x="92" y="116"/>
                  </a:lnTo>
                  <a:lnTo>
                    <a:pt x="87" y="111"/>
                  </a:lnTo>
                  <a:lnTo>
                    <a:pt x="82" y="108"/>
                  </a:lnTo>
                  <a:lnTo>
                    <a:pt x="75" y="107"/>
                  </a:lnTo>
                  <a:lnTo>
                    <a:pt x="67" y="106"/>
                  </a:lnTo>
                  <a:lnTo>
                    <a:pt x="33" y="106"/>
                  </a:lnTo>
                  <a:lnTo>
                    <a:pt x="33" y="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EditPoints="1"/>
            </p:cNvSpPr>
            <p:nvPr userDrawn="1"/>
          </p:nvSpPr>
          <p:spPr bwMode="auto">
            <a:xfrm>
              <a:off x="1201" y="2429"/>
              <a:ext cx="50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60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6 w 148"/>
                <a:gd name="T23" fmla="*/ 149 h 149"/>
                <a:gd name="T24" fmla="*/ 75 w 148"/>
                <a:gd name="T25" fmla="*/ 149 h 149"/>
                <a:gd name="T26" fmla="*/ 60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6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9 w 148"/>
                <a:gd name="T71" fmla="*/ 38 h 149"/>
                <a:gd name="T72" fmla="*/ 88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9" y="146"/>
                  </a:lnTo>
                  <a:lnTo>
                    <a:pt x="86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8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1261" y="2409"/>
              <a:ext cx="11" cy="69"/>
            </a:xfrm>
            <a:custGeom>
              <a:avLst/>
              <a:gdLst>
                <a:gd name="T0" fmla="*/ 0 w 33"/>
                <a:gd name="T1" fmla="*/ 4 h 209"/>
                <a:gd name="T2" fmla="*/ 33 w 33"/>
                <a:gd name="T3" fmla="*/ 0 h 209"/>
                <a:gd name="T4" fmla="*/ 33 w 33"/>
                <a:gd name="T5" fmla="*/ 209 h 209"/>
                <a:gd name="T6" fmla="*/ 0 w 33"/>
                <a:gd name="T7" fmla="*/ 209 h 209"/>
                <a:gd name="T8" fmla="*/ 0 w 33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9">
                  <a:moveTo>
                    <a:pt x="0" y="4"/>
                  </a:moveTo>
                  <a:lnTo>
                    <a:pt x="33" y="0"/>
                  </a:lnTo>
                  <a:lnTo>
                    <a:pt x="33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 noEditPoints="1"/>
            </p:cNvSpPr>
            <p:nvPr userDrawn="1"/>
          </p:nvSpPr>
          <p:spPr bwMode="auto">
            <a:xfrm>
              <a:off x="1280" y="2429"/>
              <a:ext cx="46" cy="74"/>
            </a:xfrm>
            <a:custGeom>
              <a:avLst/>
              <a:gdLst>
                <a:gd name="T0" fmla="*/ 75 w 137"/>
                <a:gd name="T1" fmla="*/ 0 h 222"/>
                <a:gd name="T2" fmla="*/ 97 w 137"/>
                <a:gd name="T3" fmla="*/ 9 h 222"/>
                <a:gd name="T4" fmla="*/ 128 w 137"/>
                <a:gd name="T5" fmla="*/ 59 h 222"/>
                <a:gd name="T6" fmla="*/ 123 w 137"/>
                <a:gd name="T7" fmla="*/ 83 h 222"/>
                <a:gd name="T8" fmla="*/ 109 w 137"/>
                <a:gd name="T9" fmla="*/ 101 h 222"/>
                <a:gd name="T10" fmla="*/ 125 w 137"/>
                <a:gd name="T11" fmla="*/ 118 h 222"/>
                <a:gd name="T12" fmla="*/ 134 w 137"/>
                <a:gd name="T13" fmla="*/ 139 h 222"/>
                <a:gd name="T14" fmla="*/ 137 w 137"/>
                <a:gd name="T15" fmla="*/ 155 h 222"/>
                <a:gd name="T16" fmla="*/ 125 w 137"/>
                <a:gd name="T17" fmla="*/ 194 h 222"/>
                <a:gd name="T18" fmla="*/ 95 w 137"/>
                <a:gd name="T19" fmla="*/ 217 h 222"/>
                <a:gd name="T20" fmla="*/ 69 w 137"/>
                <a:gd name="T21" fmla="*/ 222 h 222"/>
                <a:gd name="T22" fmla="*/ 32 w 137"/>
                <a:gd name="T23" fmla="*/ 213 h 222"/>
                <a:gd name="T24" fmla="*/ 9 w 137"/>
                <a:gd name="T25" fmla="*/ 189 h 222"/>
                <a:gd name="T26" fmla="*/ 33 w 137"/>
                <a:gd name="T27" fmla="*/ 167 h 222"/>
                <a:gd name="T28" fmla="*/ 38 w 137"/>
                <a:gd name="T29" fmla="*/ 177 h 222"/>
                <a:gd name="T30" fmla="*/ 49 w 137"/>
                <a:gd name="T31" fmla="*/ 188 h 222"/>
                <a:gd name="T32" fmla="*/ 69 w 137"/>
                <a:gd name="T33" fmla="*/ 192 h 222"/>
                <a:gd name="T34" fmla="*/ 83 w 137"/>
                <a:gd name="T35" fmla="*/ 189 h 222"/>
                <a:gd name="T36" fmla="*/ 98 w 137"/>
                <a:gd name="T37" fmla="*/ 177 h 222"/>
                <a:gd name="T38" fmla="*/ 104 w 137"/>
                <a:gd name="T39" fmla="*/ 155 h 222"/>
                <a:gd name="T40" fmla="*/ 101 w 137"/>
                <a:gd name="T41" fmla="*/ 140 h 222"/>
                <a:gd name="T42" fmla="*/ 89 w 137"/>
                <a:gd name="T43" fmla="*/ 124 h 222"/>
                <a:gd name="T44" fmla="*/ 69 w 137"/>
                <a:gd name="T45" fmla="*/ 118 h 222"/>
                <a:gd name="T46" fmla="*/ 58 w 137"/>
                <a:gd name="T47" fmla="*/ 120 h 222"/>
                <a:gd name="T48" fmla="*/ 36 w 137"/>
                <a:gd name="T49" fmla="*/ 138 h 222"/>
                <a:gd name="T50" fmla="*/ 19 w 137"/>
                <a:gd name="T51" fmla="*/ 107 h 222"/>
                <a:gd name="T52" fmla="*/ 19 w 137"/>
                <a:gd name="T53" fmla="*/ 93 h 222"/>
                <a:gd name="T54" fmla="*/ 8 w 137"/>
                <a:gd name="T55" fmla="*/ 59 h 222"/>
                <a:gd name="T56" fmla="*/ 11 w 137"/>
                <a:gd name="T57" fmla="*/ 35 h 222"/>
                <a:gd name="T58" fmla="*/ 32 w 137"/>
                <a:gd name="T59" fmla="*/ 10 h 222"/>
                <a:gd name="T60" fmla="*/ 66 w 137"/>
                <a:gd name="T61" fmla="*/ 0 h 222"/>
                <a:gd name="T62" fmla="*/ 69 w 137"/>
                <a:gd name="T63" fmla="*/ 88 h 222"/>
                <a:gd name="T64" fmla="*/ 84 w 137"/>
                <a:gd name="T65" fmla="*/ 83 h 222"/>
                <a:gd name="T66" fmla="*/ 94 w 137"/>
                <a:gd name="T67" fmla="*/ 71 h 222"/>
                <a:gd name="T68" fmla="*/ 97 w 137"/>
                <a:gd name="T69" fmla="*/ 59 h 222"/>
                <a:gd name="T70" fmla="*/ 92 w 137"/>
                <a:gd name="T71" fmla="*/ 43 h 222"/>
                <a:gd name="T72" fmla="*/ 79 w 137"/>
                <a:gd name="T73" fmla="*/ 32 h 222"/>
                <a:gd name="T74" fmla="*/ 69 w 137"/>
                <a:gd name="T75" fmla="*/ 31 h 222"/>
                <a:gd name="T76" fmla="*/ 51 w 137"/>
                <a:gd name="T77" fmla="*/ 34 h 222"/>
                <a:gd name="T78" fmla="*/ 42 w 137"/>
                <a:gd name="T79" fmla="*/ 48 h 222"/>
                <a:gd name="T80" fmla="*/ 39 w 137"/>
                <a:gd name="T81" fmla="*/ 59 h 222"/>
                <a:gd name="T82" fmla="*/ 44 w 137"/>
                <a:gd name="T83" fmla="*/ 76 h 222"/>
                <a:gd name="T84" fmla="*/ 56 w 137"/>
                <a:gd name="T85" fmla="*/ 85 h 222"/>
                <a:gd name="T86" fmla="*/ 69 w 137"/>
                <a:gd name="T87" fmla="*/ 8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7" h="222">
                  <a:moveTo>
                    <a:pt x="66" y="0"/>
                  </a:moveTo>
                  <a:lnTo>
                    <a:pt x="66" y="0"/>
                  </a:lnTo>
                  <a:lnTo>
                    <a:pt x="75" y="0"/>
                  </a:lnTo>
                  <a:lnTo>
                    <a:pt x="82" y="1"/>
                  </a:lnTo>
                  <a:lnTo>
                    <a:pt x="89" y="5"/>
                  </a:lnTo>
                  <a:lnTo>
                    <a:pt x="97" y="9"/>
                  </a:lnTo>
                  <a:lnTo>
                    <a:pt x="97" y="1"/>
                  </a:lnTo>
                  <a:lnTo>
                    <a:pt x="128" y="1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7" y="72"/>
                  </a:lnTo>
                  <a:lnTo>
                    <a:pt x="123" y="83"/>
                  </a:lnTo>
                  <a:lnTo>
                    <a:pt x="117" y="93"/>
                  </a:lnTo>
                  <a:lnTo>
                    <a:pt x="109" y="101"/>
                  </a:lnTo>
                  <a:lnTo>
                    <a:pt x="109" y="101"/>
                  </a:lnTo>
                  <a:lnTo>
                    <a:pt x="115" y="106"/>
                  </a:lnTo>
                  <a:lnTo>
                    <a:pt x="120" y="112"/>
                  </a:lnTo>
                  <a:lnTo>
                    <a:pt x="125" y="118"/>
                  </a:lnTo>
                  <a:lnTo>
                    <a:pt x="129" y="124"/>
                  </a:lnTo>
                  <a:lnTo>
                    <a:pt x="132" y="132"/>
                  </a:lnTo>
                  <a:lnTo>
                    <a:pt x="134" y="139"/>
                  </a:lnTo>
                  <a:lnTo>
                    <a:pt x="136" y="146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4" y="170"/>
                  </a:lnTo>
                  <a:lnTo>
                    <a:pt x="131" y="183"/>
                  </a:lnTo>
                  <a:lnTo>
                    <a:pt x="125" y="194"/>
                  </a:lnTo>
                  <a:lnTo>
                    <a:pt x="116" y="204"/>
                  </a:lnTo>
                  <a:lnTo>
                    <a:pt x="106" y="212"/>
                  </a:lnTo>
                  <a:lnTo>
                    <a:pt x="95" y="217"/>
                  </a:lnTo>
                  <a:lnTo>
                    <a:pt x="82" y="221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55" y="221"/>
                  </a:lnTo>
                  <a:lnTo>
                    <a:pt x="43" y="218"/>
                  </a:lnTo>
                  <a:lnTo>
                    <a:pt x="32" y="213"/>
                  </a:lnTo>
                  <a:lnTo>
                    <a:pt x="22" y="207"/>
                  </a:lnTo>
                  <a:lnTo>
                    <a:pt x="15" y="199"/>
                  </a:lnTo>
                  <a:lnTo>
                    <a:pt x="9" y="189"/>
                  </a:lnTo>
                  <a:lnTo>
                    <a:pt x="3" y="178"/>
                  </a:lnTo>
                  <a:lnTo>
                    <a:pt x="0" y="167"/>
                  </a:lnTo>
                  <a:lnTo>
                    <a:pt x="33" y="167"/>
                  </a:lnTo>
                  <a:lnTo>
                    <a:pt x="33" y="167"/>
                  </a:lnTo>
                  <a:lnTo>
                    <a:pt x="36" y="172"/>
                  </a:lnTo>
                  <a:lnTo>
                    <a:pt x="38" y="177"/>
                  </a:lnTo>
                  <a:lnTo>
                    <a:pt x="42" y="181"/>
                  </a:lnTo>
                  <a:lnTo>
                    <a:pt x="45" y="184"/>
                  </a:lnTo>
                  <a:lnTo>
                    <a:pt x="49" y="188"/>
                  </a:lnTo>
                  <a:lnTo>
                    <a:pt x="55" y="190"/>
                  </a:lnTo>
                  <a:lnTo>
                    <a:pt x="61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76" y="192"/>
                  </a:lnTo>
                  <a:lnTo>
                    <a:pt x="83" y="189"/>
                  </a:lnTo>
                  <a:lnTo>
                    <a:pt x="89" y="187"/>
                  </a:lnTo>
                  <a:lnTo>
                    <a:pt x="94" y="182"/>
                  </a:lnTo>
                  <a:lnTo>
                    <a:pt x="98" y="177"/>
                  </a:lnTo>
                  <a:lnTo>
                    <a:pt x="101" y="170"/>
                  </a:lnTo>
                  <a:lnTo>
                    <a:pt x="103" y="162"/>
                  </a:lnTo>
                  <a:lnTo>
                    <a:pt x="104" y="155"/>
                  </a:lnTo>
                  <a:lnTo>
                    <a:pt x="104" y="155"/>
                  </a:lnTo>
                  <a:lnTo>
                    <a:pt x="103" y="148"/>
                  </a:lnTo>
                  <a:lnTo>
                    <a:pt x="101" y="140"/>
                  </a:lnTo>
                  <a:lnTo>
                    <a:pt x="98" y="134"/>
                  </a:lnTo>
                  <a:lnTo>
                    <a:pt x="94" y="128"/>
                  </a:lnTo>
                  <a:lnTo>
                    <a:pt x="89" y="124"/>
                  </a:lnTo>
                  <a:lnTo>
                    <a:pt x="83" y="121"/>
                  </a:lnTo>
                  <a:lnTo>
                    <a:pt x="76" y="118"/>
                  </a:lnTo>
                  <a:lnTo>
                    <a:pt x="69" y="118"/>
                  </a:lnTo>
                  <a:lnTo>
                    <a:pt x="69" y="118"/>
                  </a:lnTo>
                  <a:lnTo>
                    <a:pt x="62" y="118"/>
                  </a:lnTo>
                  <a:lnTo>
                    <a:pt x="58" y="120"/>
                  </a:lnTo>
                  <a:lnTo>
                    <a:pt x="49" y="123"/>
                  </a:lnTo>
                  <a:lnTo>
                    <a:pt x="42" y="129"/>
                  </a:lnTo>
                  <a:lnTo>
                    <a:pt x="36" y="138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9" y="107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19" y="93"/>
                  </a:lnTo>
                  <a:lnTo>
                    <a:pt x="13" y="83"/>
                  </a:lnTo>
                  <a:lnTo>
                    <a:pt x="9" y="72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9" y="48"/>
                  </a:lnTo>
                  <a:lnTo>
                    <a:pt x="11" y="35"/>
                  </a:lnTo>
                  <a:lnTo>
                    <a:pt x="17" y="26"/>
                  </a:lnTo>
                  <a:lnTo>
                    <a:pt x="23" y="17"/>
                  </a:lnTo>
                  <a:lnTo>
                    <a:pt x="32" y="10"/>
                  </a:lnTo>
                  <a:lnTo>
                    <a:pt x="43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66" y="0"/>
                  </a:lnTo>
                  <a:close/>
                  <a:moveTo>
                    <a:pt x="69" y="88"/>
                  </a:moveTo>
                  <a:lnTo>
                    <a:pt x="69" y="88"/>
                  </a:lnTo>
                  <a:lnTo>
                    <a:pt x="73" y="87"/>
                  </a:lnTo>
                  <a:lnTo>
                    <a:pt x="79" y="85"/>
                  </a:lnTo>
                  <a:lnTo>
                    <a:pt x="84" y="83"/>
                  </a:lnTo>
                  <a:lnTo>
                    <a:pt x="88" y="79"/>
                  </a:lnTo>
                  <a:lnTo>
                    <a:pt x="92" y="76"/>
                  </a:lnTo>
                  <a:lnTo>
                    <a:pt x="94" y="71"/>
                  </a:lnTo>
                  <a:lnTo>
                    <a:pt x="95" y="66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5" y="53"/>
                  </a:lnTo>
                  <a:lnTo>
                    <a:pt x="94" y="48"/>
                  </a:lnTo>
                  <a:lnTo>
                    <a:pt x="92" y="43"/>
                  </a:lnTo>
                  <a:lnTo>
                    <a:pt x="88" y="38"/>
                  </a:lnTo>
                  <a:lnTo>
                    <a:pt x="84" y="34"/>
                  </a:lnTo>
                  <a:lnTo>
                    <a:pt x="79" y="32"/>
                  </a:lnTo>
                  <a:lnTo>
                    <a:pt x="73" y="31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2" y="31"/>
                  </a:lnTo>
                  <a:lnTo>
                    <a:pt x="56" y="32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4" y="43"/>
                  </a:lnTo>
                  <a:lnTo>
                    <a:pt x="42" y="48"/>
                  </a:lnTo>
                  <a:lnTo>
                    <a:pt x="41" y="53"/>
                  </a:lnTo>
                  <a:lnTo>
                    <a:pt x="39" y="59"/>
                  </a:lnTo>
                  <a:lnTo>
                    <a:pt x="39" y="59"/>
                  </a:lnTo>
                  <a:lnTo>
                    <a:pt x="41" y="66"/>
                  </a:lnTo>
                  <a:lnTo>
                    <a:pt x="42" y="71"/>
                  </a:lnTo>
                  <a:lnTo>
                    <a:pt x="44" y="76"/>
                  </a:lnTo>
                  <a:lnTo>
                    <a:pt x="48" y="79"/>
                  </a:lnTo>
                  <a:lnTo>
                    <a:pt x="51" y="83"/>
                  </a:lnTo>
                  <a:lnTo>
                    <a:pt x="56" y="85"/>
                  </a:lnTo>
                  <a:lnTo>
                    <a:pt x="62" y="87"/>
                  </a:lnTo>
                  <a:lnTo>
                    <a:pt x="69" y="88"/>
                  </a:lnTo>
                  <a:lnTo>
                    <a:pt x="6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 noEditPoints="1"/>
            </p:cNvSpPr>
            <p:nvPr userDrawn="1"/>
          </p:nvSpPr>
          <p:spPr bwMode="auto">
            <a:xfrm>
              <a:off x="1335" y="2410"/>
              <a:ext cx="14" cy="68"/>
            </a:xfrm>
            <a:custGeom>
              <a:avLst/>
              <a:gdLst>
                <a:gd name="T0" fmla="*/ 22 w 42"/>
                <a:gd name="T1" fmla="*/ 0 h 206"/>
                <a:gd name="T2" fmla="*/ 22 w 42"/>
                <a:gd name="T3" fmla="*/ 0 h 206"/>
                <a:gd name="T4" fmla="*/ 25 w 42"/>
                <a:gd name="T5" fmla="*/ 0 h 206"/>
                <a:gd name="T6" fmla="*/ 29 w 42"/>
                <a:gd name="T7" fmla="*/ 1 h 206"/>
                <a:gd name="T8" fmla="*/ 33 w 42"/>
                <a:gd name="T9" fmla="*/ 3 h 206"/>
                <a:gd name="T10" fmla="*/ 36 w 42"/>
                <a:gd name="T11" fmla="*/ 6 h 206"/>
                <a:gd name="T12" fmla="*/ 39 w 42"/>
                <a:gd name="T13" fmla="*/ 9 h 206"/>
                <a:gd name="T14" fmla="*/ 41 w 42"/>
                <a:gd name="T15" fmla="*/ 13 h 206"/>
                <a:gd name="T16" fmla="*/ 42 w 42"/>
                <a:gd name="T17" fmla="*/ 17 h 206"/>
                <a:gd name="T18" fmla="*/ 42 w 42"/>
                <a:gd name="T19" fmla="*/ 22 h 206"/>
                <a:gd name="T20" fmla="*/ 42 w 42"/>
                <a:gd name="T21" fmla="*/ 22 h 206"/>
                <a:gd name="T22" fmla="*/ 42 w 42"/>
                <a:gd name="T23" fmla="*/ 26 h 206"/>
                <a:gd name="T24" fmla="*/ 41 w 42"/>
                <a:gd name="T25" fmla="*/ 30 h 206"/>
                <a:gd name="T26" fmla="*/ 39 w 42"/>
                <a:gd name="T27" fmla="*/ 34 h 206"/>
                <a:gd name="T28" fmla="*/ 36 w 42"/>
                <a:gd name="T29" fmla="*/ 37 h 206"/>
                <a:gd name="T30" fmla="*/ 33 w 42"/>
                <a:gd name="T31" fmla="*/ 40 h 206"/>
                <a:gd name="T32" fmla="*/ 29 w 42"/>
                <a:gd name="T33" fmla="*/ 41 h 206"/>
                <a:gd name="T34" fmla="*/ 25 w 42"/>
                <a:gd name="T35" fmla="*/ 42 h 206"/>
                <a:gd name="T36" fmla="*/ 22 w 42"/>
                <a:gd name="T37" fmla="*/ 43 h 206"/>
                <a:gd name="T38" fmla="*/ 22 w 42"/>
                <a:gd name="T39" fmla="*/ 43 h 206"/>
                <a:gd name="T40" fmla="*/ 17 w 42"/>
                <a:gd name="T41" fmla="*/ 42 h 206"/>
                <a:gd name="T42" fmla="*/ 13 w 42"/>
                <a:gd name="T43" fmla="*/ 41 h 206"/>
                <a:gd name="T44" fmla="*/ 9 w 42"/>
                <a:gd name="T45" fmla="*/ 40 h 206"/>
                <a:gd name="T46" fmla="*/ 6 w 42"/>
                <a:gd name="T47" fmla="*/ 37 h 206"/>
                <a:gd name="T48" fmla="*/ 3 w 42"/>
                <a:gd name="T49" fmla="*/ 34 h 206"/>
                <a:gd name="T50" fmla="*/ 1 w 42"/>
                <a:gd name="T51" fmla="*/ 30 h 206"/>
                <a:gd name="T52" fmla="*/ 0 w 42"/>
                <a:gd name="T53" fmla="*/ 26 h 206"/>
                <a:gd name="T54" fmla="*/ 0 w 42"/>
                <a:gd name="T55" fmla="*/ 22 h 206"/>
                <a:gd name="T56" fmla="*/ 0 w 42"/>
                <a:gd name="T57" fmla="*/ 22 h 206"/>
                <a:gd name="T58" fmla="*/ 0 w 42"/>
                <a:gd name="T59" fmla="*/ 17 h 206"/>
                <a:gd name="T60" fmla="*/ 1 w 42"/>
                <a:gd name="T61" fmla="*/ 13 h 206"/>
                <a:gd name="T62" fmla="*/ 3 w 42"/>
                <a:gd name="T63" fmla="*/ 9 h 206"/>
                <a:gd name="T64" fmla="*/ 6 w 42"/>
                <a:gd name="T65" fmla="*/ 6 h 206"/>
                <a:gd name="T66" fmla="*/ 9 w 42"/>
                <a:gd name="T67" fmla="*/ 3 h 206"/>
                <a:gd name="T68" fmla="*/ 13 w 42"/>
                <a:gd name="T69" fmla="*/ 1 h 206"/>
                <a:gd name="T70" fmla="*/ 17 w 42"/>
                <a:gd name="T71" fmla="*/ 0 h 206"/>
                <a:gd name="T72" fmla="*/ 22 w 42"/>
                <a:gd name="T73" fmla="*/ 0 h 206"/>
                <a:gd name="T74" fmla="*/ 22 w 42"/>
                <a:gd name="T75" fmla="*/ 0 h 206"/>
                <a:gd name="T76" fmla="*/ 5 w 42"/>
                <a:gd name="T77" fmla="*/ 59 h 206"/>
                <a:gd name="T78" fmla="*/ 37 w 42"/>
                <a:gd name="T79" fmla="*/ 59 h 206"/>
                <a:gd name="T80" fmla="*/ 37 w 42"/>
                <a:gd name="T81" fmla="*/ 206 h 206"/>
                <a:gd name="T82" fmla="*/ 5 w 42"/>
                <a:gd name="T83" fmla="*/ 206 h 206"/>
                <a:gd name="T84" fmla="*/ 5 w 42"/>
                <a:gd name="T85" fmla="*/ 5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206">
                  <a:moveTo>
                    <a:pt x="22" y="0"/>
                  </a:moveTo>
                  <a:lnTo>
                    <a:pt x="22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3" y="3"/>
                  </a:lnTo>
                  <a:lnTo>
                    <a:pt x="36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6" y="37"/>
                  </a:lnTo>
                  <a:lnTo>
                    <a:pt x="33" y="40"/>
                  </a:lnTo>
                  <a:lnTo>
                    <a:pt x="29" y="41"/>
                  </a:lnTo>
                  <a:lnTo>
                    <a:pt x="25" y="4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2"/>
                  </a:lnTo>
                  <a:lnTo>
                    <a:pt x="13" y="41"/>
                  </a:lnTo>
                  <a:lnTo>
                    <a:pt x="9" y="40"/>
                  </a:lnTo>
                  <a:lnTo>
                    <a:pt x="6" y="37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9"/>
                  </a:lnTo>
                  <a:lnTo>
                    <a:pt x="6" y="6"/>
                  </a:lnTo>
                  <a:lnTo>
                    <a:pt x="9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5" y="59"/>
                  </a:moveTo>
                  <a:lnTo>
                    <a:pt x="37" y="59"/>
                  </a:lnTo>
                  <a:lnTo>
                    <a:pt x="37" y="206"/>
                  </a:lnTo>
                  <a:lnTo>
                    <a:pt x="5" y="206"/>
                  </a:lnTo>
                  <a:lnTo>
                    <a:pt x="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1357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6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4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3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2 w 148"/>
                <a:gd name="T23" fmla="*/ 59 h 149"/>
                <a:gd name="T24" fmla="*/ 7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4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6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7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9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6" y="148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09" y="138"/>
                  </a:lnTo>
                  <a:lnTo>
                    <a:pt x="100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3" y="117"/>
                  </a:lnTo>
                  <a:lnTo>
                    <a:pt x="7" y="105"/>
                  </a:lnTo>
                  <a:lnTo>
                    <a:pt x="4" y="98"/>
                  </a:lnTo>
                  <a:lnTo>
                    <a:pt x="2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1"/>
                  </a:lnTo>
                  <a:lnTo>
                    <a:pt x="7" y="44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8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6" y="17"/>
                  </a:lnTo>
                  <a:lnTo>
                    <a:pt x="116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9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419" y="2429"/>
              <a:ext cx="42" cy="49"/>
            </a:xfrm>
            <a:custGeom>
              <a:avLst/>
              <a:gdLst>
                <a:gd name="T0" fmla="*/ 0 w 127"/>
                <a:gd name="T1" fmla="*/ 1 h 148"/>
                <a:gd name="T2" fmla="*/ 31 w 127"/>
                <a:gd name="T3" fmla="*/ 1 h 148"/>
                <a:gd name="T4" fmla="*/ 31 w 127"/>
                <a:gd name="T5" fmla="*/ 18 h 148"/>
                <a:gd name="T6" fmla="*/ 31 w 127"/>
                <a:gd name="T7" fmla="*/ 18 h 148"/>
                <a:gd name="T8" fmla="*/ 37 w 127"/>
                <a:gd name="T9" fmla="*/ 12 h 148"/>
                <a:gd name="T10" fmla="*/ 46 w 127"/>
                <a:gd name="T11" fmla="*/ 6 h 148"/>
                <a:gd name="T12" fmla="*/ 52 w 127"/>
                <a:gd name="T13" fmla="*/ 4 h 148"/>
                <a:gd name="T14" fmla="*/ 58 w 127"/>
                <a:gd name="T15" fmla="*/ 1 h 148"/>
                <a:gd name="T16" fmla="*/ 64 w 127"/>
                <a:gd name="T17" fmla="*/ 0 h 148"/>
                <a:gd name="T18" fmla="*/ 71 w 127"/>
                <a:gd name="T19" fmla="*/ 0 h 148"/>
                <a:gd name="T20" fmla="*/ 71 w 127"/>
                <a:gd name="T21" fmla="*/ 0 h 148"/>
                <a:gd name="T22" fmla="*/ 85 w 127"/>
                <a:gd name="T23" fmla="*/ 1 h 148"/>
                <a:gd name="T24" fmla="*/ 96 w 127"/>
                <a:gd name="T25" fmla="*/ 4 h 148"/>
                <a:gd name="T26" fmla="*/ 106 w 127"/>
                <a:gd name="T27" fmla="*/ 9 h 148"/>
                <a:gd name="T28" fmla="*/ 113 w 127"/>
                <a:gd name="T29" fmla="*/ 16 h 148"/>
                <a:gd name="T30" fmla="*/ 119 w 127"/>
                <a:gd name="T31" fmla="*/ 24 h 148"/>
                <a:gd name="T32" fmla="*/ 124 w 127"/>
                <a:gd name="T33" fmla="*/ 34 h 148"/>
                <a:gd name="T34" fmla="*/ 126 w 127"/>
                <a:gd name="T35" fmla="*/ 46 h 148"/>
                <a:gd name="T36" fmla="*/ 127 w 127"/>
                <a:gd name="T37" fmla="*/ 60 h 148"/>
                <a:gd name="T38" fmla="*/ 127 w 127"/>
                <a:gd name="T39" fmla="*/ 148 h 148"/>
                <a:gd name="T40" fmla="*/ 96 w 127"/>
                <a:gd name="T41" fmla="*/ 148 h 148"/>
                <a:gd name="T42" fmla="*/ 96 w 127"/>
                <a:gd name="T43" fmla="*/ 67 h 148"/>
                <a:gd name="T44" fmla="*/ 96 w 127"/>
                <a:gd name="T45" fmla="*/ 67 h 148"/>
                <a:gd name="T46" fmla="*/ 95 w 127"/>
                <a:gd name="T47" fmla="*/ 59 h 148"/>
                <a:gd name="T48" fmla="*/ 93 w 127"/>
                <a:gd name="T49" fmla="*/ 50 h 148"/>
                <a:gd name="T50" fmla="*/ 91 w 127"/>
                <a:gd name="T51" fmla="*/ 44 h 148"/>
                <a:gd name="T52" fmla="*/ 87 w 127"/>
                <a:gd name="T53" fmla="*/ 39 h 148"/>
                <a:gd name="T54" fmla="*/ 82 w 127"/>
                <a:gd name="T55" fmla="*/ 35 h 148"/>
                <a:gd name="T56" fmla="*/ 78 w 127"/>
                <a:gd name="T57" fmla="*/ 32 h 148"/>
                <a:gd name="T58" fmla="*/ 71 w 127"/>
                <a:gd name="T59" fmla="*/ 31 h 148"/>
                <a:gd name="T60" fmla="*/ 64 w 127"/>
                <a:gd name="T61" fmla="*/ 31 h 148"/>
                <a:gd name="T62" fmla="*/ 64 w 127"/>
                <a:gd name="T63" fmla="*/ 31 h 148"/>
                <a:gd name="T64" fmla="*/ 56 w 127"/>
                <a:gd name="T65" fmla="*/ 31 h 148"/>
                <a:gd name="T66" fmla="*/ 50 w 127"/>
                <a:gd name="T67" fmla="*/ 33 h 148"/>
                <a:gd name="T68" fmla="*/ 45 w 127"/>
                <a:gd name="T69" fmla="*/ 37 h 148"/>
                <a:gd name="T70" fmla="*/ 40 w 127"/>
                <a:gd name="T71" fmla="*/ 40 h 148"/>
                <a:gd name="T72" fmla="*/ 36 w 127"/>
                <a:gd name="T73" fmla="*/ 46 h 148"/>
                <a:gd name="T74" fmla="*/ 34 w 127"/>
                <a:gd name="T75" fmla="*/ 53 h 148"/>
                <a:gd name="T76" fmla="*/ 32 w 127"/>
                <a:gd name="T77" fmla="*/ 60 h 148"/>
                <a:gd name="T78" fmla="*/ 31 w 127"/>
                <a:gd name="T79" fmla="*/ 67 h 148"/>
                <a:gd name="T80" fmla="*/ 31 w 127"/>
                <a:gd name="T81" fmla="*/ 148 h 148"/>
                <a:gd name="T82" fmla="*/ 0 w 127"/>
                <a:gd name="T83" fmla="*/ 148 h 148"/>
                <a:gd name="T84" fmla="*/ 0 w 127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48">
                  <a:moveTo>
                    <a:pt x="0" y="1"/>
                  </a:moveTo>
                  <a:lnTo>
                    <a:pt x="31" y="1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7" y="12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5" y="1"/>
                  </a:lnTo>
                  <a:lnTo>
                    <a:pt x="96" y="4"/>
                  </a:lnTo>
                  <a:lnTo>
                    <a:pt x="106" y="9"/>
                  </a:lnTo>
                  <a:lnTo>
                    <a:pt x="113" y="16"/>
                  </a:lnTo>
                  <a:lnTo>
                    <a:pt x="119" y="24"/>
                  </a:lnTo>
                  <a:lnTo>
                    <a:pt x="124" y="34"/>
                  </a:lnTo>
                  <a:lnTo>
                    <a:pt x="126" y="46"/>
                  </a:lnTo>
                  <a:lnTo>
                    <a:pt x="127" y="60"/>
                  </a:lnTo>
                  <a:lnTo>
                    <a:pt x="127" y="148"/>
                  </a:lnTo>
                  <a:lnTo>
                    <a:pt x="96" y="148"/>
                  </a:lnTo>
                  <a:lnTo>
                    <a:pt x="96" y="67"/>
                  </a:lnTo>
                  <a:lnTo>
                    <a:pt x="96" y="67"/>
                  </a:lnTo>
                  <a:lnTo>
                    <a:pt x="95" y="59"/>
                  </a:lnTo>
                  <a:lnTo>
                    <a:pt x="93" y="50"/>
                  </a:lnTo>
                  <a:lnTo>
                    <a:pt x="91" y="44"/>
                  </a:lnTo>
                  <a:lnTo>
                    <a:pt x="87" y="39"/>
                  </a:lnTo>
                  <a:lnTo>
                    <a:pt x="82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5" y="37"/>
                  </a:lnTo>
                  <a:lnTo>
                    <a:pt x="40" y="40"/>
                  </a:lnTo>
                  <a:lnTo>
                    <a:pt x="36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1" y="67"/>
                  </a:lnTo>
                  <a:lnTo>
                    <a:pt x="31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04" y="2410"/>
              <a:ext cx="44" cy="68"/>
            </a:xfrm>
            <a:custGeom>
              <a:avLst/>
              <a:gdLst>
                <a:gd name="T0" fmla="*/ 0 w 134"/>
                <a:gd name="T1" fmla="*/ 0 h 205"/>
                <a:gd name="T2" fmla="*/ 37 w 134"/>
                <a:gd name="T3" fmla="*/ 0 h 205"/>
                <a:gd name="T4" fmla="*/ 102 w 134"/>
                <a:gd name="T5" fmla="*/ 141 h 205"/>
                <a:gd name="T6" fmla="*/ 102 w 134"/>
                <a:gd name="T7" fmla="*/ 0 h 205"/>
                <a:gd name="T8" fmla="*/ 134 w 134"/>
                <a:gd name="T9" fmla="*/ 0 h 205"/>
                <a:gd name="T10" fmla="*/ 134 w 134"/>
                <a:gd name="T11" fmla="*/ 205 h 205"/>
                <a:gd name="T12" fmla="*/ 99 w 134"/>
                <a:gd name="T13" fmla="*/ 205 h 205"/>
                <a:gd name="T14" fmla="*/ 33 w 134"/>
                <a:gd name="T15" fmla="*/ 64 h 205"/>
                <a:gd name="T16" fmla="*/ 33 w 134"/>
                <a:gd name="T17" fmla="*/ 205 h 205"/>
                <a:gd name="T18" fmla="*/ 0 w 134"/>
                <a:gd name="T19" fmla="*/ 205 h 205"/>
                <a:gd name="T20" fmla="*/ 0 w 134"/>
                <a:gd name="T2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205">
                  <a:moveTo>
                    <a:pt x="0" y="0"/>
                  </a:moveTo>
                  <a:lnTo>
                    <a:pt x="37" y="0"/>
                  </a:lnTo>
                  <a:lnTo>
                    <a:pt x="102" y="141"/>
                  </a:lnTo>
                  <a:lnTo>
                    <a:pt x="102" y="0"/>
                  </a:lnTo>
                  <a:lnTo>
                    <a:pt x="134" y="0"/>
                  </a:lnTo>
                  <a:lnTo>
                    <a:pt x="134" y="205"/>
                  </a:lnTo>
                  <a:lnTo>
                    <a:pt x="99" y="205"/>
                  </a:lnTo>
                  <a:lnTo>
                    <a:pt x="33" y="64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auto">
            <a:xfrm>
              <a:off x="1562" y="2429"/>
              <a:ext cx="42" cy="50"/>
            </a:xfrm>
            <a:custGeom>
              <a:avLst/>
              <a:gdLst>
                <a:gd name="T0" fmla="*/ 128 w 128"/>
                <a:gd name="T1" fmla="*/ 147 h 148"/>
                <a:gd name="T2" fmla="*/ 96 w 128"/>
                <a:gd name="T3" fmla="*/ 147 h 148"/>
                <a:gd name="T4" fmla="*/ 96 w 128"/>
                <a:gd name="T5" fmla="*/ 130 h 148"/>
                <a:gd name="T6" fmla="*/ 96 w 128"/>
                <a:gd name="T7" fmla="*/ 130 h 148"/>
                <a:gd name="T8" fmla="*/ 89 w 128"/>
                <a:gd name="T9" fmla="*/ 137 h 148"/>
                <a:gd name="T10" fmla="*/ 81 w 128"/>
                <a:gd name="T11" fmla="*/ 143 h 148"/>
                <a:gd name="T12" fmla="*/ 76 w 128"/>
                <a:gd name="T13" fmla="*/ 145 h 148"/>
                <a:gd name="T14" fmla="*/ 70 w 128"/>
                <a:gd name="T15" fmla="*/ 147 h 148"/>
                <a:gd name="T16" fmla="*/ 64 w 128"/>
                <a:gd name="T17" fmla="*/ 148 h 148"/>
                <a:gd name="T18" fmla="*/ 56 w 128"/>
                <a:gd name="T19" fmla="*/ 148 h 148"/>
                <a:gd name="T20" fmla="*/ 56 w 128"/>
                <a:gd name="T21" fmla="*/ 148 h 148"/>
                <a:gd name="T22" fmla="*/ 43 w 128"/>
                <a:gd name="T23" fmla="*/ 148 h 148"/>
                <a:gd name="T24" fmla="*/ 32 w 128"/>
                <a:gd name="T25" fmla="*/ 144 h 148"/>
                <a:gd name="T26" fmla="*/ 22 w 128"/>
                <a:gd name="T27" fmla="*/ 139 h 148"/>
                <a:gd name="T28" fmla="*/ 15 w 128"/>
                <a:gd name="T29" fmla="*/ 133 h 148"/>
                <a:gd name="T30" fmla="*/ 8 w 128"/>
                <a:gd name="T31" fmla="*/ 125 h 148"/>
                <a:gd name="T32" fmla="*/ 4 w 128"/>
                <a:gd name="T33" fmla="*/ 114 h 148"/>
                <a:gd name="T34" fmla="*/ 0 w 128"/>
                <a:gd name="T35" fmla="*/ 102 h 148"/>
                <a:gd name="T36" fmla="*/ 0 w 128"/>
                <a:gd name="T37" fmla="*/ 88 h 148"/>
                <a:gd name="T38" fmla="*/ 0 w 128"/>
                <a:gd name="T39" fmla="*/ 0 h 148"/>
                <a:gd name="T40" fmla="*/ 32 w 128"/>
                <a:gd name="T41" fmla="*/ 0 h 148"/>
                <a:gd name="T42" fmla="*/ 32 w 128"/>
                <a:gd name="T43" fmla="*/ 81 h 148"/>
                <a:gd name="T44" fmla="*/ 32 w 128"/>
                <a:gd name="T45" fmla="*/ 81 h 148"/>
                <a:gd name="T46" fmla="*/ 32 w 128"/>
                <a:gd name="T47" fmla="*/ 91 h 148"/>
                <a:gd name="T48" fmla="*/ 34 w 128"/>
                <a:gd name="T49" fmla="*/ 98 h 148"/>
                <a:gd name="T50" fmla="*/ 37 w 128"/>
                <a:gd name="T51" fmla="*/ 104 h 148"/>
                <a:gd name="T52" fmla="*/ 40 w 128"/>
                <a:gd name="T53" fmla="*/ 109 h 148"/>
                <a:gd name="T54" fmla="*/ 44 w 128"/>
                <a:gd name="T55" fmla="*/ 114 h 148"/>
                <a:gd name="T56" fmla="*/ 50 w 128"/>
                <a:gd name="T57" fmla="*/ 116 h 148"/>
                <a:gd name="T58" fmla="*/ 56 w 128"/>
                <a:gd name="T59" fmla="*/ 117 h 148"/>
                <a:gd name="T60" fmla="*/ 64 w 128"/>
                <a:gd name="T61" fmla="*/ 119 h 148"/>
                <a:gd name="T62" fmla="*/ 64 w 128"/>
                <a:gd name="T63" fmla="*/ 119 h 148"/>
                <a:gd name="T64" fmla="*/ 71 w 128"/>
                <a:gd name="T65" fmla="*/ 117 h 148"/>
                <a:gd name="T66" fmla="*/ 78 w 128"/>
                <a:gd name="T67" fmla="*/ 115 h 148"/>
                <a:gd name="T68" fmla="*/ 83 w 128"/>
                <a:gd name="T69" fmla="*/ 112 h 148"/>
                <a:gd name="T70" fmla="*/ 88 w 128"/>
                <a:gd name="T71" fmla="*/ 108 h 148"/>
                <a:gd name="T72" fmla="*/ 92 w 128"/>
                <a:gd name="T73" fmla="*/ 103 h 148"/>
                <a:gd name="T74" fmla="*/ 94 w 128"/>
                <a:gd name="T75" fmla="*/ 97 h 148"/>
                <a:gd name="T76" fmla="*/ 95 w 128"/>
                <a:gd name="T77" fmla="*/ 89 h 148"/>
                <a:gd name="T78" fmla="*/ 96 w 128"/>
                <a:gd name="T79" fmla="*/ 81 h 148"/>
                <a:gd name="T80" fmla="*/ 96 w 128"/>
                <a:gd name="T81" fmla="*/ 0 h 148"/>
                <a:gd name="T82" fmla="*/ 128 w 128"/>
                <a:gd name="T83" fmla="*/ 0 h 148"/>
                <a:gd name="T84" fmla="*/ 128 w 128"/>
                <a:gd name="T85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128" y="147"/>
                  </a:moveTo>
                  <a:lnTo>
                    <a:pt x="96" y="147"/>
                  </a:lnTo>
                  <a:lnTo>
                    <a:pt x="96" y="130"/>
                  </a:lnTo>
                  <a:lnTo>
                    <a:pt x="96" y="130"/>
                  </a:lnTo>
                  <a:lnTo>
                    <a:pt x="89" y="137"/>
                  </a:lnTo>
                  <a:lnTo>
                    <a:pt x="81" y="143"/>
                  </a:lnTo>
                  <a:lnTo>
                    <a:pt x="76" y="145"/>
                  </a:lnTo>
                  <a:lnTo>
                    <a:pt x="70" y="147"/>
                  </a:lnTo>
                  <a:lnTo>
                    <a:pt x="64" y="148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3" y="148"/>
                  </a:lnTo>
                  <a:lnTo>
                    <a:pt x="32" y="144"/>
                  </a:lnTo>
                  <a:lnTo>
                    <a:pt x="22" y="139"/>
                  </a:lnTo>
                  <a:lnTo>
                    <a:pt x="15" y="133"/>
                  </a:lnTo>
                  <a:lnTo>
                    <a:pt x="8" y="125"/>
                  </a:lnTo>
                  <a:lnTo>
                    <a:pt x="4" y="114"/>
                  </a:lnTo>
                  <a:lnTo>
                    <a:pt x="0" y="102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81"/>
                  </a:lnTo>
                  <a:lnTo>
                    <a:pt x="32" y="81"/>
                  </a:lnTo>
                  <a:lnTo>
                    <a:pt x="32" y="91"/>
                  </a:lnTo>
                  <a:lnTo>
                    <a:pt x="34" y="98"/>
                  </a:lnTo>
                  <a:lnTo>
                    <a:pt x="37" y="104"/>
                  </a:lnTo>
                  <a:lnTo>
                    <a:pt x="40" y="109"/>
                  </a:lnTo>
                  <a:lnTo>
                    <a:pt x="44" y="114"/>
                  </a:lnTo>
                  <a:lnTo>
                    <a:pt x="50" y="116"/>
                  </a:lnTo>
                  <a:lnTo>
                    <a:pt x="56" y="117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71" y="117"/>
                  </a:lnTo>
                  <a:lnTo>
                    <a:pt x="78" y="115"/>
                  </a:lnTo>
                  <a:lnTo>
                    <a:pt x="83" y="112"/>
                  </a:lnTo>
                  <a:lnTo>
                    <a:pt x="88" y="108"/>
                  </a:lnTo>
                  <a:lnTo>
                    <a:pt x="92" y="103"/>
                  </a:lnTo>
                  <a:lnTo>
                    <a:pt x="94" y="97"/>
                  </a:lnTo>
                  <a:lnTo>
                    <a:pt x="95" y="89"/>
                  </a:lnTo>
                  <a:lnTo>
                    <a:pt x="96" y="81"/>
                  </a:lnTo>
                  <a:lnTo>
                    <a:pt x="96" y="0"/>
                  </a:lnTo>
                  <a:lnTo>
                    <a:pt x="128" y="0"/>
                  </a:lnTo>
                  <a:lnTo>
                    <a:pt x="128" y="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auto">
            <a:xfrm>
              <a:off x="1615" y="2429"/>
              <a:ext cx="50" cy="50"/>
            </a:xfrm>
            <a:custGeom>
              <a:avLst/>
              <a:gdLst>
                <a:gd name="T0" fmla="*/ 75 w 150"/>
                <a:gd name="T1" fmla="*/ 120 h 149"/>
                <a:gd name="T2" fmla="*/ 92 w 150"/>
                <a:gd name="T3" fmla="*/ 116 h 149"/>
                <a:gd name="T4" fmla="*/ 106 w 150"/>
                <a:gd name="T5" fmla="*/ 106 h 149"/>
                <a:gd name="T6" fmla="*/ 114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7 w 150"/>
                <a:gd name="T13" fmla="*/ 90 h 149"/>
                <a:gd name="T14" fmla="*/ 143 w 150"/>
                <a:gd name="T15" fmla="*/ 104 h 149"/>
                <a:gd name="T16" fmla="*/ 128 w 150"/>
                <a:gd name="T17" fmla="*/ 128 h 149"/>
                <a:gd name="T18" fmla="*/ 104 w 150"/>
                <a:gd name="T19" fmla="*/ 144 h 149"/>
                <a:gd name="T20" fmla="*/ 90 w 150"/>
                <a:gd name="T21" fmla="*/ 148 h 149"/>
                <a:gd name="T22" fmla="*/ 75 w 150"/>
                <a:gd name="T23" fmla="*/ 149 h 149"/>
                <a:gd name="T24" fmla="*/ 67 w 150"/>
                <a:gd name="T25" fmla="*/ 149 h 149"/>
                <a:gd name="T26" fmla="*/ 52 w 150"/>
                <a:gd name="T27" fmla="*/ 146 h 149"/>
                <a:gd name="T28" fmla="*/ 33 w 150"/>
                <a:gd name="T29" fmla="*/ 137 h 149"/>
                <a:gd name="T30" fmla="*/ 12 w 150"/>
                <a:gd name="T31" fmla="*/ 117 h 149"/>
                <a:gd name="T32" fmla="*/ 3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1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59 w 150"/>
                <a:gd name="T47" fmla="*/ 1 h 149"/>
                <a:gd name="T48" fmla="*/ 75 w 150"/>
                <a:gd name="T49" fmla="*/ 0 h 149"/>
                <a:gd name="T50" fmla="*/ 83 w 150"/>
                <a:gd name="T51" fmla="*/ 0 h 149"/>
                <a:gd name="T52" fmla="*/ 98 w 150"/>
                <a:gd name="T53" fmla="*/ 4 h 149"/>
                <a:gd name="T54" fmla="*/ 112 w 150"/>
                <a:gd name="T55" fmla="*/ 9 h 149"/>
                <a:gd name="T56" fmla="*/ 128 w 150"/>
                <a:gd name="T57" fmla="*/ 22 h 149"/>
                <a:gd name="T58" fmla="*/ 104 w 150"/>
                <a:gd name="T59" fmla="*/ 43 h 149"/>
                <a:gd name="T60" fmla="*/ 91 w 150"/>
                <a:gd name="T61" fmla="*/ 34 h 149"/>
                <a:gd name="T62" fmla="*/ 75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6 w 150"/>
                <a:gd name="T75" fmla="*/ 93 h 149"/>
                <a:gd name="T76" fmla="*/ 45 w 150"/>
                <a:gd name="T77" fmla="*/ 106 h 149"/>
                <a:gd name="T78" fmla="*/ 57 w 150"/>
                <a:gd name="T79" fmla="*/ 116 h 149"/>
                <a:gd name="T80" fmla="*/ 75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5" y="120"/>
                  </a:moveTo>
                  <a:lnTo>
                    <a:pt x="75" y="120"/>
                  </a:lnTo>
                  <a:lnTo>
                    <a:pt x="84" y="118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4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83"/>
                  </a:lnTo>
                  <a:lnTo>
                    <a:pt x="147" y="90"/>
                  </a:lnTo>
                  <a:lnTo>
                    <a:pt x="146" y="98"/>
                  </a:lnTo>
                  <a:lnTo>
                    <a:pt x="143" y="104"/>
                  </a:lnTo>
                  <a:lnTo>
                    <a:pt x="136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4" y="144"/>
                  </a:lnTo>
                  <a:lnTo>
                    <a:pt x="97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3" y="98"/>
                  </a:lnTo>
                  <a:lnTo>
                    <a:pt x="1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59"/>
                  </a:lnTo>
                  <a:lnTo>
                    <a:pt x="3" y="51"/>
                  </a:lnTo>
                  <a:lnTo>
                    <a:pt x="6" y="45"/>
                  </a:lnTo>
                  <a:lnTo>
                    <a:pt x="12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2" y="3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8" y="22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98" y="38"/>
                  </a:lnTo>
                  <a:lnTo>
                    <a:pt x="91" y="34"/>
                  </a:lnTo>
                  <a:lnTo>
                    <a:pt x="84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66" y="31"/>
                  </a:lnTo>
                  <a:lnTo>
                    <a:pt x="57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6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6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7" y="116"/>
                  </a:lnTo>
                  <a:lnTo>
                    <a:pt x="66" y="118"/>
                  </a:lnTo>
                  <a:lnTo>
                    <a:pt x="75" y="120"/>
                  </a:lnTo>
                  <a:lnTo>
                    <a:pt x="75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auto">
            <a:xfrm>
              <a:off x="1674" y="2409"/>
              <a:ext cx="10" cy="69"/>
            </a:xfrm>
            <a:custGeom>
              <a:avLst/>
              <a:gdLst>
                <a:gd name="T0" fmla="*/ 0 w 32"/>
                <a:gd name="T1" fmla="*/ 4 h 209"/>
                <a:gd name="T2" fmla="*/ 32 w 32"/>
                <a:gd name="T3" fmla="*/ 0 h 209"/>
                <a:gd name="T4" fmla="*/ 32 w 32"/>
                <a:gd name="T5" fmla="*/ 209 h 209"/>
                <a:gd name="T6" fmla="*/ 0 w 32"/>
                <a:gd name="T7" fmla="*/ 209 h 209"/>
                <a:gd name="T8" fmla="*/ 0 w 32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9">
                  <a:moveTo>
                    <a:pt x="0" y="4"/>
                  </a:moveTo>
                  <a:lnTo>
                    <a:pt x="32" y="0"/>
                  </a:lnTo>
                  <a:lnTo>
                    <a:pt x="32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 noEditPoints="1"/>
            </p:cNvSpPr>
            <p:nvPr userDrawn="1"/>
          </p:nvSpPr>
          <p:spPr bwMode="auto">
            <a:xfrm>
              <a:off x="1694" y="2429"/>
              <a:ext cx="50" cy="50"/>
            </a:xfrm>
            <a:custGeom>
              <a:avLst/>
              <a:gdLst>
                <a:gd name="T0" fmla="*/ 35 w 149"/>
                <a:gd name="T1" fmla="*/ 85 h 149"/>
                <a:gd name="T2" fmla="*/ 39 w 149"/>
                <a:gd name="T3" fmla="*/ 99 h 149"/>
                <a:gd name="T4" fmla="*/ 49 w 149"/>
                <a:gd name="T5" fmla="*/ 110 h 149"/>
                <a:gd name="T6" fmla="*/ 61 w 149"/>
                <a:gd name="T7" fmla="*/ 116 h 149"/>
                <a:gd name="T8" fmla="*/ 76 w 149"/>
                <a:gd name="T9" fmla="*/ 120 h 149"/>
                <a:gd name="T10" fmla="*/ 87 w 149"/>
                <a:gd name="T11" fmla="*/ 118 h 149"/>
                <a:gd name="T12" fmla="*/ 103 w 149"/>
                <a:gd name="T13" fmla="*/ 111 h 149"/>
                <a:gd name="T14" fmla="*/ 147 w 149"/>
                <a:gd name="T15" fmla="*/ 105 h 149"/>
                <a:gd name="T16" fmla="*/ 143 w 149"/>
                <a:gd name="T17" fmla="*/ 115 h 149"/>
                <a:gd name="T18" fmla="*/ 130 w 149"/>
                <a:gd name="T19" fmla="*/ 131 h 149"/>
                <a:gd name="T20" fmla="*/ 110 w 149"/>
                <a:gd name="T21" fmla="*/ 143 h 149"/>
                <a:gd name="T22" fmla="*/ 88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7 w 149"/>
                <a:gd name="T29" fmla="*/ 144 h 149"/>
                <a:gd name="T30" fmla="*/ 22 w 149"/>
                <a:gd name="T31" fmla="*/ 128 h 149"/>
                <a:gd name="T32" fmla="*/ 7 w 149"/>
                <a:gd name="T33" fmla="*/ 104 h 149"/>
                <a:gd name="T34" fmla="*/ 3 w 149"/>
                <a:gd name="T35" fmla="*/ 90 h 149"/>
                <a:gd name="T36" fmla="*/ 0 w 149"/>
                <a:gd name="T37" fmla="*/ 74 h 149"/>
                <a:gd name="T38" fmla="*/ 2 w 149"/>
                <a:gd name="T39" fmla="*/ 67 h 149"/>
                <a:gd name="T40" fmla="*/ 7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60 w 149"/>
                <a:gd name="T47" fmla="*/ 1 h 149"/>
                <a:gd name="T48" fmla="*/ 75 w 149"/>
                <a:gd name="T49" fmla="*/ 0 h 149"/>
                <a:gd name="T50" fmla="*/ 83 w 149"/>
                <a:gd name="T51" fmla="*/ 0 h 149"/>
                <a:gd name="T52" fmla="*/ 98 w 149"/>
                <a:gd name="T53" fmla="*/ 4 h 149"/>
                <a:gd name="T54" fmla="*/ 116 w 149"/>
                <a:gd name="T55" fmla="*/ 12 h 149"/>
                <a:gd name="T56" fmla="*/ 137 w 149"/>
                <a:gd name="T57" fmla="*/ 33 h 149"/>
                <a:gd name="T58" fmla="*/ 148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9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9 w 149"/>
                <a:gd name="T77" fmla="*/ 31 h 149"/>
                <a:gd name="T78" fmla="*/ 56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5" y="85"/>
                  </a:moveTo>
                  <a:lnTo>
                    <a:pt x="35" y="85"/>
                  </a:lnTo>
                  <a:lnTo>
                    <a:pt x="37" y="93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49" y="110"/>
                  </a:lnTo>
                  <a:lnTo>
                    <a:pt x="54" y="113"/>
                  </a:lnTo>
                  <a:lnTo>
                    <a:pt x="61" y="116"/>
                  </a:lnTo>
                  <a:lnTo>
                    <a:pt x="69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7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7" y="105"/>
                  </a:lnTo>
                  <a:lnTo>
                    <a:pt x="147" y="105"/>
                  </a:lnTo>
                  <a:lnTo>
                    <a:pt x="143" y="115"/>
                  </a:lnTo>
                  <a:lnTo>
                    <a:pt x="137" y="123"/>
                  </a:lnTo>
                  <a:lnTo>
                    <a:pt x="130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8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9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7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7" y="104"/>
                  </a:lnTo>
                  <a:lnTo>
                    <a:pt x="4" y="96"/>
                  </a:lnTo>
                  <a:lnTo>
                    <a:pt x="3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7"/>
                  </a:lnTo>
                  <a:lnTo>
                    <a:pt x="3" y="60"/>
                  </a:lnTo>
                  <a:lnTo>
                    <a:pt x="7" y="45"/>
                  </a:lnTo>
                  <a:lnTo>
                    <a:pt x="14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7" y="33"/>
                  </a:lnTo>
                  <a:lnTo>
                    <a:pt x="143" y="45"/>
                  </a:lnTo>
                  <a:lnTo>
                    <a:pt x="148" y="60"/>
                  </a:lnTo>
                  <a:lnTo>
                    <a:pt x="149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5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9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2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9" y="31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2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 noEditPoints="1"/>
            </p:cNvSpPr>
            <p:nvPr userDrawn="1"/>
          </p:nvSpPr>
          <p:spPr bwMode="auto">
            <a:xfrm>
              <a:off x="1751" y="2429"/>
              <a:ext cx="49" cy="50"/>
            </a:xfrm>
            <a:custGeom>
              <a:avLst/>
              <a:gdLst>
                <a:gd name="T0" fmla="*/ 147 w 147"/>
                <a:gd name="T1" fmla="*/ 148 h 149"/>
                <a:gd name="T2" fmla="*/ 114 w 147"/>
                <a:gd name="T3" fmla="*/ 133 h 149"/>
                <a:gd name="T4" fmla="*/ 108 w 147"/>
                <a:gd name="T5" fmla="*/ 138 h 149"/>
                <a:gd name="T6" fmla="*/ 86 w 147"/>
                <a:gd name="T7" fmla="*/ 148 h 149"/>
                <a:gd name="T8" fmla="*/ 73 w 147"/>
                <a:gd name="T9" fmla="*/ 149 h 149"/>
                <a:gd name="T10" fmla="*/ 57 w 147"/>
                <a:gd name="T11" fmla="*/ 148 h 149"/>
                <a:gd name="T12" fmla="*/ 31 w 147"/>
                <a:gd name="T13" fmla="*/ 138 h 149"/>
                <a:gd name="T14" fmla="*/ 12 w 147"/>
                <a:gd name="T15" fmla="*/ 117 h 149"/>
                <a:gd name="T16" fmla="*/ 2 w 147"/>
                <a:gd name="T17" fmla="*/ 98 h 149"/>
                <a:gd name="T18" fmla="*/ 0 w 147"/>
                <a:gd name="T19" fmla="*/ 83 h 149"/>
                <a:gd name="T20" fmla="*/ 0 w 147"/>
                <a:gd name="T21" fmla="*/ 74 h 149"/>
                <a:gd name="T22" fmla="*/ 1 w 147"/>
                <a:gd name="T23" fmla="*/ 59 h 149"/>
                <a:gd name="T24" fmla="*/ 5 w 147"/>
                <a:gd name="T25" fmla="*/ 44 h 149"/>
                <a:gd name="T26" fmla="*/ 20 w 147"/>
                <a:gd name="T27" fmla="*/ 21 h 149"/>
                <a:gd name="T28" fmla="*/ 44 w 147"/>
                <a:gd name="T29" fmla="*/ 5 h 149"/>
                <a:gd name="T30" fmla="*/ 73 w 147"/>
                <a:gd name="T31" fmla="*/ 0 h 149"/>
                <a:gd name="T32" fmla="*/ 80 w 147"/>
                <a:gd name="T33" fmla="*/ 0 h 149"/>
                <a:gd name="T34" fmla="*/ 98 w 147"/>
                <a:gd name="T35" fmla="*/ 5 h 149"/>
                <a:gd name="T36" fmla="*/ 114 w 147"/>
                <a:gd name="T37" fmla="*/ 17 h 149"/>
                <a:gd name="T38" fmla="*/ 147 w 147"/>
                <a:gd name="T39" fmla="*/ 1 h 149"/>
                <a:gd name="T40" fmla="*/ 74 w 147"/>
                <a:gd name="T41" fmla="*/ 31 h 149"/>
                <a:gd name="T42" fmla="*/ 57 w 147"/>
                <a:gd name="T43" fmla="*/ 34 h 149"/>
                <a:gd name="T44" fmla="*/ 44 w 147"/>
                <a:gd name="T45" fmla="*/ 44 h 149"/>
                <a:gd name="T46" fmla="*/ 34 w 147"/>
                <a:gd name="T47" fmla="*/ 57 h 149"/>
                <a:gd name="T48" fmla="*/ 31 w 147"/>
                <a:gd name="T49" fmla="*/ 74 h 149"/>
                <a:gd name="T50" fmla="*/ 31 w 147"/>
                <a:gd name="T51" fmla="*/ 83 h 149"/>
                <a:gd name="T52" fmla="*/ 37 w 147"/>
                <a:gd name="T53" fmla="*/ 99 h 149"/>
                <a:gd name="T54" fmla="*/ 50 w 147"/>
                <a:gd name="T55" fmla="*/ 111 h 149"/>
                <a:gd name="T56" fmla="*/ 65 w 147"/>
                <a:gd name="T57" fmla="*/ 117 h 149"/>
                <a:gd name="T58" fmla="*/ 74 w 147"/>
                <a:gd name="T59" fmla="*/ 118 h 149"/>
                <a:gd name="T60" fmla="*/ 90 w 147"/>
                <a:gd name="T61" fmla="*/ 115 h 149"/>
                <a:gd name="T62" fmla="*/ 103 w 147"/>
                <a:gd name="T63" fmla="*/ 105 h 149"/>
                <a:gd name="T64" fmla="*/ 112 w 147"/>
                <a:gd name="T65" fmla="*/ 92 h 149"/>
                <a:gd name="T66" fmla="*/ 115 w 147"/>
                <a:gd name="T67" fmla="*/ 74 h 149"/>
                <a:gd name="T68" fmla="*/ 114 w 147"/>
                <a:gd name="T69" fmla="*/ 66 h 149"/>
                <a:gd name="T70" fmla="*/ 108 w 147"/>
                <a:gd name="T71" fmla="*/ 50 h 149"/>
                <a:gd name="T72" fmla="*/ 97 w 147"/>
                <a:gd name="T73" fmla="*/ 38 h 149"/>
                <a:gd name="T74" fmla="*/ 83 w 147"/>
                <a:gd name="T75" fmla="*/ 32 h 149"/>
                <a:gd name="T76" fmla="*/ 74 w 147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9">
                  <a:moveTo>
                    <a:pt x="147" y="1"/>
                  </a:moveTo>
                  <a:lnTo>
                    <a:pt x="147" y="148"/>
                  </a:lnTo>
                  <a:lnTo>
                    <a:pt x="114" y="148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08" y="138"/>
                  </a:lnTo>
                  <a:lnTo>
                    <a:pt x="98" y="144"/>
                  </a:lnTo>
                  <a:lnTo>
                    <a:pt x="86" y="148"/>
                  </a:lnTo>
                  <a:lnTo>
                    <a:pt x="80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7" y="148"/>
                  </a:lnTo>
                  <a:lnTo>
                    <a:pt x="44" y="144"/>
                  </a:lnTo>
                  <a:lnTo>
                    <a:pt x="31" y="138"/>
                  </a:lnTo>
                  <a:lnTo>
                    <a:pt x="20" y="128"/>
                  </a:lnTo>
                  <a:lnTo>
                    <a:pt x="12" y="117"/>
                  </a:lnTo>
                  <a:lnTo>
                    <a:pt x="5" y="105"/>
                  </a:lnTo>
                  <a:lnTo>
                    <a:pt x="2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2" y="51"/>
                  </a:lnTo>
                  <a:lnTo>
                    <a:pt x="5" y="44"/>
                  </a:lnTo>
                  <a:lnTo>
                    <a:pt x="12" y="32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4" y="5"/>
                  </a:lnTo>
                  <a:lnTo>
                    <a:pt x="57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98" y="5"/>
                  </a:lnTo>
                  <a:lnTo>
                    <a:pt x="108" y="11"/>
                  </a:lnTo>
                  <a:lnTo>
                    <a:pt x="114" y="17"/>
                  </a:lnTo>
                  <a:lnTo>
                    <a:pt x="114" y="1"/>
                  </a:lnTo>
                  <a:lnTo>
                    <a:pt x="147" y="1"/>
                  </a:lnTo>
                  <a:close/>
                  <a:moveTo>
                    <a:pt x="74" y="31"/>
                  </a:moveTo>
                  <a:lnTo>
                    <a:pt x="74" y="31"/>
                  </a:lnTo>
                  <a:lnTo>
                    <a:pt x="65" y="32"/>
                  </a:lnTo>
                  <a:lnTo>
                    <a:pt x="57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7" y="50"/>
                  </a:lnTo>
                  <a:lnTo>
                    <a:pt x="34" y="57"/>
                  </a:lnTo>
                  <a:lnTo>
                    <a:pt x="31" y="66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83"/>
                  </a:lnTo>
                  <a:lnTo>
                    <a:pt x="34" y="92"/>
                  </a:lnTo>
                  <a:lnTo>
                    <a:pt x="37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7" y="115"/>
                  </a:lnTo>
                  <a:lnTo>
                    <a:pt x="65" y="117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83" y="117"/>
                  </a:lnTo>
                  <a:lnTo>
                    <a:pt x="90" y="115"/>
                  </a:lnTo>
                  <a:lnTo>
                    <a:pt x="97" y="111"/>
                  </a:lnTo>
                  <a:lnTo>
                    <a:pt x="103" y="105"/>
                  </a:lnTo>
                  <a:lnTo>
                    <a:pt x="108" y="99"/>
                  </a:lnTo>
                  <a:lnTo>
                    <a:pt x="112" y="92"/>
                  </a:lnTo>
                  <a:lnTo>
                    <a:pt x="114" y="83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4" y="66"/>
                  </a:lnTo>
                  <a:lnTo>
                    <a:pt x="112" y="57"/>
                  </a:lnTo>
                  <a:lnTo>
                    <a:pt x="108" y="50"/>
                  </a:lnTo>
                  <a:lnTo>
                    <a:pt x="103" y="44"/>
                  </a:lnTo>
                  <a:lnTo>
                    <a:pt x="97" y="38"/>
                  </a:lnTo>
                  <a:lnTo>
                    <a:pt x="90" y="34"/>
                  </a:lnTo>
                  <a:lnTo>
                    <a:pt x="83" y="32"/>
                  </a:lnTo>
                  <a:lnTo>
                    <a:pt x="74" y="31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 userDrawn="1"/>
          </p:nvSpPr>
          <p:spPr bwMode="auto">
            <a:xfrm>
              <a:off x="1812" y="2429"/>
              <a:ext cx="23" cy="49"/>
            </a:xfrm>
            <a:custGeom>
              <a:avLst/>
              <a:gdLst>
                <a:gd name="T0" fmla="*/ 0 w 70"/>
                <a:gd name="T1" fmla="*/ 1 h 148"/>
                <a:gd name="T2" fmla="*/ 32 w 70"/>
                <a:gd name="T3" fmla="*/ 1 h 148"/>
                <a:gd name="T4" fmla="*/ 32 w 70"/>
                <a:gd name="T5" fmla="*/ 17 h 148"/>
                <a:gd name="T6" fmla="*/ 32 w 70"/>
                <a:gd name="T7" fmla="*/ 17 h 148"/>
                <a:gd name="T8" fmla="*/ 38 w 70"/>
                <a:gd name="T9" fmla="*/ 10 h 148"/>
                <a:gd name="T10" fmla="*/ 47 w 70"/>
                <a:gd name="T11" fmla="*/ 5 h 148"/>
                <a:gd name="T12" fmla="*/ 50 w 70"/>
                <a:gd name="T13" fmla="*/ 3 h 148"/>
                <a:gd name="T14" fmla="*/ 56 w 70"/>
                <a:gd name="T15" fmla="*/ 1 h 148"/>
                <a:gd name="T16" fmla="*/ 62 w 70"/>
                <a:gd name="T17" fmla="*/ 0 h 148"/>
                <a:gd name="T18" fmla="*/ 70 w 70"/>
                <a:gd name="T19" fmla="*/ 0 h 148"/>
                <a:gd name="T20" fmla="*/ 70 w 70"/>
                <a:gd name="T21" fmla="*/ 31 h 148"/>
                <a:gd name="T22" fmla="*/ 67 w 70"/>
                <a:gd name="T23" fmla="*/ 31 h 148"/>
                <a:gd name="T24" fmla="*/ 67 w 70"/>
                <a:gd name="T25" fmla="*/ 31 h 148"/>
                <a:gd name="T26" fmla="*/ 60 w 70"/>
                <a:gd name="T27" fmla="*/ 32 h 148"/>
                <a:gd name="T28" fmla="*/ 53 w 70"/>
                <a:gd name="T29" fmla="*/ 33 h 148"/>
                <a:gd name="T30" fmla="*/ 47 w 70"/>
                <a:gd name="T31" fmla="*/ 37 h 148"/>
                <a:gd name="T32" fmla="*/ 42 w 70"/>
                <a:gd name="T33" fmla="*/ 40 h 148"/>
                <a:gd name="T34" fmla="*/ 38 w 70"/>
                <a:gd name="T35" fmla="*/ 46 h 148"/>
                <a:gd name="T36" fmla="*/ 34 w 70"/>
                <a:gd name="T37" fmla="*/ 53 h 148"/>
                <a:gd name="T38" fmla="*/ 33 w 70"/>
                <a:gd name="T39" fmla="*/ 60 h 148"/>
                <a:gd name="T40" fmla="*/ 32 w 70"/>
                <a:gd name="T41" fmla="*/ 67 h 148"/>
                <a:gd name="T42" fmla="*/ 32 w 70"/>
                <a:gd name="T43" fmla="*/ 148 h 148"/>
                <a:gd name="T44" fmla="*/ 0 w 70"/>
                <a:gd name="T45" fmla="*/ 148 h 148"/>
                <a:gd name="T46" fmla="*/ 0 w 70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7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3" y="33"/>
                  </a:lnTo>
                  <a:lnTo>
                    <a:pt x="47" y="37"/>
                  </a:lnTo>
                  <a:lnTo>
                    <a:pt x="42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1873" y="2410"/>
              <a:ext cx="40" cy="68"/>
            </a:xfrm>
            <a:custGeom>
              <a:avLst/>
              <a:gdLst>
                <a:gd name="T0" fmla="*/ 60 w 119"/>
                <a:gd name="T1" fmla="*/ 0 h 205"/>
                <a:gd name="T2" fmla="*/ 60 w 119"/>
                <a:gd name="T3" fmla="*/ 0 h 205"/>
                <a:gd name="T4" fmla="*/ 72 w 119"/>
                <a:gd name="T5" fmla="*/ 1 h 205"/>
                <a:gd name="T6" fmla="*/ 83 w 119"/>
                <a:gd name="T7" fmla="*/ 3 h 205"/>
                <a:gd name="T8" fmla="*/ 93 w 119"/>
                <a:gd name="T9" fmla="*/ 8 h 205"/>
                <a:gd name="T10" fmla="*/ 102 w 119"/>
                <a:gd name="T11" fmla="*/ 16 h 205"/>
                <a:gd name="T12" fmla="*/ 109 w 119"/>
                <a:gd name="T13" fmla="*/ 24 h 205"/>
                <a:gd name="T14" fmla="*/ 114 w 119"/>
                <a:gd name="T15" fmla="*/ 34 h 205"/>
                <a:gd name="T16" fmla="*/ 117 w 119"/>
                <a:gd name="T17" fmla="*/ 45 h 205"/>
                <a:gd name="T18" fmla="*/ 119 w 119"/>
                <a:gd name="T19" fmla="*/ 58 h 205"/>
                <a:gd name="T20" fmla="*/ 119 w 119"/>
                <a:gd name="T21" fmla="*/ 58 h 205"/>
                <a:gd name="T22" fmla="*/ 117 w 119"/>
                <a:gd name="T23" fmla="*/ 71 h 205"/>
                <a:gd name="T24" fmla="*/ 115 w 119"/>
                <a:gd name="T25" fmla="*/ 80 h 205"/>
                <a:gd name="T26" fmla="*/ 110 w 119"/>
                <a:gd name="T27" fmla="*/ 90 h 205"/>
                <a:gd name="T28" fmla="*/ 105 w 119"/>
                <a:gd name="T29" fmla="*/ 97 h 205"/>
                <a:gd name="T30" fmla="*/ 98 w 119"/>
                <a:gd name="T31" fmla="*/ 105 h 205"/>
                <a:gd name="T32" fmla="*/ 91 w 119"/>
                <a:gd name="T33" fmla="*/ 110 h 205"/>
                <a:gd name="T34" fmla="*/ 81 w 119"/>
                <a:gd name="T35" fmla="*/ 113 h 205"/>
                <a:gd name="T36" fmla="*/ 72 w 119"/>
                <a:gd name="T37" fmla="*/ 116 h 205"/>
                <a:gd name="T38" fmla="*/ 119 w 119"/>
                <a:gd name="T39" fmla="*/ 205 h 205"/>
                <a:gd name="T40" fmla="*/ 81 w 119"/>
                <a:gd name="T41" fmla="*/ 205 h 205"/>
                <a:gd name="T42" fmla="*/ 37 w 119"/>
                <a:gd name="T43" fmla="*/ 117 h 205"/>
                <a:gd name="T44" fmla="*/ 33 w 119"/>
                <a:gd name="T45" fmla="*/ 117 h 205"/>
                <a:gd name="T46" fmla="*/ 33 w 119"/>
                <a:gd name="T47" fmla="*/ 205 h 205"/>
                <a:gd name="T48" fmla="*/ 0 w 119"/>
                <a:gd name="T49" fmla="*/ 205 h 205"/>
                <a:gd name="T50" fmla="*/ 0 w 119"/>
                <a:gd name="T51" fmla="*/ 0 h 205"/>
                <a:gd name="T52" fmla="*/ 60 w 119"/>
                <a:gd name="T53" fmla="*/ 0 h 205"/>
                <a:gd name="T54" fmla="*/ 33 w 119"/>
                <a:gd name="T55" fmla="*/ 86 h 205"/>
                <a:gd name="T56" fmla="*/ 60 w 119"/>
                <a:gd name="T57" fmla="*/ 86 h 205"/>
                <a:gd name="T58" fmla="*/ 60 w 119"/>
                <a:gd name="T59" fmla="*/ 86 h 205"/>
                <a:gd name="T60" fmla="*/ 66 w 119"/>
                <a:gd name="T61" fmla="*/ 85 h 205"/>
                <a:gd name="T62" fmla="*/ 72 w 119"/>
                <a:gd name="T63" fmla="*/ 84 h 205"/>
                <a:gd name="T64" fmla="*/ 76 w 119"/>
                <a:gd name="T65" fmla="*/ 81 h 205"/>
                <a:gd name="T66" fmla="*/ 80 w 119"/>
                <a:gd name="T67" fmla="*/ 78 h 205"/>
                <a:gd name="T68" fmla="*/ 83 w 119"/>
                <a:gd name="T69" fmla="*/ 74 h 205"/>
                <a:gd name="T70" fmla="*/ 84 w 119"/>
                <a:gd name="T71" fmla="*/ 69 h 205"/>
                <a:gd name="T72" fmla="*/ 86 w 119"/>
                <a:gd name="T73" fmla="*/ 64 h 205"/>
                <a:gd name="T74" fmla="*/ 87 w 119"/>
                <a:gd name="T75" fmla="*/ 58 h 205"/>
                <a:gd name="T76" fmla="*/ 87 w 119"/>
                <a:gd name="T77" fmla="*/ 58 h 205"/>
                <a:gd name="T78" fmla="*/ 86 w 119"/>
                <a:gd name="T79" fmla="*/ 53 h 205"/>
                <a:gd name="T80" fmla="*/ 84 w 119"/>
                <a:gd name="T81" fmla="*/ 47 h 205"/>
                <a:gd name="T82" fmla="*/ 83 w 119"/>
                <a:gd name="T83" fmla="*/ 42 h 205"/>
                <a:gd name="T84" fmla="*/ 80 w 119"/>
                <a:gd name="T85" fmla="*/ 39 h 205"/>
                <a:gd name="T86" fmla="*/ 76 w 119"/>
                <a:gd name="T87" fmla="*/ 35 h 205"/>
                <a:gd name="T88" fmla="*/ 72 w 119"/>
                <a:gd name="T89" fmla="*/ 33 h 205"/>
                <a:gd name="T90" fmla="*/ 66 w 119"/>
                <a:gd name="T91" fmla="*/ 31 h 205"/>
                <a:gd name="T92" fmla="*/ 60 w 119"/>
                <a:gd name="T93" fmla="*/ 31 h 205"/>
                <a:gd name="T94" fmla="*/ 33 w 119"/>
                <a:gd name="T95" fmla="*/ 31 h 205"/>
                <a:gd name="T96" fmla="*/ 33 w 119"/>
                <a:gd name="T97" fmla="*/ 8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205">
                  <a:moveTo>
                    <a:pt x="60" y="0"/>
                  </a:moveTo>
                  <a:lnTo>
                    <a:pt x="60" y="0"/>
                  </a:lnTo>
                  <a:lnTo>
                    <a:pt x="72" y="1"/>
                  </a:lnTo>
                  <a:lnTo>
                    <a:pt x="83" y="3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4" y="34"/>
                  </a:lnTo>
                  <a:lnTo>
                    <a:pt x="117" y="45"/>
                  </a:lnTo>
                  <a:lnTo>
                    <a:pt x="119" y="58"/>
                  </a:lnTo>
                  <a:lnTo>
                    <a:pt x="119" y="58"/>
                  </a:lnTo>
                  <a:lnTo>
                    <a:pt x="117" y="71"/>
                  </a:lnTo>
                  <a:lnTo>
                    <a:pt x="115" y="80"/>
                  </a:lnTo>
                  <a:lnTo>
                    <a:pt x="110" y="90"/>
                  </a:lnTo>
                  <a:lnTo>
                    <a:pt x="105" y="97"/>
                  </a:lnTo>
                  <a:lnTo>
                    <a:pt x="98" y="105"/>
                  </a:lnTo>
                  <a:lnTo>
                    <a:pt x="91" y="110"/>
                  </a:lnTo>
                  <a:lnTo>
                    <a:pt x="81" y="113"/>
                  </a:lnTo>
                  <a:lnTo>
                    <a:pt x="72" y="116"/>
                  </a:lnTo>
                  <a:lnTo>
                    <a:pt x="119" y="205"/>
                  </a:lnTo>
                  <a:lnTo>
                    <a:pt x="81" y="205"/>
                  </a:lnTo>
                  <a:lnTo>
                    <a:pt x="37" y="117"/>
                  </a:lnTo>
                  <a:lnTo>
                    <a:pt x="33" y="117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0" y="0"/>
                  </a:lnTo>
                  <a:close/>
                  <a:moveTo>
                    <a:pt x="33" y="86"/>
                  </a:moveTo>
                  <a:lnTo>
                    <a:pt x="60" y="86"/>
                  </a:lnTo>
                  <a:lnTo>
                    <a:pt x="60" y="86"/>
                  </a:lnTo>
                  <a:lnTo>
                    <a:pt x="66" y="85"/>
                  </a:lnTo>
                  <a:lnTo>
                    <a:pt x="72" y="84"/>
                  </a:lnTo>
                  <a:lnTo>
                    <a:pt x="76" y="81"/>
                  </a:lnTo>
                  <a:lnTo>
                    <a:pt x="80" y="78"/>
                  </a:lnTo>
                  <a:lnTo>
                    <a:pt x="83" y="74"/>
                  </a:lnTo>
                  <a:lnTo>
                    <a:pt x="84" y="69"/>
                  </a:lnTo>
                  <a:lnTo>
                    <a:pt x="86" y="6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6" y="53"/>
                  </a:lnTo>
                  <a:lnTo>
                    <a:pt x="84" y="47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76" y="35"/>
                  </a:lnTo>
                  <a:lnTo>
                    <a:pt x="72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33" y="31"/>
                  </a:lnTo>
                  <a:lnTo>
                    <a:pt x="3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1918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5 w 149"/>
                <a:gd name="T11" fmla="*/ 118 h 149"/>
                <a:gd name="T12" fmla="*/ 102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4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4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1974" y="2429"/>
              <a:ext cx="33" cy="50"/>
            </a:xfrm>
            <a:custGeom>
              <a:avLst/>
              <a:gdLst>
                <a:gd name="T0" fmla="*/ 31 w 101"/>
                <a:gd name="T1" fmla="*/ 99 h 149"/>
                <a:gd name="T2" fmla="*/ 33 w 101"/>
                <a:gd name="T3" fmla="*/ 107 h 149"/>
                <a:gd name="T4" fmla="*/ 37 w 101"/>
                <a:gd name="T5" fmla="*/ 113 h 149"/>
                <a:gd name="T6" fmla="*/ 50 w 101"/>
                <a:gd name="T7" fmla="*/ 120 h 149"/>
                <a:gd name="T8" fmla="*/ 57 w 101"/>
                <a:gd name="T9" fmla="*/ 118 h 149"/>
                <a:gd name="T10" fmla="*/ 66 w 101"/>
                <a:gd name="T11" fmla="*/ 112 h 149"/>
                <a:gd name="T12" fmla="*/ 68 w 101"/>
                <a:gd name="T13" fmla="*/ 105 h 149"/>
                <a:gd name="T14" fmla="*/ 68 w 101"/>
                <a:gd name="T15" fmla="*/ 101 h 149"/>
                <a:gd name="T16" fmla="*/ 66 w 101"/>
                <a:gd name="T17" fmla="*/ 92 h 149"/>
                <a:gd name="T18" fmla="*/ 60 w 101"/>
                <a:gd name="T19" fmla="*/ 85 h 149"/>
                <a:gd name="T20" fmla="*/ 40 w 101"/>
                <a:gd name="T21" fmla="*/ 79 h 149"/>
                <a:gd name="T22" fmla="*/ 36 w 101"/>
                <a:gd name="T23" fmla="*/ 77 h 149"/>
                <a:gd name="T24" fmla="*/ 25 w 101"/>
                <a:gd name="T25" fmla="*/ 71 h 149"/>
                <a:gd name="T26" fmla="*/ 16 w 101"/>
                <a:gd name="T27" fmla="*/ 62 h 149"/>
                <a:gd name="T28" fmla="*/ 11 w 101"/>
                <a:gd name="T29" fmla="*/ 49 h 149"/>
                <a:gd name="T30" fmla="*/ 10 w 101"/>
                <a:gd name="T31" fmla="*/ 40 h 149"/>
                <a:gd name="T32" fmla="*/ 14 w 101"/>
                <a:gd name="T33" fmla="*/ 24 h 149"/>
                <a:gd name="T34" fmla="*/ 22 w 101"/>
                <a:gd name="T35" fmla="*/ 11 h 149"/>
                <a:gd name="T36" fmla="*/ 34 w 101"/>
                <a:gd name="T37" fmla="*/ 3 h 149"/>
                <a:gd name="T38" fmla="*/ 50 w 101"/>
                <a:gd name="T39" fmla="*/ 0 h 149"/>
                <a:gd name="T40" fmla="*/ 61 w 101"/>
                <a:gd name="T41" fmla="*/ 1 h 149"/>
                <a:gd name="T42" fmla="*/ 78 w 101"/>
                <a:gd name="T43" fmla="*/ 11 h 149"/>
                <a:gd name="T44" fmla="*/ 65 w 101"/>
                <a:gd name="T45" fmla="*/ 38 h 149"/>
                <a:gd name="T46" fmla="*/ 64 w 101"/>
                <a:gd name="T47" fmla="*/ 34 h 149"/>
                <a:gd name="T48" fmla="*/ 56 w 101"/>
                <a:gd name="T49" fmla="*/ 29 h 149"/>
                <a:gd name="T50" fmla="*/ 53 w 101"/>
                <a:gd name="T51" fmla="*/ 28 h 149"/>
                <a:gd name="T52" fmla="*/ 44 w 101"/>
                <a:gd name="T53" fmla="*/ 32 h 149"/>
                <a:gd name="T54" fmla="*/ 40 w 101"/>
                <a:gd name="T55" fmla="*/ 40 h 149"/>
                <a:gd name="T56" fmla="*/ 42 w 101"/>
                <a:gd name="T57" fmla="*/ 44 h 149"/>
                <a:gd name="T58" fmla="*/ 47 w 101"/>
                <a:gd name="T59" fmla="*/ 50 h 149"/>
                <a:gd name="T60" fmla="*/ 61 w 101"/>
                <a:gd name="T61" fmla="*/ 55 h 149"/>
                <a:gd name="T62" fmla="*/ 73 w 101"/>
                <a:gd name="T63" fmla="*/ 59 h 149"/>
                <a:gd name="T64" fmla="*/ 83 w 101"/>
                <a:gd name="T65" fmla="*/ 63 h 149"/>
                <a:gd name="T66" fmla="*/ 93 w 101"/>
                <a:gd name="T67" fmla="*/ 72 h 149"/>
                <a:gd name="T68" fmla="*/ 99 w 101"/>
                <a:gd name="T69" fmla="*/ 84 h 149"/>
                <a:gd name="T70" fmla="*/ 101 w 101"/>
                <a:gd name="T71" fmla="*/ 100 h 149"/>
                <a:gd name="T72" fmla="*/ 100 w 101"/>
                <a:gd name="T73" fmla="*/ 111 h 149"/>
                <a:gd name="T74" fmla="*/ 93 w 101"/>
                <a:gd name="T75" fmla="*/ 128 h 149"/>
                <a:gd name="T76" fmla="*/ 79 w 101"/>
                <a:gd name="T77" fmla="*/ 142 h 149"/>
                <a:gd name="T78" fmla="*/ 61 w 101"/>
                <a:gd name="T79" fmla="*/ 149 h 149"/>
                <a:gd name="T80" fmla="*/ 50 w 101"/>
                <a:gd name="T81" fmla="*/ 149 h 149"/>
                <a:gd name="T82" fmla="*/ 29 w 101"/>
                <a:gd name="T83" fmla="*/ 145 h 149"/>
                <a:gd name="T84" fmla="*/ 14 w 101"/>
                <a:gd name="T85" fmla="*/ 135 h 149"/>
                <a:gd name="T86" fmla="*/ 4 w 101"/>
                <a:gd name="T87" fmla="*/ 118 h 149"/>
                <a:gd name="T88" fmla="*/ 0 w 101"/>
                <a:gd name="T89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149">
                  <a:moveTo>
                    <a:pt x="31" y="99"/>
                  </a:moveTo>
                  <a:lnTo>
                    <a:pt x="31" y="99"/>
                  </a:lnTo>
                  <a:lnTo>
                    <a:pt x="32" y="104"/>
                  </a:lnTo>
                  <a:lnTo>
                    <a:pt x="33" y="107"/>
                  </a:lnTo>
                  <a:lnTo>
                    <a:pt x="34" y="111"/>
                  </a:lnTo>
                  <a:lnTo>
                    <a:pt x="37" y="113"/>
                  </a:lnTo>
                  <a:lnTo>
                    <a:pt x="43" y="117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7" y="118"/>
                  </a:lnTo>
                  <a:lnTo>
                    <a:pt x="64" y="115"/>
                  </a:lnTo>
                  <a:lnTo>
                    <a:pt x="66" y="112"/>
                  </a:lnTo>
                  <a:lnTo>
                    <a:pt x="67" y="109"/>
                  </a:lnTo>
                  <a:lnTo>
                    <a:pt x="68" y="105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8" y="95"/>
                  </a:lnTo>
                  <a:lnTo>
                    <a:pt x="66" y="92"/>
                  </a:lnTo>
                  <a:lnTo>
                    <a:pt x="64" y="88"/>
                  </a:lnTo>
                  <a:lnTo>
                    <a:pt x="60" y="85"/>
                  </a:lnTo>
                  <a:lnTo>
                    <a:pt x="51" y="82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36" y="77"/>
                  </a:lnTo>
                  <a:lnTo>
                    <a:pt x="29" y="74"/>
                  </a:lnTo>
                  <a:lnTo>
                    <a:pt x="25" y="71"/>
                  </a:lnTo>
                  <a:lnTo>
                    <a:pt x="20" y="67"/>
                  </a:lnTo>
                  <a:lnTo>
                    <a:pt x="16" y="62"/>
                  </a:lnTo>
                  <a:lnTo>
                    <a:pt x="12" y="56"/>
                  </a:lnTo>
                  <a:lnTo>
                    <a:pt x="11" y="49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1" y="32"/>
                  </a:lnTo>
                  <a:lnTo>
                    <a:pt x="14" y="24"/>
                  </a:lnTo>
                  <a:lnTo>
                    <a:pt x="17" y="17"/>
                  </a:lnTo>
                  <a:lnTo>
                    <a:pt x="22" y="11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1" y="1"/>
                  </a:lnTo>
                  <a:lnTo>
                    <a:pt x="71" y="5"/>
                  </a:lnTo>
                  <a:lnTo>
                    <a:pt x="78" y="11"/>
                  </a:lnTo>
                  <a:lnTo>
                    <a:pt x="85" y="1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4" y="34"/>
                  </a:lnTo>
                  <a:lnTo>
                    <a:pt x="60" y="31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48" y="29"/>
                  </a:lnTo>
                  <a:lnTo>
                    <a:pt x="44" y="32"/>
                  </a:lnTo>
                  <a:lnTo>
                    <a:pt x="42" y="3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44"/>
                  </a:lnTo>
                  <a:lnTo>
                    <a:pt x="44" y="48"/>
                  </a:lnTo>
                  <a:lnTo>
                    <a:pt x="47" y="50"/>
                  </a:lnTo>
                  <a:lnTo>
                    <a:pt x="51" y="53"/>
                  </a:lnTo>
                  <a:lnTo>
                    <a:pt x="61" y="55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8" y="61"/>
                  </a:lnTo>
                  <a:lnTo>
                    <a:pt x="83" y="63"/>
                  </a:lnTo>
                  <a:lnTo>
                    <a:pt x="88" y="67"/>
                  </a:lnTo>
                  <a:lnTo>
                    <a:pt x="93" y="72"/>
                  </a:lnTo>
                  <a:lnTo>
                    <a:pt x="96" y="78"/>
                  </a:lnTo>
                  <a:lnTo>
                    <a:pt x="99" y="84"/>
                  </a:lnTo>
                  <a:lnTo>
                    <a:pt x="100" y="92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0" y="111"/>
                  </a:lnTo>
                  <a:lnTo>
                    <a:pt x="98" y="121"/>
                  </a:lnTo>
                  <a:lnTo>
                    <a:pt x="93" y="128"/>
                  </a:lnTo>
                  <a:lnTo>
                    <a:pt x="87" y="135"/>
                  </a:lnTo>
                  <a:lnTo>
                    <a:pt x="79" y="142"/>
                  </a:lnTo>
                  <a:lnTo>
                    <a:pt x="71" y="146"/>
                  </a:lnTo>
                  <a:lnTo>
                    <a:pt x="61" y="149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39" y="149"/>
                  </a:lnTo>
                  <a:lnTo>
                    <a:pt x="29" y="145"/>
                  </a:lnTo>
                  <a:lnTo>
                    <a:pt x="21" y="140"/>
                  </a:lnTo>
                  <a:lnTo>
                    <a:pt x="14" y="135"/>
                  </a:lnTo>
                  <a:lnTo>
                    <a:pt x="9" y="127"/>
                  </a:lnTo>
                  <a:lnTo>
                    <a:pt x="4" y="118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31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 noEditPoints="1"/>
            </p:cNvSpPr>
            <p:nvPr userDrawn="1"/>
          </p:nvSpPr>
          <p:spPr bwMode="auto">
            <a:xfrm>
              <a:off x="2015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5 w 149"/>
                <a:gd name="T9" fmla="*/ 120 h 149"/>
                <a:gd name="T10" fmla="*/ 85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5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1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7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7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1" y="22"/>
                  </a:lnTo>
                  <a:lnTo>
                    <a:pt x="32" y="12"/>
                  </a:lnTo>
                  <a:lnTo>
                    <a:pt x="45" y="6"/>
                  </a:lnTo>
                  <a:lnTo>
                    <a:pt x="51" y="4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7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2071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5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3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2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1 w 148"/>
                <a:gd name="T23" fmla="*/ 59 h 149"/>
                <a:gd name="T24" fmla="*/ 6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3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5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6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8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5" y="148"/>
                  </a:lnTo>
                  <a:lnTo>
                    <a:pt x="115" y="133"/>
                  </a:lnTo>
                  <a:lnTo>
                    <a:pt x="115" y="133"/>
                  </a:lnTo>
                  <a:lnTo>
                    <a:pt x="109" y="138"/>
                  </a:lnTo>
                  <a:lnTo>
                    <a:pt x="99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4" y="51"/>
                  </a:lnTo>
                  <a:lnTo>
                    <a:pt x="6" y="44"/>
                  </a:lnTo>
                  <a:lnTo>
                    <a:pt x="12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7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5" y="17"/>
                  </a:lnTo>
                  <a:lnTo>
                    <a:pt x="115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8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8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2132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3 w 69"/>
                <a:gd name="T3" fmla="*/ 1 h 148"/>
                <a:gd name="T4" fmla="*/ 33 w 69"/>
                <a:gd name="T5" fmla="*/ 17 h 148"/>
                <a:gd name="T6" fmla="*/ 33 w 69"/>
                <a:gd name="T7" fmla="*/ 17 h 148"/>
                <a:gd name="T8" fmla="*/ 38 w 69"/>
                <a:gd name="T9" fmla="*/ 10 h 148"/>
                <a:gd name="T10" fmla="*/ 46 w 69"/>
                <a:gd name="T11" fmla="*/ 5 h 148"/>
                <a:gd name="T12" fmla="*/ 51 w 69"/>
                <a:gd name="T13" fmla="*/ 3 h 148"/>
                <a:gd name="T14" fmla="*/ 56 w 69"/>
                <a:gd name="T15" fmla="*/ 1 h 148"/>
                <a:gd name="T16" fmla="*/ 63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4 w 69"/>
                <a:gd name="T29" fmla="*/ 33 h 148"/>
                <a:gd name="T30" fmla="*/ 47 w 69"/>
                <a:gd name="T31" fmla="*/ 37 h 148"/>
                <a:gd name="T32" fmla="*/ 43 w 69"/>
                <a:gd name="T33" fmla="*/ 40 h 148"/>
                <a:gd name="T34" fmla="*/ 38 w 69"/>
                <a:gd name="T35" fmla="*/ 46 h 148"/>
                <a:gd name="T36" fmla="*/ 35 w 69"/>
                <a:gd name="T37" fmla="*/ 53 h 148"/>
                <a:gd name="T38" fmla="*/ 33 w 69"/>
                <a:gd name="T39" fmla="*/ 60 h 148"/>
                <a:gd name="T40" fmla="*/ 33 w 69"/>
                <a:gd name="T41" fmla="*/ 67 h 148"/>
                <a:gd name="T42" fmla="*/ 33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3" y="1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8" y="10"/>
                  </a:lnTo>
                  <a:lnTo>
                    <a:pt x="46" y="5"/>
                  </a:lnTo>
                  <a:lnTo>
                    <a:pt x="51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4" y="33"/>
                  </a:lnTo>
                  <a:lnTo>
                    <a:pt x="47" y="37"/>
                  </a:lnTo>
                  <a:lnTo>
                    <a:pt x="43" y="40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3" y="60"/>
                  </a:lnTo>
                  <a:lnTo>
                    <a:pt x="33" y="67"/>
                  </a:lnTo>
                  <a:lnTo>
                    <a:pt x="33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2160" y="2429"/>
              <a:ext cx="50" cy="50"/>
            </a:xfrm>
            <a:custGeom>
              <a:avLst/>
              <a:gdLst>
                <a:gd name="T0" fmla="*/ 76 w 150"/>
                <a:gd name="T1" fmla="*/ 120 h 149"/>
                <a:gd name="T2" fmla="*/ 93 w 150"/>
                <a:gd name="T3" fmla="*/ 116 h 149"/>
                <a:gd name="T4" fmla="*/ 106 w 150"/>
                <a:gd name="T5" fmla="*/ 106 h 149"/>
                <a:gd name="T6" fmla="*/ 115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9 w 150"/>
                <a:gd name="T13" fmla="*/ 90 h 149"/>
                <a:gd name="T14" fmla="*/ 144 w 150"/>
                <a:gd name="T15" fmla="*/ 104 h 149"/>
                <a:gd name="T16" fmla="*/ 128 w 150"/>
                <a:gd name="T17" fmla="*/ 128 h 149"/>
                <a:gd name="T18" fmla="*/ 105 w 150"/>
                <a:gd name="T19" fmla="*/ 144 h 149"/>
                <a:gd name="T20" fmla="*/ 90 w 150"/>
                <a:gd name="T21" fmla="*/ 148 h 149"/>
                <a:gd name="T22" fmla="*/ 76 w 150"/>
                <a:gd name="T23" fmla="*/ 149 h 149"/>
                <a:gd name="T24" fmla="*/ 67 w 150"/>
                <a:gd name="T25" fmla="*/ 149 h 149"/>
                <a:gd name="T26" fmla="*/ 53 w 150"/>
                <a:gd name="T27" fmla="*/ 146 h 149"/>
                <a:gd name="T28" fmla="*/ 33 w 150"/>
                <a:gd name="T29" fmla="*/ 137 h 149"/>
                <a:gd name="T30" fmla="*/ 14 w 150"/>
                <a:gd name="T31" fmla="*/ 117 h 149"/>
                <a:gd name="T32" fmla="*/ 4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3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60 w 150"/>
                <a:gd name="T47" fmla="*/ 1 h 149"/>
                <a:gd name="T48" fmla="*/ 76 w 150"/>
                <a:gd name="T49" fmla="*/ 0 h 149"/>
                <a:gd name="T50" fmla="*/ 84 w 150"/>
                <a:gd name="T51" fmla="*/ 0 h 149"/>
                <a:gd name="T52" fmla="*/ 99 w 150"/>
                <a:gd name="T53" fmla="*/ 4 h 149"/>
                <a:gd name="T54" fmla="*/ 112 w 150"/>
                <a:gd name="T55" fmla="*/ 9 h 149"/>
                <a:gd name="T56" fmla="*/ 129 w 150"/>
                <a:gd name="T57" fmla="*/ 22 h 149"/>
                <a:gd name="T58" fmla="*/ 105 w 150"/>
                <a:gd name="T59" fmla="*/ 43 h 149"/>
                <a:gd name="T60" fmla="*/ 93 w 150"/>
                <a:gd name="T61" fmla="*/ 34 h 149"/>
                <a:gd name="T62" fmla="*/ 76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7 w 150"/>
                <a:gd name="T75" fmla="*/ 93 h 149"/>
                <a:gd name="T76" fmla="*/ 45 w 150"/>
                <a:gd name="T77" fmla="*/ 106 h 149"/>
                <a:gd name="T78" fmla="*/ 59 w 150"/>
                <a:gd name="T79" fmla="*/ 116 h 149"/>
                <a:gd name="T80" fmla="*/ 76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6" y="120"/>
                  </a:moveTo>
                  <a:lnTo>
                    <a:pt x="76" y="120"/>
                  </a:lnTo>
                  <a:lnTo>
                    <a:pt x="84" y="118"/>
                  </a:lnTo>
                  <a:lnTo>
                    <a:pt x="93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5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0" y="83"/>
                  </a:lnTo>
                  <a:lnTo>
                    <a:pt x="149" y="90"/>
                  </a:lnTo>
                  <a:lnTo>
                    <a:pt x="146" y="98"/>
                  </a:lnTo>
                  <a:lnTo>
                    <a:pt x="144" y="104"/>
                  </a:lnTo>
                  <a:lnTo>
                    <a:pt x="138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5" y="144"/>
                  </a:lnTo>
                  <a:lnTo>
                    <a:pt x="98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3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3" y="59"/>
                  </a:lnTo>
                  <a:lnTo>
                    <a:pt x="4" y="5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3" y="3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84" y="0"/>
                  </a:lnTo>
                  <a:lnTo>
                    <a:pt x="92" y="1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9" y="22"/>
                  </a:lnTo>
                  <a:lnTo>
                    <a:pt x="105" y="43"/>
                  </a:lnTo>
                  <a:lnTo>
                    <a:pt x="105" y="43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4" y="31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66" y="31"/>
                  </a:lnTo>
                  <a:lnTo>
                    <a:pt x="59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7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7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9" y="116"/>
                  </a:lnTo>
                  <a:lnTo>
                    <a:pt x="66" y="118"/>
                  </a:lnTo>
                  <a:lnTo>
                    <a:pt x="76" y="120"/>
                  </a:lnTo>
                  <a:lnTo>
                    <a:pt x="76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2219" y="2409"/>
              <a:ext cx="43" cy="69"/>
            </a:xfrm>
            <a:custGeom>
              <a:avLst/>
              <a:gdLst>
                <a:gd name="T0" fmla="*/ 0 w 130"/>
                <a:gd name="T1" fmla="*/ 4 h 209"/>
                <a:gd name="T2" fmla="*/ 31 w 130"/>
                <a:gd name="T3" fmla="*/ 0 h 209"/>
                <a:gd name="T4" fmla="*/ 31 w 130"/>
                <a:gd name="T5" fmla="*/ 79 h 209"/>
                <a:gd name="T6" fmla="*/ 31 w 130"/>
                <a:gd name="T7" fmla="*/ 79 h 209"/>
                <a:gd name="T8" fmla="*/ 39 w 130"/>
                <a:gd name="T9" fmla="*/ 72 h 209"/>
                <a:gd name="T10" fmla="*/ 48 w 130"/>
                <a:gd name="T11" fmla="*/ 66 h 209"/>
                <a:gd name="T12" fmla="*/ 60 w 130"/>
                <a:gd name="T13" fmla="*/ 62 h 209"/>
                <a:gd name="T14" fmla="*/ 67 w 130"/>
                <a:gd name="T15" fmla="*/ 61 h 209"/>
                <a:gd name="T16" fmla="*/ 74 w 130"/>
                <a:gd name="T17" fmla="*/ 61 h 209"/>
                <a:gd name="T18" fmla="*/ 74 w 130"/>
                <a:gd name="T19" fmla="*/ 61 h 209"/>
                <a:gd name="T20" fmla="*/ 86 w 130"/>
                <a:gd name="T21" fmla="*/ 62 h 209"/>
                <a:gd name="T22" fmla="*/ 97 w 130"/>
                <a:gd name="T23" fmla="*/ 65 h 209"/>
                <a:gd name="T24" fmla="*/ 107 w 130"/>
                <a:gd name="T25" fmla="*/ 70 h 209"/>
                <a:gd name="T26" fmla="*/ 114 w 130"/>
                <a:gd name="T27" fmla="*/ 77 h 209"/>
                <a:gd name="T28" fmla="*/ 120 w 130"/>
                <a:gd name="T29" fmla="*/ 85 h 209"/>
                <a:gd name="T30" fmla="*/ 125 w 130"/>
                <a:gd name="T31" fmla="*/ 95 h 209"/>
                <a:gd name="T32" fmla="*/ 129 w 130"/>
                <a:gd name="T33" fmla="*/ 107 h 209"/>
                <a:gd name="T34" fmla="*/ 130 w 130"/>
                <a:gd name="T35" fmla="*/ 121 h 209"/>
                <a:gd name="T36" fmla="*/ 130 w 130"/>
                <a:gd name="T37" fmla="*/ 209 h 209"/>
                <a:gd name="T38" fmla="*/ 97 w 130"/>
                <a:gd name="T39" fmla="*/ 209 h 209"/>
                <a:gd name="T40" fmla="*/ 97 w 130"/>
                <a:gd name="T41" fmla="*/ 128 h 209"/>
                <a:gd name="T42" fmla="*/ 97 w 130"/>
                <a:gd name="T43" fmla="*/ 128 h 209"/>
                <a:gd name="T44" fmla="*/ 97 w 130"/>
                <a:gd name="T45" fmla="*/ 120 h 209"/>
                <a:gd name="T46" fmla="*/ 96 w 130"/>
                <a:gd name="T47" fmla="*/ 112 h 209"/>
                <a:gd name="T48" fmla="*/ 93 w 130"/>
                <a:gd name="T49" fmla="*/ 106 h 209"/>
                <a:gd name="T50" fmla="*/ 90 w 130"/>
                <a:gd name="T51" fmla="*/ 101 h 209"/>
                <a:gd name="T52" fmla="*/ 85 w 130"/>
                <a:gd name="T53" fmla="*/ 96 h 209"/>
                <a:gd name="T54" fmla="*/ 80 w 130"/>
                <a:gd name="T55" fmla="*/ 94 h 209"/>
                <a:gd name="T56" fmla="*/ 73 w 130"/>
                <a:gd name="T57" fmla="*/ 92 h 209"/>
                <a:gd name="T58" fmla="*/ 65 w 130"/>
                <a:gd name="T59" fmla="*/ 92 h 209"/>
                <a:gd name="T60" fmla="*/ 65 w 130"/>
                <a:gd name="T61" fmla="*/ 92 h 209"/>
                <a:gd name="T62" fmla="*/ 58 w 130"/>
                <a:gd name="T63" fmla="*/ 92 h 209"/>
                <a:gd name="T64" fmla="*/ 52 w 130"/>
                <a:gd name="T65" fmla="*/ 94 h 209"/>
                <a:gd name="T66" fmla="*/ 46 w 130"/>
                <a:gd name="T67" fmla="*/ 98 h 209"/>
                <a:gd name="T68" fmla="*/ 41 w 130"/>
                <a:gd name="T69" fmla="*/ 101 h 209"/>
                <a:gd name="T70" fmla="*/ 37 w 130"/>
                <a:gd name="T71" fmla="*/ 107 h 209"/>
                <a:gd name="T72" fmla="*/ 34 w 130"/>
                <a:gd name="T73" fmla="*/ 114 h 209"/>
                <a:gd name="T74" fmla="*/ 32 w 130"/>
                <a:gd name="T75" fmla="*/ 121 h 209"/>
                <a:gd name="T76" fmla="*/ 31 w 130"/>
                <a:gd name="T77" fmla="*/ 128 h 209"/>
                <a:gd name="T78" fmla="*/ 31 w 130"/>
                <a:gd name="T79" fmla="*/ 209 h 209"/>
                <a:gd name="T80" fmla="*/ 0 w 130"/>
                <a:gd name="T81" fmla="*/ 209 h 209"/>
                <a:gd name="T82" fmla="*/ 0 w 130"/>
                <a:gd name="T83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209">
                  <a:moveTo>
                    <a:pt x="0" y="4"/>
                  </a:moveTo>
                  <a:lnTo>
                    <a:pt x="31" y="0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9" y="72"/>
                  </a:lnTo>
                  <a:lnTo>
                    <a:pt x="48" y="66"/>
                  </a:lnTo>
                  <a:lnTo>
                    <a:pt x="60" y="62"/>
                  </a:lnTo>
                  <a:lnTo>
                    <a:pt x="67" y="61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86" y="62"/>
                  </a:lnTo>
                  <a:lnTo>
                    <a:pt x="97" y="65"/>
                  </a:lnTo>
                  <a:lnTo>
                    <a:pt x="107" y="70"/>
                  </a:lnTo>
                  <a:lnTo>
                    <a:pt x="114" y="77"/>
                  </a:lnTo>
                  <a:lnTo>
                    <a:pt x="120" y="85"/>
                  </a:lnTo>
                  <a:lnTo>
                    <a:pt x="125" y="95"/>
                  </a:lnTo>
                  <a:lnTo>
                    <a:pt x="129" y="107"/>
                  </a:lnTo>
                  <a:lnTo>
                    <a:pt x="130" y="121"/>
                  </a:lnTo>
                  <a:lnTo>
                    <a:pt x="130" y="209"/>
                  </a:lnTo>
                  <a:lnTo>
                    <a:pt x="97" y="209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0"/>
                  </a:lnTo>
                  <a:lnTo>
                    <a:pt x="96" y="112"/>
                  </a:lnTo>
                  <a:lnTo>
                    <a:pt x="93" y="106"/>
                  </a:lnTo>
                  <a:lnTo>
                    <a:pt x="90" y="101"/>
                  </a:lnTo>
                  <a:lnTo>
                    <a:pt x="85" y="96"/>
                  </a:lnTo>
                  <a:lnTo>
                    <a:pt x="80" y="94"/>
                  </a:lnTo>
                  <a:lnTo>
                    <a:pt x="73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58" y="92"/>
                  </a:lnTo>
                  <a:lnTo>
                    <a:pt x="52" y="94"/>
                  </a:lnTo>
                  <a:lnTo>
                    <a:pt x="46" y="98"/>
                  </a:lnTo>
                  <a:lnTo>
                    <a:pt x="41" y="101"/>
                  </a:lnTo>
                  <a:lnTo>
                    <a:pt x="37" y="107"/>
                  </a:lnTo>
                  <a:lnTo>
                    <a:pt x="34" y="114"/>
                  </a:lnTo>
                  <a:lnTo>
                    <a:pt x="32" y="121"/>
                  </a:lnTo>
                  <a:lnTo>
                    <a:pt x="31" y="128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2300" y="2410"/>
              <a:ext cx="67" cy="69"/>
            </a:xfrm>
            <a:custGeom>
              <a:avLst/>
              <a:gdLst>
                <a:gd name="T0" fmla="*/ 101 w 202"/>
                <a:gd name="T1" fmla="*/ 176 h 207"/>
                <a:gd name="T2" fmla="*/ 129 w 202"/>
                <a:gd name="T3" fmla="*/ 171 h 207"/>
                <a:gd name="T4" fmla="*/ 150 w 202"/>
                <a:gd name="T5" fmla="*/ 156 h 207"/>
                <a:gd name="T6" fmla="*/ 165 w 202"/>
                <a:gd name="T7" fmla="*/ 132 h 207"/>
                <a:gd name="T8" fmla="*/ 170 w 202"/>
                <a:gd name="T9" fmla="*/ 103 h 207"/>
                <a:gd name="T10" fmla="*/ 202 w 202"/>
                <a:gd name="T11" fmla="*/ 103 h 207"/>
                <a:gd name="T12" fmla="*/ 201 w 202"/>
                <a:gd name="T13" fmla="*/ 124 h 207"/>
                <a:gd name="T14" fmla="*/ 195 w 202"/>
                <a:gd name="T15" fmla="*/ 143 h 207"/>
                <a:gd name="T16" fmla="*/ 185 w 202"/>
                <a:gd name="T17" fmla="*/ 162 h 207"/>
                <a:gd name="T18" fmla="*/ 173 w 202"/>
                <a:gd name="T19" fmla="*/ 178 h 207"/>
                <a:gd name="T20" fmla="*/ 159 w 202"/>
                <a:gd name="T21" fmla="*/ 190 h 207"/>
                <a:gd name="T22" fmla="*/ 142 w 202"/>
                <a:gd name="T23" fmla="*/ 200 h 207"/>
                <a:gd name="T24" fmla="*/ 122 w 202"/>
                <a:gd name="T25" fmla="*/ 206 h 207"/>
                <a:gd name="T26" fmla="*/ 101 w 202"/>
                <a:gd name="T27" fmla="*/ 207 h 207"/>
                <a:gd name="T28" fmla="*/ 92 w 202"/>
                <a:gd name="T29" fmla="*/ 207 h 207"/>
                <a:gd name="T30" fmla="*/ 71 w 202"/>
                <a:gd name="T31" fmla="*/ 203 h 207"/>
                <a:gd name="T32" fmla="*/ 53 w 202"/>
                <a:gd name="T33" fmla="*/ 195 h 207"/>
                <a:gd name="T34" fmla="*/ 37 w 202"/>
                <a:gd name="T35" fmla="*/ 184 h 207"/>
                <a:gd name="T36" fmla="*/ 23 w 202"/>
                <a:gd name="T37" fmla="*/ 169 h 207"/>
                <a:gd name="T38" fmla="*/ 12 w 202"/>
                <a:gd name="T39" fmla="*/ 153 h 207"/>
                <a:gd name="T40" fmla="*/ 5 w 202"/>
                <a:gd name="T41" fmla="*/ 135 h 207"/>
                <a:gd name="T42" fmla="*/ 2 w 202"/>
                <a:gd name="T43" fmla="*/ 114 h 207"/>
                <a:gd name="T44" fmla="*/ 0 w 202"/>
                <a:gd name="T45" fmla="*/ 103 h 207"/>
                <a:gd name="T46" fmla="*/ 3 w 202"/>
                <a:gd name="T47" fmla="*/ 82 h 207"/>
                <a:gd name="T48" fmla="*/ 9 w 202"/>
                <a:gd name="T49" fmla="*/ 63 h 207"/>
                <a:gd name="T50" fmla="*/ 17 w 202"/>
                <a:gd name="T51" fmla="*/ 45 h 207"/>
                <a:gd name="T52" fmla="*/ 30 w 202"/>
                <a:gd name="T53" fmla="*/ 30 h 207"/>
                <a:gd name="T54" fmla="*/ 44 w 202"/>
                <a:gd name="T55" fmla="*/ 17 h 207"/>
                <a:gd name="T56" fmla="*/ 61 w 202"/>
                <a:gd name="T57" fmla="*/ 8 h 207"/>
                <a:gd name="T58" fmla="*/ 81 w 202"/>
                <a:gd name="T59" fmla="*/ 2 h 207"/>
                <a:gd name="T60" fmla="*/ 101 w 202"/>
                <a:gd name="T61" fmla="*/ 0 h 207"/>
                <a:gd name="T62" fmla="*/ 114 w 202"/>
                <a:gd name="T63" fmla="*/ 0 h 207"/>
                <a:gd name="T64" fmla="*/ 135 w 202"/>
                <a:gd name="T65" fmla="*/ 6 h 207"/>
                <a:gd name="T66" fmla="*/ 155 w 202"/>
                <a:gd name="T67" fmla="*/ 15 h 207"/>
                <a:gd name="T68" fmla="*/ 172 w 202"/>
                <a:gd name="T69" fmla="*/ 29 h 207"/>
                <a:gd name="T70" fmla="*/ 156 w 202"/>
                <a:gd name="T71" fmla="*/ 59 h 207"/>
                <a:gd name="T72" fmla="*/ 151 w 202"/>
                <a:gd name="T73" fmla="*/ 53 h 207"/>
                <a:gd name="T74" fmla="*/ 140 w 202"/>
                <a:gd name="T75" fmla="*/ 42 h 207"/>
                <a:gd name="T76" fmla="*/ 127 w 202"/>
                <a:gd name="T77" fmla="*/ 35 h 207"/>
                <a:gd name="T78" fmla="*/ 111 w 202"/>
                <a:gd name="T79" fmla="*/ 31 h 207"/>
                <a:gd name="T80" fmla="*/ 101 w 202"/>
                <a:gd name="T81" fmla="*/ 30 h 207"/>
                <a:gd name="T82" fmla="*/ 88 w 202"/>
                <a:gd name="T83" fmla="*/ 31 h 207"/>
                <a:gd name="T84" fmla="*/ 75 w 202"/>
                <a:gd name="T85" fmla="*/ 36 h 207"/>
                <a:gd name="T86" fmla="*/ 53 w 202"/>
                <a:gd name="T87" fmla="*/ 52 h 207"/>
                <a:gd name="T88" fmla="*/ 39 w 202"/>
                <a:gd name="T89" fmla="*/ 75 h 207"/>
                <a:gd name="T90" fmla="*/ 34 w 202"/>
                <a:gd name="T91" fmla="*/ 103 h 207"/>
                <a:gd name="T92" fmla="*/ 36 w 202"/>
                <a:gd name="T93" fmla="*/ 118 h 207"/>
                <a:gd name="T94" fmla="*/ 45 w 202"/>
                <a:gd name="T95" fmla="*/ 145 h 207"/>
                <a:gd name="T96" fmla="*/ 62 w 202"/>
                <a:gd name="T97" fmla="*/ 164 h 207"/>
                <a:gd name="T98" fmla="*/ 81 w 202"/>
                <a:gd name="T99" fmla="*/ 173 h 207"/>
                <a:gd name="T100" fmla="*/ 94 w 202"/>
                <a:gd name="T101" fmla="*/ 176 h 207"/>
                <a:gd name="T102" fmla="*/ 101 w 202"/>
                <a:gd name="T103" fmla="*/ 17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207">
                  <a:moveTo>
                    <a:pt x="101" y="176"/>
                  </a:moveTo>
                  <a:lnTo>
                    <a:pt x="101" y="176"/>
                  </a:lnTo>
                  <a:lnTo>
                    <a:pt x="116" y="175"/>
                  </a:lnTo>
                  <a:lnTo>
                    <a:pt x="129" y="171"/>
                  </a:lnTo>
                  <a:lnTo>
                    <a:pt x="140" y="164"/>
                  </a:lnTo>
                  <a:lnTo>
                    <a:pt x="150" y="156"/>
                  </a:lnTo>
                  <a:lnTo>
                    <a:pt x="159" y="145"/>
                  </a:lnTo>
                  <a:lnTo>
                    <a:pt x="165" y="132"/>
                  </a:lnTo>
                  <a:lnTo>
                    <a:pt x="168" y="119"/>
                  </a:lnTo>
                  <a:lnTo>
                    <a:pt x="170" y="103"/>
                  </a:lnTo>
                  <a:lnTo>
                    <a:pt x="202" y="103"/>
                  </a:lnTo>
                  <a:lnTo>
                    <a:pt x="202" y="103"/>
                  </a:lnTo>
                  <a:lnTo>
                    <a:pt x="202" y="114"/>
                  </a:lnTo>
                  <a:lnTo>
                    <a:pt x="201" y="124"/>
                  </a:lnTo>
                  <a:lnTo>
                    <a:pt x="199" y="135"/>
                  </a:lnTo>
                  <a:lnTo>
                    <a:pt x="195" y="143"/>
                  </a:lnTo>
                  <a:lnTo>
                    <a:pt x="190" y="153"/>
                  </a:lnTo>
                  <a:lnTo>
                    <a:pt x="185" y="162"/>
                  </a:lnTo>
                  <a:lnTo>
                    <a:pt x="181" y="169"/>
                  </a:lnTo>
                  <a:lnTo>
                    <a:pt x="173" y="178"/>
                  </a:lnTo>
                  <a:lnTo>
                    <a:pt x="167" y="184"/>
                  </a:lnTo>
                  <a:lnTo>
                    <a:pt x="159" y="190"/>
                  </a:lnTo>
                  <a:lnTo>
                    <a:pt x="151" y="195"/>
                  </a:lnTo>
                  <a:lnTo>
                    <a:pt x="142" y="200"/>
                  </a:lnTo>
                  <a:lnTo>
                    <a:pt x="133" y="203"/>
                  </a:lnTo>
                  <a:lnTo>
                    <a:pt x="122" y="206"/>
                  </a:lnTo>
                  <a:lnTo>
                    <a:pt x="112" y="207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92" y="207"/>
                  </a:lnTo>
                  <a:lnTo>
                    <a:pt x="81" y="206"/>
                  </a:lnTo>
                  <a:lnTo>
                    <a:pt x="71" y="203"/>
                  </a:lnTo>
                  <a:lnTo>
                    <a:pt x="61" y="200"/>
                  </a:lnTo>
                  <a:lnTo>
                    <a:pt x="53" y="195"/>
                  </a:lnTo>
                  <a:lnTo>
                    <a:pt x="44" y="190"/>
                  </a:lnTo>
                  <a:lnTo>
                    <a:pt x="37" y="184"/>
                  </a:lnTo>
                  <a:lnTo>
                    <a:pt x="30" y="178"/>
                  </a:lnTo>
                  <a:lnTo>
                    <a:pt x="23" y="169"/>
                  </a:lnTo>
                  <a:lnTo>
                    <a:pt x="17" y="162"/>
                  </a:lnTo>
                  <a:lnTo>
                    <a:pt x="12" y="153"/>
                  </a:lnTo>
                  <a:lnTo>
                    <a:pt x="9" y="143"/>
                  </a:lnTo>
                  <a:lnTo>
                    <a:pt x="5" y="135"/>
                  </a:lnTo>
                  <a:lnTo>
                    <a:pt x="3" y="124"/>
                  </a:lnTo>
                  <a:lnTo>
                    <a:pt x="2" y="114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2" y="92"/>
                  </a:lnTo>
                  <a:lnTo>
                    <a:pt x="3" y="82"/>
                  </a:lnTo>
                  <a:lnTo>
                    <a:pt x="5" y="73"/>
                  </a:lnTo>
                  <a:lnTo>
                    <a:pt x="9" y="63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4"/>
                  </a:lnTo>
                  <a:lnTo>
                    <a:pt x="81" y="2"/>
                  </a:lnTo>
                  <a:lnTo>
                    <a:pt x="9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126" y="2"/>
                  </a:lnTo>
                  <a:lnTo>
                    <a:pt x="135" y="6"/>
                  </a:lnTo>
                  <a:lnTo>
                    <a:pt x="146" y="9"/>
                  </a:lnTo>
                  <a:lnTo>
                    <a:pt x="155" y="15"/>
                  </a:lnTo>
                  <a:lnTo>
                    <a:pt x="163" y="22"/>
                  </a:lnTo>
                  <a:lnTo>
                    <a:pt x="172" y="29"/>
                  </a:lnTo>
                  <a:lnTo>
                    <a:pt x="179" y="37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1" y="53"/>
                  </a:lnTo>
                  <a:lnTo>
                    <a:pt x="146" y="47"/>
                  </a:lnTo>
                  <a:lnTo>
                    <a:pt x="140" y="42"/>
                  </a:lnTo>
                  <a:lnTo>
                    <a:pt x="134" y="39"/>
                  </a:lnTo>
                  <a:lnTo>
                    <a:pt x="127" y="35"/>
                  </a:lnTo>
                  <a:lnTo>
                    <a:pt x="118" y="32"/>
                  </a:lnTo>
                  <a:lnTo>
                    <a:pt x="111" y="31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94" y="31"/>
                  </a:lnTo>
                  <a:lnTo>
                    <a:pt x="88" y="31"/>
                  </a:lnTo>
                  <a:lnTo>
                    <a:pt x="81" y="34"/>
                  </a:lnTo>
                  <a:lnTo>
                    <a:pt x="75" y="36"/>
                  </a:lnTo>
                  <a:lnTo>
                    <a:pt x="62" y="42"/>
                  </a:lnTo>
                  <a:lnTo>
                    <a:pt x="53" y="52"/>
                  </a:lnTo>
                  <a:lnTo>
                    <a:pt x="45" y="62"/>
                  </a:lnTo>
                  <a:lnTo>
                    <a:pt x="39" y="75"/>
                  </a:lnTo>
                  <a:lnTo>
                    <a:pt x="36" y="89"/>
                  </a:lnTo>
                  <a:lnTo>
                    <a:pt x="34" y="103"/>
                  </a:lnTo>
                  <a:lnTo>
                    <a:pt x="34" y="103"/>
                  </a:lnTo>
                  <a:lnTo>
                    <a:pt x="36" y="118"/>
                  </a:lnTo>
                  <a:lnTo>
                    <a:pt x="39" y="132"/>
                  </a:lnTo>
                  <a:lnTo>
                    <a:pt x="45" y="145"/>
                  </a:lnTo>
                  <a:lnTo>
                    <a:pt x="53" y="156"/>
                  </a:lnTo>
                  <a:lnTo>
                    <a:pt x="62" y="164"/>
                  </a:lnTo>
                  <a:lnTo>
                    <a:pt x="75" y="170"/>
                  </a:lnTo>
                  <a:lnTo>
                    <a:pt x="81" y="173"/>
                  </a:lnTo>
                  <a:lnTo>
                    <a:pt x="88" y="175"/>
                  </a:lnTo>
                  <a:lnTo>
                    <a:pt x="94" y="176"/>
                  </a:lnTo>
                  <a:lnTo>
                    <a:pt x="101" y="176"/>
                  </a:lnTo>
                  <a:lnTo>
                    <a:pt x="101" y="1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 noEditPoints="1"/>
            </p:cNvSpPr>
            <p:nvPr userDrawn="1"/>
          </p:nvSpPr>
          <p:spPr bwMode="auto">
            <a:xfrm>
              <a:off x="2376" y="2429"/>
              <a:ext cx="49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59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7 w 148"/>
                <a:gd name="T23" fmla="*/ 149 h 149"/>
                <a:gd name="T24" fmla="*/ 75 w 148"/>
                <a:gd name="T25" fmla="*/ 149 h 149"/>
                <a:gd name="T26" fmla="*/ 59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5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8 w 148"/>
                <a:gd name="T71" fmla="*/ 38 h 149"/>
                <a:gd name="T72" fmla="*/ 87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59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8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3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5" y="12"/>
                  </a:lnTo>
                  <a:lnTo>
                    <a:pt x="126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8" y="38"/>
                  </a:lnTo>
                  <a:lnTo>
                    <a:pt x="94" y="34"/>
                  </a:lnTo>
                  <a:lnTo>
                    <a:pt x="87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2434" y="2429"/>
              <a:ext cx="43" cy="49"/>
            </a:xfrm>
            <a:custGeom>
              <a:avLst/>
              <a:gdLst>
                <a:gd name="T0" fmla="*/ 0 w 128"/>
                <a:gd name="T1" fmla="*/ 1 h 148"/>
                <a:gd name="T2" fmla="*/ 32 w 128"/>
                <a:gd name="T3" fmla="*/ 1 h 148"/>
                <a:gd name="T4" fmla="*/ 32 w 128"/>
                <a:gd name="T5" fmla="*/ 18 h 148"/>
                <a:gd name="T6" fmla="*/ 32 w 128"/>
                <a:gd name="T7" fmla="*/ 18 h 148"/>
                <a:gd name="T8" fmla="*/ 38 w 128"/>
                <a:gd name="T9" fmla="*/ 12 h 148"/>
                <a:gd name="T10" fmla="*/ 47 w 128"/>
                <a:gd name="T11" fmla="*/ 6 h 148"/>
                <a:gd name="T12" fmla="*/ 53 w 128"/>
                <a:gd name="T13" fmla="*/ 4 h 148"/>
                <a:gd name="T14" fmla="*/ 59 w 128"/>
                <a:gd name="T15" fmla="*/ 1 h 148"/>
                <a:gd name="T16" fmla="*/ 65 w 128"/>
                <a:gd name="T17" fmla="*/ 0 h 148"/>
                <a:gd name="T18" fmla="*/ 72 w 128"/>
                <a:gd name="T19" fmla="*/ 0 h 148"/>
                <a:gd name="T20" fmla="*/ 72 w 128"/>
                <a:gd name="T21" fmla="*/ 0 h 148"/>
                <a:gd name="T22" fmla="*/ 84 w 128"/>
                <a:gd name="T23" fmla="*/ 1 h 148"/>
                <a:gd name="T24" fmla="*/ 97 w 128"/>
                <a:gd name="T25" fmla="*/ 4 h 148"/>
                <a:gd name="T26" fmla="*/ 105 w 128"/>
                <a:gd name="T27" fmla="*/ 9 h 148"/>
                <a:gd name="T28" fmla="*/ 114 w 128"/>
                <a:gd name="T29" fmla="*/ 16 h 148"/>
                <a:gd name="T30" fmla="*/ 120 w 128"/>
                <a:gd name="T31" fmla="*/ 24 h 148"/>
                <a:gd name="T32" fmla="*/ 125 w 128"/>
                <a:gd name="T33" fmla="*/ 34 h 148"/>
                <a:gd name="T34" fmla="*/ 127 w 128"/>
                <a:gd name="T35" fmla="*/ 46 h 148"/>
                <a:gd name="T36" fmla="*/ 128 w 128"/>
                <a:gd name="T37" fmla="*/ 60 h 148"/>
                <a:gd name="T38" fmla="*/ 128 w 128"/>
                <a:gd name="T39" fmla="*/ 148 h 148"/>
                <a:gd name="T40" fmla="*/ 97 w 128"/>
                <a:gd name="T41" fmla="*/ 148 h 148"/>
                <a:gd name="T42" fmla="*/ 97 w 128"/>
                <a:gd name="T43" fmla="*/ 67 h 148"/>
                <a:gd name="T44" fmla="*/ 97 w 128"/>
                <a:gd name="T45" fmla="*/ 67 h 148"/>
                <a:gd name="T46" fmla="*/ 95 w 128"/>
                <a:gd name="T47" fmla="*/ 59 h 148"/>
                <a:gd name="T48" fmla="*/ 94 w 128"/>
                <a:gd name="T49" fmla="*/ 50 h 148"/>
                <a:gd name="T50" fmla="*/ 92 w 128"/>
                <a:gd name="T51" fmla="*/ 44 h 148"/>
                <a:gd name="T52" fmla="*/ 88 w 128"/>
                <a:gd name="T53" fmla="*/ 39 h 148"/>
                <a:gd name="T54" fmla="*/ 83 w 128"/>
                <a:gd name="T55" fmla="*/ 35 h 148"/>
                <a:gd name="T56" fmla="*/ 78 w 128"/>
                <a:gd name="T57" fmla="*/ 32 h 148"/>
                <a:gd name="T58" fmla="*/ 71 w 128"/>
                <a:gd name="T59" fmla="*/ 31 h 148"/>
                <a:gd name="T60" fmla="*/ 64 w 128"/>
                <a:gd name="T61" fmla="*/ 31 h 148"/>
                <a:gd name="T62" fmla="*/ 64 w 128"/>
                <a:gd name="T63" fmla="*/ 31 h 148"/>
                <a:gd name="T64" fmla="*/ 56 w 128"/>
                <a:gd name="T65" fmla="*/ 31 h 148"/>
                <a:gd name="T66" fmla="*/ 50 w 128"/>
                <a:gd name="T67" fmla="*/ 33 h 148"/>
                <a:gd name="T68" fmla="*/ 44 w 128"/>
                <a:gd name="T69" fmla="*/ 37 h 148"/>
                <a:gd name="T70" fmla="*/ 41 w 128"/>
                <a:gd name="T71" fmla="*/ 40 h 148"/>
                <a:gd name="T72" fmla="*/ 37 w 128"/>
                <a:gd name="T73" fmla="*/ 46 h 148"/>
                <a:gd name="T74" fmla="*/ 34 w 128"/>
                <a:gd name="T75" fmla="*/ 53 h 148"/>
                <a:gd name="T76" fmla="*/ 32 w 128"/>
                <a:gd name="T77" fmla="*/ 60 h 148"/>
                <a:gd name="T78" fmla="*/ 32 w 128"/>
                <a:gd name="T79" fmla="*/ 67 h 148"/>
                <a:gd name="T80" fmla="*/ 32 w 128"/>
                <a:gd name="T81" fmla="*/ 148 h 148"/>
                <a:gd name="T82" fmla="*/ 0 w 128"/>
                <a:gd name="T83" fmla="*/ 148 h 148"/>
                <a:gd name="T84" fmla="*/ 0 w 128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0" y="1"/>
                  </a:moveTo>
                  <a:lnTo>
                    <a:pt x="32" y="1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8" y="12"/>
                  </a:lnTo>
                  <a:lnTo>
                    <a:pt x="47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5" y="9"/>
                  </a:lnTo>
                  <a:lnTo>
                    <a:pt x="114" y="16"/>
                  </a:lnTo>
                  <a:lnTo>
                    <a:pt x="120" y="24"/>
                  </a:lnTo>
                  <a:lnTo>
                    <a:pt x="125" y="34"/>
                  </a:lnTo>
                  <a:lnTo>
                    <a:pt x="127" y="46"/>
                  </a:lnTo>
                  <a:lnTo>
                    <a:pt x="128" y="60"/>
                  </a:lnTo>
                  <a:lnTo>
                    <a:pt x="128" y="148"/>
                  </a:lnTo>
                  <a:lnTo>
                    <a:pt x="97" y="148"/>
                  </a:lnTo>
                  <a:lnTo>
                    <a:pt x="97" y="67"/>
                  </a:lnTo>
                  <a:lnTo>
                    <a:pt x="97" y="67"/>
                  </a:lnTo>
                  <a:lnTo>
                    <a:pt x="95" y="59"/>
                  </a:lnTo>
                  <a:lnTo>
                    <a:pt x="94" y="50"/>
                  </a:lnTo>
                  <a:lnTo>
                    <a:pt x="92" y="44"/>
                  </a:lnTo>
                  <a:lnTo>
                    <a:pt x="88" y="39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4" y="37"/>
                  </a:lnTo>
                  <a:lnTo>
                    <a:pt x="41" y="40"/>
                  </a:lnTo>
                  <a:lnTo>
                    <a:pt x="37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2484" y="2409"/>
              <a:ext cx="35" cy="69"/>
            </a:xfrm>
            <a:custGeom>
              <a:avLst/>
              <a:gdLst>
                <a:gd name="T0" fmla="*/ 30 w 106"/>
                <a:gd name="T1" fmla="*/ 4 h 209"/>
                <a:gd name="T2" fmla="*/ 62 w 106"/>
                <a:gd name="T3" fmla="*/ 0 h 209"/>
                <a:gd name="T4" fmla="*/ 62 w 106"/>
                <a:gd name="T5" fmla="*/ 62 h 209"/>
                <a:gd name="T6" fmla="*/ 106 w 106"/>
                <a:gd name="T7" fmla="*/ 62 h 209"/>
                <a:gd name="T8" fmla="*/ 106 w 106"/>
                <a:gd name="T9" fmla="*/ 93 h 209"/>
                <a:gd name="T10" fmla="*/ 62 w 106"/>
                <a:gd name="T11" fmla="*/ 93 h 209"/>
                <a:gd name="T12" fmla="*/ 62 w 106"/>
                <a:gd name="T13" fmla="*/ 209 h 209"/>
                <a:gd name="T14" fmla="*/ 30 w 106"/>
                <a:gd name="T15" fmla="*/ 209 h 209"/>
                <a:gd name="T16" fmla="*/ 30 w 106"/>
                <a:gd name="T17" fmla="*/ 93 h 209"/>
                <a:gd name="T18" fmla="*/ 0 w 106"/>
                <a:gd name="T19" fmla="*/ 93 h 209"/>
                <a:gd name="T20" fmla="*/ 0 w 106"/>
                <a:gd name="T21" fmla="*/ 62 h 209"/>
                <a:gd name="T22" fmla="*/ 30 w 106"/>
                <a:gd name="T23" fmla="*/ 62 h 209"/>
                <a:gd name="T24" fmla="*/ 30 w 106"/>
                <a:gd name="T25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209">
                  <a:moveTo>
                    <a:pt x="30" y="4"/>
                  </a:moveTo>
                  <a:lnTo>
                    <a:pt x="62" y="0"/>
                  </a:lnTo>
                  <a:lnTo>
                    <a:pt x="62" y="62"/>
                  </a:lnTo>
                  <a:lnTo>
                    <a:pt x="106" y="62"/>
                  </a:lnTo>
                  <a:lnTo>
                    <a:pt x="106" y="93"/>
                  </a:lnTo>
                  <a:lnTo>
                    <a:pt x="62" y="93"/>
                  </a:lnTo>
                  <a:lnTo>
                    <a:pt x="62" y="209"/>
                  </a:lnTo>
                  <a:lnTo>
                    <a:pt x="30" y="209"/>
                  </a:lnTo>
                  <a:lnTo>
                    <a:pt x="30" y="93"/>
                  </a:lnTo>
                  <a:lnTo>
                    <a:pt x="0" y="93"/>
                  </a:lnTo>
                  <a:lnTo>
                    <a:pt x="0" y="62"/>
                  </a:lnTo>
                  <a:lnTo>
                    <a:pt x="30" y="62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2527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2 w 69"/>
                <a:gd name="T3" fmla="*/ 1 h 148"/>
                <a:gd name="T4" fmla="*/ 32 w 69"/>
                <a:gd name="T5" fmla="*/ 17 h 148"/>
                <a:gd name="T6" fmla="*/ 32 w 69"/>
                <a:gd name="T7" fmla="*/ 17 h 148"/>
                <a:gd name="T8" fmla="*/ 38 w 69"/>
                <a:gd name="T9" fmla="*/ 10 h 148"/>
                <a:gd name="T10" fmla="*/ 45 w 69"/>
                <a:gd name="T11" fmla="*/ 5 h 148"/>
                <a:gd name="T12" fmla="*/ 50 w 69"/>
                <a:gd name="T13" fmla="*/ 3 h 148"/>
                <a:gd name="T14" fmla="*/ 56 w 69"/>
                <a:gd name="T15" fmla="*/ 1 h 148"/>
                <a:gd name="T16" fmla="*/ 62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2 w 69"/>
                <a:gd name="T29" fmla="*/ 33 h 148"/>
                <a:gd name="T30" fmla="*/ 46 w 69"/>
                <a:gd name="T31" fmla="*/ 37 h 148"/>
                <a:gd name="T32" fmla="*/ 41 w 69"/>
                <a:gd name="T33" fmla="*/ 40 h 148"/>
                <a:gd name="T34" fmla="*/ 38 w 69"/>
                <a:gd name="T35" fmla="*/ 46 h 148"/>
                <a:gd name="T36" fmla="*/ 34 w 69"/>
                <a:gd name="T37" fmla="*/ 53 h 148"/>
                <a:gd name="T38" fmla="*/ 33 w 69"/>
                <a:gd name="T39" fmla="*/ 60 h 148"/>
                <a:gd name="T40" fmla="*/ 32 w 69"/>
                <a:gd name="T41" fmla="*/ 67 h 148"/>
                <a:gd name="T42" fmla="*/ 32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5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2" y="33"/>
                  </a:lnTo>
                  <a:lnTo>
                    <a:pt x="46" y="37"/>
                  </a:lnTo>
                  <a:lnTo>
                    <a:pt x="41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auto">
            <a:xfrm>
              <a:off x="2555" y="2429"/>
              <a:ext cx="50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6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2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6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2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809750" y="3128963"/>
            <a:ext cx="2332038" cy="844550"/>
            <a:chOff x="1140" y="1971"/>
            <a:chExt cx="1469" cy="53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40" y="1971"/>
              <a:ext cx="1469" cy="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1140" y="2055"/>
              <a:ext cx="178" cy="251"/>
            </a:xfrm>
            <a:custGeom>
              <a:avLst/>
              <a:gdLst>
                <a:gd name="T0" fmla="*/ 123 w 533"/>
                <a:gd name="T1" fmla="*/ 517 h 755"/>
                <a:gd name="T2" fmla="*/ 166 w 533"/>
                <a:gd name="T3" fmla="*/ 573 h 755"/>
                <a:gd name="T4" fmla="*/ 192 w 533"/>
                <a:gd name="T5" fmla="*/ 593 h 755"/>
                <a:gd name="T6" fmla="*/ 223 w 533"/>
                <a:gd name="T7" fmla="*/ 605 h 755"/>
                <a:gd name="T8" fmla="*/ 258 w 533"/>
                <a:gd name="T9" fmla="*/ 611 h 755"/>
                <a:gd name="T10" fmla="*/ 292 w 533"/>
                <a:gd name="T11" fmla="*/ 610 h 755"/>
                <a:gd name="T12" fmla="*/ 332 w 533"/>
                <a:gd name="T13" fmla="*/ 596 h 755"/>
                <a:gd name="T14" fmla="*/ 351 w 533"/>
                <a:gd name="T15" fmla="*/ 583 h 755"/>
                <a:gd name="T16" fmla="*/ 362 w 533"/>
                <a:gd name="T17" fmla="*/ 565 h 755"/>
                <a:gd name="T18" fmla="*/ 365 w 533"/>
                <a:gd name="T19" fmla="*/ 544 h 755"/>
                <a:gd name="T20" fmla="*/ 364 w 533"/>
                <a:gd name="T21" fmla="*/ 529 h 755"/>
                <a:gd name="T22" fmla="*/ 356 w 533"/>
                <a:gd name="T23" fmla="*/ 509 h 755"/>
                <a:gd name="T24" fmla="*/ 341 w 533"/>
                <a:gd name="T25" fmla="*/ 492 h 755"/>
                <a:gd name="T26" fmla="*/ 291 w 533"/>
                <a:gd name="T27" fmla="*/ 461 h 755"/>
                <a:gd name="T28" fmla="*/ 217 w 533"/>
                <a:gd name="T29" fmla="*/ 432 h 755"/>
                <a:gd name="T30" fmla="*/ 153 w 533"/>
                <a:gd name="T31" fmla="*/ 401 h 755"/>
                <a:gd name="T32" fmla="*/ 105 w 533"/>
                <a:gd name="T33" fmla="*/ 365 h 755"/>
                <a:gd name="T34" fmla="*/ 71 w 533"/>
                <a:gd name="T35" fmla="*/ 323 h 755"/>
                <a:gd name="T36" fmla="*/ 49 w 533"/>
                <a:gd name="T37" fmla="*/ 277 h 755"/>
                <a:gd name="T38" fmla="*/ 39 w 533"/>
                <a:gd name="T39" fmla="*/ 225 h 755"/>
                <a:gd name="T40" fmla="*/ 39 w 533"/>
                <a:gd name="T41" fmla="*/ 184 h 755"/>
                <a:gd name="T42" fmla="*/ 56 w 533"/>
                <a:gd name="T43" fmla="*/ 125 h 755"/>
                <a:gd name="T44" fmla="*/ 90 w 533"/>
                <a:gd name="T45" fmla="*/ 73 h 755"/>
                <a:gd name="T46" fmla="*/ 139 w 533"/>
                <a:gd name="T47" fmla="*/ 34 h 755"/>
                <a:gd name="T48" fmla="*/ 201 w 533"/>
                <a:gd name="T49" fmla="*/ 9 h 755"/>
                <a:gd name="T50" fmla="*/ 273 w 533"/>
                <a:gd name="T51" fmla="*/ 0 h 755"/>
                <a:gd name="T52" fmla="*/ 308 w 533"/>
                <a:gd name="T53" fmla="*/ 1 h 755"/>
                <a:gd name="T54" fmla="*/ 357 w 533"/>
                <a:gd name="T55" fmla="*/ 11 h 755"/>
                <a:gd name="T56" fmla="*/ 402 w 533"/>
                <a:gd name="T57" fmla="*/ 29 h 755"/>
                <a:gd name="T58" fmla="*/ 443 w 533"/>
                <a:gd name="T59" fmla="*/ 57 h 755"/>
                <a:gd name="T60" fmla="*/ 480 w 533"/>
                <a:gd name="T61" fmla="*/ 95 h 755"/>
                <a:gd name="T62" fmla="*/ 382 w 533"/>
                <a:gd name="T63" fmla="*/ 209 h 755"/>
                <a:gd name="T64" fmla="*/ 362 w 533"/>
                <a:gd name="T65" fmla="*/ 179 h 755"/>
                <a:gd name="T66" fmla="*/ 324 w 533"/>
                <a:gd name="T67" fmla="*/ 153 h 755"/>
                <a:gd name="T68" fmla="*/ 276 w 533"/>
                <a:gd name="T69" fmla="*/ 143 h 755"/>
                <a:gd name="T70" fmla="*/ 246 w 533"/>
                <a:gd name="T71" fmla="*/ 148 h 755"/>
                <a:gd name="T72" fmla="*/ 209 w 533"/>
                <a:gd name="T73" fmla="*/ 167 h 755"/>
                <a:gd name="T74" fmla="*/ 200 w 533"/>
                <a:gd name="T75" fmla="*/ 183 h 755"/>
                <a:gd name="T76" fmla="*/ 196 w 533"/>
                <a:gd name="T77" fmla="*/ 201 h 755"/>
                <a:gd name="T78" fmla="*/ 201 w 533"/>
                <a:gd name="T79" fmla="*/ 228 h 755"/>
                <a:gd name="T80" fmla="*/ 217 w 533"/>
                <a:gd name="T81" fmla="*/ 250 h 755"/>
                <a:gd name="T82" fmla="*/ 265 w 533"/>
                <a:gd name="T83" fmla="*/ 281 h 755"/>
                <a:gd name="T84" fmla="*/ 342 w 533"/>
                <a:gd name="T85" fmla="*/ 310 h 755"/>
                <a:gd name="T86" fmla="*/ 406 w 533"/>
                <a:gd name="T87" fmla="*/ 339 h 755"/>
                <a:gd name="T88" fmla="*/ 457 w 533"/>
                <a:gd name="T89" fmla="*/ 373 h 755"/>
                <a:gd name="T90" fmla="*/ 494 w 533"/>
                <a:gd name="T91" fmla="*/ 412 h 755"/>
                <a:gd name="T92" fmla="*/ 520 w 533"/>
                <a:gd name="T93" fmla="*/ 460 h 755"/>
                <a:gd name="T94" fmla="*/ 532 w 533"/>
                <a:gd name="T95" fmla="*/ 516 h 755"/>
                <a:gd name="T96" fmla="*/ 532 w 533"/>
                <a:gd name="T97" fmla="*/ 560 h 755"/>
                <a:gd name="T98" fmla="*/ 514 w 533"/>
                <a:gd name="T99" fmla="*/ 624 h 755"/>
                <a:gd name="T100" fmla="*/ 477 w 533"/>
                <a:gd name="T101" fmla="*/ 679 h 755"/>
                <a:gd name="T102" fmla="*/ 423 w 533"/>
                <a:gd name="T103" fmla="*/ 720 h 755"/>
                <a:gd name="T104" fmla="*/ 353 w 533"/>
                <a:gd name="T105" fmla="*/ 745 h 755"/>
                <a:gd name="T106" fmla="*/ 272 w 533"/>
                <a:gd name="T107" fmla="*/ 755 h 755"/>
                <a:gd name="T108" fmla="*/ 229 w 533"/>
                <a:gd name="T109" fmla="*/ 752 h 755"/>
                <a:gd name="T110" fmla="*/ 169 w 533"/>
                <a:gd name="T111" fmla="*/ 740 h 755"/>
                <a:gd name="T112" fmla="*/ 114 w 533"/>
                <a:gd name="T113" fmla="*/ 718 h 755"/>
                <a:gd name="T114" fmla="*/ 66 w 533"/>
                <a:gd name="T115" fmla="*/ 685 h 755"/>
                <a:gd name="T116" fmla="*/ 24 w 533"/>
                <a:gd name="T117" fmla="*/ 6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3" h="755">
                  <a:moveTo>
                    <a:pt x="0" y="605"/>
                  </a:moveTo>
                  <a:lnTo>
                    <a:pt x="123" y="517"/>
                  </a:lnTo>
                  <a:lnTo>
                    <a:pt x="123" y="517"/>
                  </a:lnTo>
                  <a:lnTo>
                    <a:pt x="136" y="539"/>
                  </a:lnTo>
                  <a:lnTo>
                    <a:pt x="151" y="557"/>
                  </a:lnTo>
                  <a:lnTo>
                    <a:pt x="166" y="573"/>
                  </a:lnTo>
                  <a:lnTo>
                    <a:pt x="174" y="581"/>
                  </a:lnTo>
                  <a:lnTo>
                    <a:pt x="183" y="587"/>
                  </a:lnTo>
                  <a:lnTo>
                    <a:pt x="192" y="593"/>
                  </a:lnTo>
                  <a:lnTo>
                    <a:pt x="202" y="598"/>
                  </a:lnTo>
                  <a:lnTo>
                    <a:pt x="212" y="601"/>
                  </a:lnTo>
                  <a:lnTo>
                    <a:pt x="223" y="605"/>
                  </a:lnTo>
                  <a:lnTo>
                    <a:pt x="234" y="607"/>
                  </a:lnTo>
                  <a:lnTo>
                    <a:pt x="246" y="610"/>
                  </a:lnTo>
                  <a:lnTo>
                    <a:pt x="258" y="611"/>
                  </a:lnTo>
                  <a:lnTo>
                    <a:pt x="272" y="611"/>
                  </a:lnTo>
                  <a:lnTo>
                    <a:pt x="272" y="611"/>
                  </a:lnTo>
                  <a:lnTo>
                    <a:pt x="292" y="610"/>
                  </a:lnTo>
                  <a:lnTo>
                    <a:pt x="309" y="606"/>
                  </a:lnTo>
                  <a:lnTo>
                    <a:pt x="325" y="600"/>
                  </a:lnTo>
                  <a:lnTo>
                    <a:pt x="332" y="596"/>
                  </a:lnTo>
                  <a:lnTo>
                    <a:pt x="340" y="593"/>
                  </a:lnTo>
                  <a:lnTo>
                    <a:pt x="345" y="588"/>
                  </a:lnTo>
                  <a:lnTo>
                    <a:pt x="351" y="583"/>
                  </a:lnTo>
                  <a:lnTo>
                    <a:pt x="354" y="577"/>
                  </a:lnTo>
                  <a:lnTo>
                    <a:pt x="358" y="571"/>
                  </a:lnTo>
                  <a:lnTo>
                    <a:pt x="362" y="565"/>
                  </a:lnTo>
                  <a:lnTo>
                    <a:pt x="363" y="559"/>
                  </a:lnTo>
                  <a:lnTo>
                    <a:pt x="365" y="551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37"/>
                  </a:lnTo>
                  <a:lnTo>
                    <a:pt x="364" y="529"/>
                  </a:lnTo>
                  <a:lnTo>
                    <a:pt x="362" y="522"/>
                  </a:lnTo>
                  <a:lnTo>
                    <a:pt x="359" y="515"/>
                  </a:lnTo>
                  <a:lnTo>
                    <a:pt x="356" y="509"/>
                  </a:lnTo>
                  <a:lnTo>
                    <a:pt x="352" y="502"/>
                  </a:lnTo>
                  <a:lnTo>
                    <a:pt x="347" y="496"/>
                  </a:lnTo>
                  <a:lnTo>
                    <a:pt x="341" y="492"/>
                  </a:lnTo>
                  <a:lnTo>
                    <a:pt x="328" y="481"/>
                  </a:lnTo>
                  <a:lnTo>
                    <a:pt x="311" y="471"/>
                  </a:lnTo>
                  <a:lnTo>
                    <a:pt x="291" y="461"/>
                  </a:lnTo>
                  <a:lnTo>
                    <a:pt x="268" y="451"/>
                  </a:lnTo>
                  <a:lnTo>
                    <a:pt x="217" y="432"/>
                  </a:lnTo>
                  <a:lnTo>
                    <a:pt x="217" y="432"/>
                  </a:lnTo>
                  <a:lnTo>
                    <a:pt x="194" y="422"/>
                  </a:lnTo>
                  <a:lnTo>
                    <a:pt x="173" y="412"/>
                  </a:lnTo>
                  <a:lnTo>
                    <a:pt x="153" y="401"/>
                  </a:lnTo>
                  <a:lnTo>
                    <a:pt x="136" y="390"/>
                  </a:lnTo>
                  <a:lnTo>
                    <a:pt x="119" y="378"/>
                  </a:lnTo>
                  <a:lnTo>
                    <a:pt x="105" y="365"/>
                  </a:lnTo>
                  <a:lnTo>
                    <a:pt x="93" y="351"/>
                  </a:lnTo>
                  <a:lnTo>
                    <a:pt x="80" y="338"/>
                  </a:lnTo>
                  <a:lnTo>
                    <a:pt x="71" y="323"/>
                  </a:lnTo>
                  <a:lnTo>
                    <a:pt x="62" y="309"/>
                  </a:lnTo>
                  <a:lnTo>
                    <a:pt x="55" y="293"/>
                  </a:lnTo>
                  <a:lnTo>
                    <a:pt x="49" y="277"/>
                  </a:lnTo>
                  <a:lnTo>
                    <a:pt x="44" y="260"/>
                  </a:lnTo>
                  <a:lnTo>
                    <a:pt x="40" y="243"/>
                  </a:lnTo>
                  <a:lnTo>
                    <a:pt x="39" y="22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9" y="184"/>
                  </a:lnTo>
                  <a:lnTo>
                    <a:pt x="43" y="164"/>
                  </a:lnTo>
                  <a:lnTo>
                    <a:pt x="47" y="143"/>
                  </a:lnTo>
                  <a:lnTo>
                    <a:pt x="56" y="125"/>
                  </a:lnTo>
                  <a:lnTo>
                    <a:pt x="66" y="106"/>
                  </a:lnTo>
                  <a:lnTo>
                    <a:pt x="77" y="89"/>
                  </a:lnTo>
                  <a:lnTo>
                    <a:pt x="90" y="73"/>
                  </a:lnTo>
                  <a:lnTo>
                    <a:pt x="105" y="59"/>
                  </a:lnTo>
                  <a:lnTo>
                    <a:pt x="121" y="45"/>
                  </a:lnTo>
                  <a:lnTo>
                    <a:pt x="139" y="34"/>
                  </a:lnTo>
                  <a:lnTo>
                    <a:pt x="158" y="23"/>
                  </a:lnTo>
                  <a:lnTo>
                    <a:pt x="179" y="16"/>
                  </a:lnTo>
                  <a:lnTo>
                    <a:pt x="201" y="9"/>
                  </a:lnTo>
                  <a:lnTo>
                    <a:pt x="224" y="4"/>
                  </a:lnTo>
                  <a:lnTo>
                    <a:pt x="248" y="1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1" y="0"/>
                  </a:lnTo>
                  <a:lnTo>
                    <a:pt x="308" y="1"/>
                  </a:lnTo>
                  <a:lnTo>
                    <a:pt x="324" y="4"/>
                  </a:lnTo>
                  <a:lnTo>
                    <a:pt x="341" y="7"/>
                  </a:lnTo>
                  <a:lnTo>
                    <a:pt x="357" y="11"/>
                  </a:lnTo>
                  <a:lnTo>
                    <a:pt x="373" y="16"/>
                  </a:lnTo>
                  <a:lnTo>
                    <a:pt x="387" y="22"/>
                  </a:lnTo>
                  <a:lnTo>
                    <a:pt x="402" y="29"/>
                  </a:lnTo>
                  <a:lnTo>
                    <a:pt x="416" y="38"/>
                  </a:lnTo>
                  <a:lnTo>
                    <a:pt x="430" y="46"/>
                  </a:lnTo>
                  <a:lnTo>
                    <a:pt x="443" y="57"/>
                  </a:lnTo>
                  <a:lnTo>
                    <a:pt x="455" y="70"/>
                  </a:lnTo>
                  <a:lnTo>
                    <a:pt x="468" y="82"/>
                  </a:lnTo>
                  <a:lnTo>
                    <a:pt x="480" y="95"/>
                  </a:lnTo>
                  <a:lnTo>
                    <a:pt x="491" y="111"/>
                  </a:lnTo>
                  <a:lnTo>
                    <a:pt x="500" y="127"/>
                  </a:lnTo>
                  <a:lnTo>
                    <a:pt x="382" y="209"/>
                  </a:lnTo>
                  <a:lnTo>
                    <a:pt x="382" y="209"/>
                  </a:lnTo>
                  <a:lnTo>
                    <a:pt x="373" y="193"/>
                  </a:lnTo>
                  <a:lnTo>
                    <a:pt x="362" y="179"/>
                  </a:lnTo>
                  <a:lnTo>
                    <a:pt x="351" y="168"/>
                  </a:lnTo>
                  <a:lnTo>
                    <a:pt x="337" y="159"/>
                  </a:lnTo>
                  <a:lnTo>
                    <a:pt x="324" y="153"/>
                  </a:lnTo>
                  <a:lnTo>
                    <a:pt x="309" y="148"/>
                  </a:lnTo>
                  <a:lnTo>
                    <a:pt x="293" y="144"/>
                  </a:lnTo>
                  <a:lnTo>
                    <a:pt x="276" y="143"/>
                  </a:lnTo>
                  <a:lnTo>
                    <a:pt x="276" y="143"/>
                  </a:lnTo>
                  <a:lnTo>
                    <a:pt x="261" y="144"/>
                  </a:lnTo>
                  <a:lnTo>
                    <a:pt x="246" y="148"/>
                  </a:lnTo>
                  <a:lnTo>
                    <a:pt x="233" y="153"/>
                  </a:lnTo>
                  <a:lnTo>
                    <a:pt x="220" y="159"/>
                  </a:lnTo>
                  <a:lnTo>
                    <a:pt x="209" y="167"/>
                  </a:lnTo>
                  <a:lnTo>
                    <a:pt x="206" y="172"/>
                  </a:lnTo>
                  <a:lnTo>
                    <a:pt x="202" y="177"/>
                  </a:lnTo>
                  <a:lnTo>
                    <a:pt x="200" y="183"/>
                  </a:lnTo>
                  <a:lnTo>
                    <a:pt x="197" y="189"/>
                  </a:lnTo>
                  <a:lnTo>
                    <a:pt x="196" y="195"/>
                  </a:lnTo>
                  <a:lnTo>
                    <a:pt x="196" y="201"/>
                  </a:lnTo>
                  <a:lnTo>
                    <a:pt x="196" y="201"/>
                  </a:lnTo>
                  <a:lnTo>
                    <a:pt x="197" y="216"/>
                  </a:lnTo>
                  <a:lnTo>
                    <a:pt x="201" y="228"/>
                  </a:lnTo>
                  <a:lnTo>
                    <a:pt x="203" y="234"/>
                  </a:lnTo>
                  <a:lnTo>
                    <a:pt x="207" y="239"/>
                  </a:lnTo>
                  <a:lnTo>
                    <a:pt x="217" y="250"/>
                  </a:lnTo>
                  <a:lnTo>
                    <a:pt x="229" y="261"/>
                  </a:lnTo>
                  <a:lnTo>
                    <a:pt x="246" y="271"/>
                  </a:lnTo>
                  <a:lnTo>
                    <a:pt x="265" y="281"/>
                  </a:lnTo>
                  <a:lnTo>
                    <a:pt x="290" y="292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64" y="320"/>
                  </a:lnTo>
                  <a:lnTo>
                    <a:pt x="385" y="329"/>
                  </a:lnTo>
                  <a:lnTo>
                    <a:pt x="406" y="339"/>
                  </a:lnTo>
                  <a:lnTo>
                    <a:pt x="424" y="350"/>
                  </a:lnTo>
                  <a:lnTo>
                    <a:pt x="441" y="361"/>
                  </a:lnTo>
                  <a:lnTo>
                    <a:pt x="457" y="373"/>
                  </a:lnTo>
                  <a:lnTo>
                    <a:pt x="470" y="385"/>
                  </a:lnTo>
                  <a:lnTo>
                    <a:pt x="483" y="399"/>
                  </a:lnTo>
                  <a:lnTo>
                    <a:pt x="494" y="412"/>
                  </a:lnTo>
                  <a:lnTo>
                    <a:pt x="505" y="428"/>
                  </a:lnTo>
                  <a:lnTo>
                    <a:pt x="514" y="443"/>
                  </a:lnTo>
                  <a:lnTo>
                    <a:pt x="520" y="460"/>
                  </a:lnTo>
                  <a:lnTo>
                    <a:pt x="526" y="478"/>
                  </a:lnTo>
                  <a:lnTo>
                    <a:pt x="530" y="496"/>
                  </a:lnTo>
                  <a:lnTo>
                    <a:pt x="532" y="516"/>
                  </a:lnTo>
                  <a:lnTo>
                    <a:pt x="533" y="537"/>
                  </a:lnTo>
                  <a:lnTo>
                    <a:pt x="533" y="537"/>
                  </a:lnTo>
                  <a:lnTo>
                    <a:pt x="532" y="560"/>
                  </a:lnTo>
                  <a:lnTo>
                    <a:pt x="528" y="583"/>
                  </a:lnTo>
                  <a:lnTo>
                    <a:pt x="522" y="605"/>
                  </a:lnTo>
                  <a:lnTo>
                    <a:pt x="514" y="624"/>
                  </a:lnTo>
                  <a:lnTo>
                    <a:pt x="504" y="644"/>
                  </a:lnTo>
                  <a:lnTo>
                    <a:pt x="491" y="662"/>
                  </a:lnTo>
                  <a:lnTo>
                    <a:pt x="477" y="679"/>
                  </a:lnTo>
                  <a:lnTo>
                    <a:pt x="460" y="694"/>
                  </a:lnTo>
                  <a:lnTo>
                    <a:pt x="442" y="707"/>
                  </a:lnTo>
                  <a:lnTo>
                    <a:pt x="423" y="720"/>
                  </a:lnTo>
                  <a:lnTo>
                    <a:pt x="401" y="730"/>
                  </a:lnTo>
                  <a:lnTo>
                    <a:pt x="377" y="739"/>
                  </a:lnTo>
                  <a:lnTo>
                    <a:pt x="353" y="745"/>
                  </a:lnTo>
                  <a:lnTo>
                    <a:pt x="328" y="750"/>
                  </a:lnTo>
                  <a:lnTo>
                    <a:pt x="300" y="754"/>
                  </a:lnTo>
                  <a:lnTo>
                    <a:pt x="272" y="755"/>
                  </a:lnTo>
                  <a:lnTo>
                    <a:pt x="272" y="755"/>
                  </a:lnTo>
                  <a:lnTo>
                    <a:pt x="251" y="754"/>
                  </a:lnTo>
                  <a:lnTo>
                    <a:pt x="229" y="752"/>
                  </a:lnTo>
                  <a:lnTo>
                    <a:pt x="209" y="750"/>
                  </a:lnTo>
                  <a:lnTo>
                    <a:pt x="189" y="745"/>
                  </a:lnTo>
                  <a:lnTo>
                    <a:pt x="169" y="740"/>
                  </a:lnTo>
                  <a:lnTo>
                    <a:pt x="151" y="734"/>
                  </a:lnTo>
                  <a:lnTo>
                    <a:pt x="133" y="727"/>
                  </a:lnTo>
                  <a:lnTo>
                    <a:pt x="114" y="718"/>
                  </a:lnTo>
                  <a:lnTo>
                    <a:pt x="99" y="709"/>
                  </a:lnTo>
                  <a:lnTo>
                    <a:pt x="82" y="698"/>
                  </a:lnTo>
                  <a:lnTo>
                    <a:pt x="66" y="685"/>
                  </a:lnTo>
                  <a:lnTo>
                    <a:pt x="51" y="672"/>
                  </a:lnTo>
                  <a:lnTo>
                    <a:pt x="38" y="657"/>
                  </a:lnTo>
                  <a:lnTo>
                    <a:pt x="24" y="641"/>
                  </a:lnTo>
                  <a:lnTo>
                    <a:pt x="12" y="624"/>
                  </a:lnTo>
                  <a:lnTo>
                    <a:pt x="0" y="6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1333" y="2055"/>
              <a:ext cx="219" cy="251"/>
            </a:xfrm>
            <a:custGeom>
              <a:avLst/>
              <a:gdLst>
                <a:gd name="T0" fmla="*/ 1 w 656"/>
                <a:gd name="T1" fmla="*/ 357 h 755"/>
                <a:gd name="T2" fmla="*/ 7 w 656"/>
                <a:gd name="T3" fmla="*/ 300 h 755"/>
                <a:gd name="T4" fmla="*/ 22 w 656"/>
                <a:gd name="T5" fmla="*/ 245 h 755"/>
                <a:gd name="T6" fmla="*/ 43 w 656"/>
                <a:gd name="T7" fmla="*/ 195 h 755"/>
                <a:gd name="T8" fmla="*/ 73 w 656"/>
                <a:gd name="T9" fmla="*/ 149 h 755"/>
                <a:gd name="T10" fmla="*/ 107 w 656"/>
                <a:gd name="T11" fmla="*/ 109 h 755"/>
                <a:gd name="T12" fmla="*/ 148 w 656"/>
                <a:gd name="T13" fmla="*/ 73 h 755"/>
                <a:gd name="T14" fmla="*/ 193 w 656"/>
                <a:gd name="T15" fmla="*/ 44 h 755"/>
                <a:gd name="T16" fmla="*/ 244 w 656"/>
                <a:gd name="T17" fmla="*/ 22 h 755"/>
                <a:gd name="T18" fmla="*/ 299 w 656"/>
                <a:gd name="T19" fmla="*/ 7 h 755"/>
                <a:gd name="T20" fmla="*/ 356 w 656"/>
                <a:gd name="T21" fmla="*/ 0 h 755"/>
                <a:gd name="T22" fmla="*/ 399 w 656"/>
                <a:gd name="T23" fmla="*/ 0 h 755"/>
                <a:gd name="T24" fmla="*/ 460 w 656"/>
                <a:gd name="T25" fmla="*/ 9 h 755"/>
                <a:gd name="T26" fmla="*/ 517 w 656"/>
                <a:gd name="T27" fmla="*/ 26 h 755"/>
                <a:gd name="T28" fmla="*/ 568 w 656"/>
                <a:gd name="T29" fmla="*/ 51 h 755"/>
                <a:gd name="T30" fmla="*/ 615 w 656"/>
                <a:gd name="T31" fmla="*/ 83 h 755"/>
                <a:gd name="T32" fmla="*/ 656 w 656"/>
                <a:gd name="T33" fmla="*/ 121 h 755"/>
                <a:gd name="T34" fmla="*/ 532 w 656"/>
                <a:gd name="T35" fmla="*/ 218 h 755"/>
                <a:gd name="T36" fmla="*/ 476 w 656"/>
                <a:gd name="T37" fmla="*/ 178 h 755"/>
                <a:gd name="T38" fmla="*/ 430 w 656"/>
                <a:gd name="T39" fmla="*/ 162 h 755"/>
                <a:gd name="T40" fmla="*/ 391 w 656"/>
                <a:gd name="T41" fmla="*/ 156 h 755"/>
                <a:gd name="T42" fmla="*/ 354 w 656"/>
                <a:gd name="T43" fmla="*/ 157 h 755"/>
                <a:gd name="T44" fmla="*/ 292 w 656"/>
                <a:gd name="T45" fmla="*/ 173 h 755"/>
                <a:gd name="T46" fmla="*/ 240 w 656"/>
                <a:gd name="T47" fmla="*/ 205 h 755"/>
                <a:gd name="T48" fmla="*/ 199 w 656"/>
                <a:gd name="T49" fmla="*/ 251 h 755"/>
                <a:gd name="T50" fmla="*/ 174 w 656"/>
                <a:gd name="T51" fmla="*/ 310 h 755"/>
                <a:gd name="T52" fmla="*/ 165 w 656"/>
                <a:gd name="T53" fmla="*/ 377 h 755"/>
                <a:gd name="T54" fmla="*/ 169 w 656"/>
                <a:gd name="T55" fmla="*/ 423 h 755"/>
                <a:gd name="T56" fmla="*/ 190 w 656"/>
                <a:gd name="T57" fmla="*/ 485 h 755"/>
                <a:gd name="T58" fmla="*/ 225 w 656"/>
                <a:gd name="T59" fmla="*/ 535 h 755"/>
                <a:gd name="T60" fmla="*/ 272 w 656"/>
                <a:gd name="T61" fmla="*/ 572 h 755"/>
                <a:gd name="T62" fmla="*/ 332 w 656"/>
                <a:gd name="T63" fmla="*/ 594 h 755"/>
                <a:gd name="T64" fmla="*/ 377 w 656"/>
                <a:gd name="T65" fmla="*/ 598 h 755"/>
                <a:gd name="T66" fmla="*/ 417 w 656"/>
                <a:gd name="T67" fmla="*/ 595 h 755"/>
                <a:gd name="T68" fmla="*/ 454 w 656"/>
                <a:gd name="T69" fmla="*/ 585 h 755"/>
                <a:gd name="T70" fmla="*/ 515 w 656"/>
                <a:gd name="T71" fmla="*/ 551 h 755"/>
                <a:gd name="T72" fmla="*/ 656 w 656"/>
                <a:gd name="T73" fmla="*/ 633 h 755"/>
                <a:gd name="T74" fmla="*/ 629 w 656"/>
                <a:gd name="T75" fmla="*/ 660 h 755"/>
                <a:gd name="T76" fmla="*/ 585 w 656"/>
                <a:gd name="T77" fmla="*/ 694 h 755"/>
                <a:gd name="T78" fmla="*/ 535 w 656"/>
                <a:gd name="T79" fmla="*/ 721 h 755"/>
                <a:gd name="T80" fmla="*/ 479 w 656"/>
                <a:gd name="T81" fmla="*/ 741 h 755"/>
                <a:gd name="T82" fmla="*/ 420 w 656"/>
                <a:gd name="T83" fmla="*/ 752 h 755"/>
                <a:gd name="T84" fmla="*/ 377 w 656"/>
                <a:gd name="T85" fmla="*/ 755 h 755"/>
                <a:gd name="T86" fmla="*/ 317 w 656"/>
                <a:gd name="T87" fmla="*/ 750 h 755"/>
                <a:gd name="T88" fmla="*/ 261 w 656"/>
                <a:gd name="T89" fmla="*/ 738 h 755"/>
                <a:gd name="T90" fmla="*/ 210 w 656"/>
                <a:gd name="T91" fmla="*/ 718 h 755"/>
                <a:gd name="T92" fmla="*/ 163 w 656"/>
                <a:gd name="T93" fmla="*/ 691 h 755"/>
                <a:gd name="T94" fmla="*/ 120 w 656"/>
                <a:gd name="T95" fmla="*/ 659 h 755"/>
                <a:gd name="T96" fmla="*/ 84 w 656"/>
                <a:gd name="T97" fmla="*/ 620 h 755"/>
                <a:gd name="T98" fmla="*/ 53 w 656"/>
                <a:gd name="T99" fmla="*/ 576 h 755"/>
                <a:gd name="T100" fmla="*/ 29 w 656"/>
                <a:gd name="T101" fmla="*/ 527 h 755"/>
                <a:gd name="T102" fmla="*/ 12 w 656"/>
                <a:gd name="T103" fmla="*/ 473 h 755"/>
                <a:gd name="T104" fmla="*/ 2 w 656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755">
                  <a:moveTo>
                    <a:pt x="0" y="377"/>
                  </a:moveTo>
                  <a:lnTo>
                    <a:pt x="0" y="377"/>
                  </a:lnTo>
                  <a:lnTo>
                    <a:pt x="1" y="357"/>
                  </a:lnTo>
                  <a:lnTo>
                    <a:pt x="2" y="338"/>
                  </a:lnTo>
                  <a:lnTo>
                    <a:pt x="5" y="318"/>
                  </a:lnTo>
                  <a:lnTo>
                    <a:pt x="7" y="300"/>
                  </a:lnTo>
                  <a:lnTo>
                    <a:pt x="12" y="282"/>
                  </a:lnTo>
                  <a:lnTo>
                    <a:pt x="17" y="264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1"/>
                  </a:lnTo>
                  <a:lnTo>
                    <a:pt x="43" y="195"/>
                  </a:lnTo>
                  <a:lnTo>
                    <a:pt x="53" y="179"/>
                  </a:lnTo>
                  <a:lnTo>
                    <a:pt x="62" y="164"/>
                  </a:lnTo>
                  <a:lnTo>
                    <a:pt x="73" y="149"/>
                  </a:lnTo>
                  <a:lnTo>
                    <a:pt x="84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8" y="73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4"/>
                  </a:lnTo>
                  <a:lnTo>
                    <a:pt x="210" y="37"/>
                  </a:lnTo>
                  <a:lnTo>
                    <a:pt x="227" y="29"/>
                  </a:lnTo>
                  <a:lnTo>
                    <a:pt x="244" y="22"/>
                  </a:lnTo>
                  <a:lnTo>
                    <a:pt x="261" y="16"/>
                  </a:lnTo>
                  <a:lnTo>
                    <a:pt x="280" y="11"/>
                  </a:lnTo>
                  <a:lnTo>
                    <a:pt x="299" y="7"/>
                  </a:lnTo>
                  <a:lnTo>
                    <a:pt x="317" y="4"/>
                  </a:lnTo>
                  <a:lnTo>
                    <a:pt x="337" y="1"/>
                  </a:lnTo>
                  <a:lnTo>
                    <a:pt x="35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9" y="0"/>
                  </a:lnTo>
                  <a:lnTo>
                    <a:pt x="420" y="3"/>
                  </a:lnTo>
                  <a:lnTo>
                    <a:pt x="440" y="5"/>
                  </a:lnTo>
                  <a:lnTo>
                    <a:pt x="460" y="9"/>
                  </a:lnTo>
                  <a:lnTo>
                    <a:pt x="479" y="14"/>
                  </a:lnTo>
                  <a:lnTo>
                    <a:pt x="499" y="20"/>
                  </a:lnTo>
                  <a:lnTo>
                    <a:pt x="517" y="26"/>
                  </a:lnTo>
                  <a:lnTo>
                    <a:pt x="535" y="33"/>
                  </a:lnTo>
                  <a:lnTo>
                    <a:pt x="552" y="42"/>
                  </a:lnTo>
                  <a:lnTo>
                    <a:pt x="568" y="51"/>
                  </a:lnTo>
                  <a:lnTo>
                    <a:pt x="585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6" y="121"/>
                  </a:lnTo>
                  <a:lnTo>
                    <a:pt x="546" y="234"/>
                  </a:lnTo>
                  <a:lnTo>
                    <a:pt x="546" y="234"/>
                  </a:lnTo>
                  <a:lnTo>
                    <a:pt x="532" y="218"/>
                  </a:lnTo>
                  <a:lnTo>
                    <a:pt x="515" y="204"/>
                  </a:lnTo>
                  <a:lnTo>
                    <a:pt x="496" y="190"/>
                  </a:lnTo>
                  <a:lnTo>
                    <a:pt x="476" y="178"/>
                  </a:lnTo>
                  <a:lnTo>
                    <a:pt x="454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7" y="156"/>
                  </a:lnTo>
                  <a:lnTo>
                    <a:pt x="377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1" y="166"/>
                  </a:lnTo>
                  <a:lnTo>
                    <a:pt x="292" y="173"/>
                  </a:lnTo>
                  <a:lnTo>
                    <a:pt x="272" y="182"/>
                  </a:lnTo>
                  <a:lnTo>
                    <a:pt x="255" y="193"/>
                  </a:lnTo>
                  <a:lnTo>
                    <a:pt x="240" y="205"/>
                  </a:lnTo>
                  <a:lnTo>
                    <a:pt x="225" y="220"/>
                  </a:lnTo>
                  <a:lnTo>
                    <a:pt x="212" y="234"/>
                  </a:lnTo>
                  <a:lnTo>
                    <a:pt x="199" y="251"/>
                  </a:lnTo>
                  <a:lnTo>
                    <a:pt x="190" y="270"/>
                  </a:lnTo>
                  <a:lnTo>
                    <a:pt x="181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6" y="354"/>
                  </a:lnTo>
                  <a:lnTo>
                    <a:pt x="165" y="377"/>
                  </a:lnTo>
                  <a:lnTo>
                    <a:pt x="165" y="377"/>
                  </a:lnTo>
                  <a:lnTo>
                    <a:pt x="166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1" y="466"/>
                  </a:lnTo>
                  <a:lnTo>
                    <a:pt x="190" y="485"/>
                  </a:lnTo>
                  <a:lnTo>
                    <a:pt x="199" y="502"/>
                  </a:lnTo>
                  <a:lnTo>
                    <a:pt x="212" y="520"/>
                  </a:lnTo>
                  <a:lnTo>
                    <a:pt x="225" y="535"/>
                  </a:lnTo>
                  <a:lnTo>
                    <a:pt x="240" y="549"/>
                  </a:lnTo>
                  <a:lnTo>
                    <a:pt x="255" y="562"/>
                  </a:lnTo>
                  <a:lnTo>
                    <a:pt x="272" y="572"/>
                  </a:lnTo>
                  <a:lnTo>
                    <a:pt x="292" y="582"/>
                  </a:lnTo>
                  <a:lnTo>
                    <a:pt x="311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7" y="598"/>
                  </a:lnTo>
                  <a:lnTo>
                    <a:pt x="377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4" y="585"/>
                  </a:lnTo>
                  <a:lnTo>
                    <a:pt x="476" y="576"/>
                  </a:lnTo>
                  <a:lnTo>
                    <a:pt x="496" y="565"/>
                  </a:lnTo>
                  <a:lnTo>
                    <a:pt x="515" y="551"/>
                  </a:lnTo>
                  <a:lnTo>
                    <a:pt x="532" y="537"/>
                  </a:lnTo>
                  <a:lnTo>
                    <a:pt x="546" y="521"/>
                  </a:lnTo>
                  <a:lnTo>
                    <a:pt x="656" y="633"/>
                  </a:lnTo>
                  <a:lnTo>
                    <a:pt x="656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5" y="694"/>
                  </a:lnTo>
                  <a:lnTo>
                    <a:pt x="568" y="704"/>
                  </a:lnTo>
                  <a:lnTo>
                    <a:pt x="552" y="713"/>
                  </a:lnTo>
                  <a:lnTo>
                    <a:pt x="535" y="721"/>
                  </a:lnTo>
                  <a:lnTo>
                    <a:pt x="517" y="729"/>
                  </a:lnTo>
                  <a:lnTo>
                    <a:pt x="499" y="735"/>
                  </a:lnTo>
                  <a:lnTo>
                    <a:pt x="479" y="741"/>
                  </a:lnTo>
                  <a:lnTo>
                    <a:pt x="460" y="746"/>
                  </a:lnTo>
                  <a:lnTo>
                    <a:pt x="440" y="750"/>
                  </a:lnTo>
                  <a:lnTo>
                    <a:pt x="420" y="752"/>
                  </a:lnTo>
                  <a:lnTo>
                    <a:pt x="399" y="754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56" y="754"/>
                  </a:lnTo>
                  <a:lnTo>
                    <a:pt x="337" y="752"/>
                  </a:lnTo>
                  <a:lnTo>
                    <a:pt x="317" y="750"/>
                  </a:lnTo>
                  <a:lnTo>
                    <a:pt x="299" y="748"/>
                  </a:lnTo>
                  <a:lnTo>
                    <a:pt x="280" y="743"/>
                  </a:lnTo>
                  <a:lnTo>
                    <a:pt x="261" y="738"/>
                  </a:lnTo>
                  <a:lnTo>
                    <a:pt x="244" y="732"/>
                  </a:lnTo>
                  <a:lnTo>
                    <a:pt x="227" y="726"/>
                  </a:lnTo>
                  <a:lnTo>
                    <a:pt x="210" y="718"/>
                  </a:lnTo>
                  <a:lnTo>
                    <a:pt x="193" y="710"/>
                  </a:lnTo>
                  <a:lnTo>
                    <a:pt x="177" y="701"/>
                  </a:lnTo>
                  <a:lnTo>
                    <a:pt x="163" y="691"/>
                  </a:lnTo>
                  <a:lnTo>
                    <a:pt x="148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4" y="620"/>
                  </a:lnTo>
                  <a:lnTo>
                    <a:pt x="73" y="605"/>
                  </a:lnTo>
                  <a:lnTo>
                    <a:pt x="62" y="590"/>
                  </a:lnTo>
                  <a:lnTo>
                    <a:pt x="53" y="576"/>
                  </a:lnTo>
                  <a:lnTo>
                    <a:pt x="43" y="560"/>
                  </a:lnTo>
                  <a:lnTo>
                    <a:pt x="36" y="543"/>
                  </a:lnTo>
                  <a:lnTo>
                    <a:pt x="29" y="527"/>
                  </a:lnTo>
                  <a:lnTo>
                    <a:pt x="22" y="509"/>
                  </a:lnTo>
                  <a:lnTo>
                    <a:pt x="17" y="492"/>
                  </a:lnTo>
                  <a:lnTo>
                    <a:pt x="12" y="473"/>
                  </a:lnTo>
                  <a:lnTo>
                    <a:pt x="7" y="455"/>
                  </a:lnTo>
                  <a:lnTo>
                    <a:pt x="5" y="435"/>
                  </a:lnTo>
                  <a:lnTo>
                    <a:pt x="2" y="417"/>
                  </a:lnTo>
                  <a:lnTo>
                    <a:pt x="1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1646" y="2174"/>
              <a:ext cx="187" cy="131"/>
            </a:xfrm>
            <a:custGeom>
              <a:avLst/>
              <a:gdLst>
                <a:gd name="T0" fmla="*/ 562 w 562"/>
                <a:gd name="T1" fmla="*/ 393 h 393"/>
                <a:gd name="T2" fmla="*/ 216 w 562"/>
                <a:gd name="T3" fmla="*/ 0 h 393"/>
                <a:gd name="T4" fmla="*/ 0 w 562"/>
                <a:gd name="T5" fmla="*/ 0 h 393"/>
                <a:gd name="T6" fmla="*/ 342 w 562"/>
                <a:gd name="T7" fmla="*/ 393 h 393"/>
                <a:gd name="T8" fmla="*/ 562 w 562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393">
                  <a:moveTo>
                    <a:pt x="562" y="393"/>
                  </a:moveTo>
                  <a:lnTo>
                    <a:pt x="216" y="0"/>
                  </a:lnTo>
                  <a:lnTo>
                    <a:pt x="0" y="0"/>
                  </a:lnTo>
                  <a:lnTo>
                    <a:pt x="342" y="393"/>
                  </a:lnTo>
                  <a:lnTo>
                    <a:pt x="562" y="393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79" y="1971"/>
              <a:ext cx="53" cy="334"/>
            </a:xfrm>
            <a:custGeom>
              <a:avLst/>
              <a:gdLst>
                <a:gd name="T0" fmla="*/ 0 w 161"/>
                <a:gd name="T1" fmla="*/ 0 h 1003"/>
                <a:gd name="T2" fmla="*/ 0 w 161"/>
                <a:gd name="T3" fmla="*/ 1003 h 1003"/>
                <a:gd name="T4" fmla="*/ 161 w 161"/>
                <a:gd name="T5" fmla="*/ 1003 h 1003"/>
                <a:gd name="T6" fmla="*/ 161 w 161"/>
                <a:gd name="T7" fmla="*/ 638 h 1003"/>
                <a:gd name="T8" fmla="*/ 161 w 161"/>
                <a:gd name="T9" fmla="*/ 639 h 1003"/>
                <a:gd name="T10" fmla="*/ 161 w 161"/>
                <a:gd name="T11" fmla="*/ 601 h 1003"/>
                <a:gd name="T12" fmla="*/ 161 w 161"/>
                <a:gd name="T13" fmla="*/ 601 h 1003"/>
                <a:gd name="T14" fmla="*/ 161 w 161"/>
                <a:gd name="T15" fmla="*/ 0 h 1003"/>
                <a:gd name="T16" fmla="*/ 0 w 161"/>
                <a:gd name="T17" fmla="*/ 0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003">
                  <a:moveTo>
                    <a:pt x="0" y="0"/>
                  </a:moveTo>
                  <a:lnTo>
                    <a:pt x="0" y="1003"/>
                  </a:lnTo>
                  <a:lnTo>
                    <a:pt x="161" y="1003"/>
                  </a:lnTo>
                  <a:lnTo>
                    <a:pt x="161" y="638"/>
                  </a:lnTo>
                  <a:lnTo>
                    <a:pt x="161" y="639"/>
                  </a:lnTo>
                  <a:lnTo>
                    <a:pt x="161" y="601"/>
                  </a:lnTo>
                  <a:lnTo>
                    <a:pt x="161" y="601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908" y="2055"/>
              <a:ext cx="218" cy="251"/>
            </a:xfrm>
            <a:custGeom>
              <a:avLst/>
              <a:gdLst>
                <a:gd name="T0" fmla="*/ 0 w 655"/>
                <a:gd name="T1" fmla="*/ 357 h 755"/>
                <a:gd name="T2" fmla="*/ 7 w 655"/>
                <a:gd name="T3" fmla="*/ 300 h 755"/>
                <a:gd name="T4" fmla="*/ 22 w 655"/>
                <a:gd name="T5" fmla="*/ 245 h 755"/>
                <a:gd name="T6" fmla="*/ 44 w 655"/>
                <a:gd name="T7" fmla="*/ 195 h 755"/>
                <a:gd name="T8" fmla="*/ 72 w 655"/>
                <a:gd name="T9" fmla="*/ 149 h 755"/>
                <a:gd name="T10" fmla="*/ 107 w 655"/>
                <a:gd name="T11" fmla="*/ 109 h 755"/>
                <a:gd name="T12" fmla="*/ 147 w 655"/>
                <a:gd name="T13" fmla="*/ 73 h 755"/>
                <a:gd name="T14" fmla="*/ 193 w 655"/>
                <a:gd name="T15" fmla="*/ 44 h 755"/>
                <a:gd name="T16" fmla="*/ 243 w 655"/>
                <a:gd name="T17" fmla="*/ 22 h 755"/>
                <a:gd name="T18" fmla="*/ 298 w 655"/>
                <a:gd name="T19" fmla="*/ 7 h 755"/>
                <a:gd name="T20" fmla="*/ 357 w 655"/>
                <a:gd name="T21" fmla="*/ 0 h 755"/>
                <a:gd name="T22" fmla="*/ 398 w 655"/>
                <a:gd name="T23" fmla="*/ 0 h 755"/>
                <a:gd name="T24" fmla="*/ 460 w 655"/>
                <a:gd name="T25" fmla="*/ 9 h 755"/>
                <a:gd name="T26" fmla="*/ 516 w 655"/>
                <a:gd name="T27" fmla="*/ 26 h 755"/>
                <a:gd name="T28" fmla="*/ 568 w 655"/>
                <a:gd name="T29" fmla="*/ 51 h 755"/>
                <a:gd name="T30" fmla="*/ 615 w 655"/>
                <a:gd name="T31" fmla="*/ 83 h 755"/>
                <a:gd name="T32" fmla="*/ 655 w 655"/>
                <a:gd name="T33" fmla="*/ 121 h 755"/>
                <a:gd name="T34" fmla="*/ 531 w 655"/>
                <a:gd name="T35" fmla="*/ 218 h 755"/>
                <a:gd name="T36" fmla="*/ 476 w 655"/>
                <a:gd name="T37" fmla="*/ 178 h 755"/>
                <a:gd name="T38" fmla="*/ 430 w 655"/>
                <a:gd name="T39" fmla="*/ 162 h 755"/>
                <a:gd name="T40" fmla="*/ 391 w 655"/>
                <a:gd name="T41" fmla="*/ 156 h 755"/>
                <a:gd name="T42" fmla="*/ 354 w 655"/>
                <a:gd name="T43" fmla="*/ 157 h 755"/>
                <a:gd name="T44" fmla="*/ 291 w 655"/>
                <a:gd name="T45" fmla="*/ 173 h 755"/>
                <a:gd name="T46" fmla="*/ 238 w 655"/>
                <a:gd name="T47" fmla="*/ 205 h 755"/>
                <a:gd name="T48" fmla="*/ 198 w 655"/>
                <a:gd name="T49" fmla="*/ 251 h 755"/>
                <a:gd name="T50" fmla="*/ 174 w 655"/>
                <a:gd name="T51" fmla="*/ 310 h 755"/>
                <a:gd name="T52" fmla="*/ 164 w 655"/>
                <a:gd name="T53" fmla="*/ 377 h 755"/>
                <a:gd name="T54" fmla="*/ 169 w 655"/>
                <a:gd name="T55" fmla="*/ 423 h 755"/>
                <a:gd name="T56" fmla="*/ 188 w 655"/>
                <a:gd name="T57" fmla="*/ 485 h 755"/>
                <a:gd name="T58" fmla="*/ 224 w 655"/>
                <a:gd name="T59" fmla="*/ 535 h 755"/>
                <a:gd name="T60" fmla="*/ 273 w 655"/>
                <a:gd name="T61" fmla="*/ 572 h 755"/>
                <a:gd name="T62" fmla="*/ 332 w 655"/>
                <a:gd name="T63" fmla="*/ 594 h 755"/>
                <a:gd name="T64" fmla="*/ 376 w 655"/>
                <a:gd name="T65" fmla="*/ 598 h 755"/>
                <a:gd name="T66" fmla="*/ 417 w 655"/>
                <a:gd name="T67" fmla="*/ 595 h 755"/>
                <a:gd name="T68" fmla="*/ 453 w 655"/>
                <a:gd name="T69" fmla="*/ 585 h 755"/>
                <a:gd name="T70" fmla="*/ 514 w 655"/>
                <a:gd name="T71" fmla="*/ 551 h 755"/>
                <a:gd name="T72" fmla="*/ 655 w 655"/>
                <a:gd name="T73" fmla="*/ 633 h 755"/>
                <a:gd name="T74" fmla="*/ 629 w 655"/>
                <a:gd name="T75" fmla="*/ 660 h 755"/>
                <a:gd name="T76" fmla="*/ 584 w 655"/>
                <a:gd name="T77" fmla="*/ 694 h 755"/>
                <a:gd name="T78" fmla="*/ 534 w 655"/>
                <a:gd name="T79" fmla="*/ 721 h 755"/>
                <a:gd name="T80" fmla="*/ 480 w 655"/>
                <a:gd name="T81" fmla="*/ 741 h 755"/>
                <a:gd name="T82" fmla="*/ 419 w 655"/>
                <a:gd name="T83" fmla="*/ 752 h 755"/>
                <a:gd name="T84" fmla="*/ 376 w 655"/>
                <a:gd name="T85" fmla="*/ 755 h 755"/>
                <a:gd name="T86" fmla="*/ 318 w 655"/>
                <a:gd name="T87" fmla="*/ 750 h 755"/>
                <a:gd name="T88" fmla="*/ 262 w 655"/>
                <a:gd name="T89" fmla="*/ 738 h 755"/>
                <a:gd name="T90" fmla="*/ 209 w 655"/>
                <a:gd name="T91" fmla="*/ 718 h 755"/>
                <a:gd name="T92" fmla="*/ 162 w 655"/>
                <a:gd name="T93" fmla="*/ 691 h 755"/>
                <a:gd name="T94" fmla="*/ 120 w 655"/>
                <a:gd name="T95" fmla="*/ 659 h 755"/>
                <a:gd name="T96" fmla="*/ 83 w 655"/>
                <a:gd name="T97" fmla="*/ 620 h 755"/>
                <a:gd name="T98" fmla="*/ 52 w 655"/>
                <a:gd name="T99" fmla="*/ 576 h 755"/>
                <a:gd name="T100" fmla="*/ 28 w 655"/>
                <a:gd name="T101" fmla="*/ 527 h 755"/>
                <a:gd name="T102" fmla="*/ 11 w 655"/>
                <a:gd name="T103" fmla="*/ 473 h 755"/>
                <a:gd name="T104" fmla="*/ 1 w 655"/>
                <a:gd name="T105" fmla="*/ 41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5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3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20" y="96"/>
                  </a:lnTo>
                  <a:lnTo>
                    <a:pt x="134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8" y="54"/>
                  </a:lnTo>
                  <a:lnTo>
                    <a:pt x="193" y="44"/>
                  </a:lnTo>
                  <a:lnTo>
                    <a:pt x="209" y="37"/>
                  </a:lnTo>
                  <a:lnTo>
                    <a:pt x="226" y="29"/>
                  </a:lnTo>
                  <a:lnTo>
                    <a:pt x="243" y="22"/>
                  </a:lnTo>
                  <a:lnTo>
                    <a:pt x="262" y="16"/>
                  </a:lnTo>
                  <a:lnTo>
                    <a:pt x="280" y="11"/>
                  </a:lnTo>
                  <a:lnTo>
                    <a:pt x="298" y="7"/>
                  </a:lnTo>
                  <a:lnTo>
                    <a:pt x="318" y="4"/>
                  </a:lnTo>
                  <a:lnTo>
                    <a:pt x="337" y="1"/>
                  </a:lnTo>
                  <a:lnTo>
                    <a:pt x="357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98" y="0"/>
                  </a:lnTo>
                  <a:lnTo>
                    <a:pt x="419" y="3"/>
                  </a:lnTo>
                  <a:lnTo>
                    <a:pt x="439" y="5"/>
                  </a:lnTo>
                  <a:lnTo>
                    <a:pt x="460" y="9"/>
                  </a:lnTo>
                  <a:lnTo>
                    <a:pt x="480" y="14"/>
                  </a:lnTo>
                  <a:lnTo>
                    <a:pt x="498" y="20"/>
                  </a:lnTo>
                  <a:lnTo>
                    <a:pt x="516" y="26"/>
                  </a:lnTo>
                  <a:lnTo>
                    <a:pt x="534" y="33"/>
                  </a:lnTo>
                  <a:lnTo>
                    <a:pt x="551" y="42"/>
                  </a:lnTo>
                  <a:lnTo>
                    <a:pt x="568" y="51"/>
                  </a:lnTo>
                  <a:lnTo>
                    <a:pt x="584" y="61"/>
                  </a:lnTo>
                  <a:lnTo>
                    <a:pt x="600" y="72"/>
                  </a:lnTo>
                  <a:lnTo>
                    <a:pt x="615" y="83"/>
                  </a:lnTo>
                  <a:lnTo>
                    <a:pt x="629" y="95"/>
                  </a:lnTo>
                  <a:lnTo>
                    <a:pt x="643" y="107"/>
                  </a:lnTo>
                  <a:lnTo>
                    <a:pt x="655" y="121"/>
                  </a:lnTo>
                  <a:lnTo>
                    <a:pt x="545" y="234"/>
                  </a:lnTo>
                  <a:lnTo>
                    <a:pt x="545" y="234"/>
                  </a:lnTo>
                  <a:lnTo>
                    <a:pt x="531" y="218"/>
                  </a:lnTo>
                  <a:lnTo>
                    <a:pt x="514" y="204"/>
                  </a:lnTo>
                  <a:lnTo>
                    <a:pt x="495" y="190"/>
                  </a:lnTo>
                  <a:lnTo>
                    <a:pt x="476" y="178"/>
                  </a:lnTo>
                  <a:lnTo>
                    <a:pt x="453" y="170"/>
                  </a:lnTo>
                  <a:lnTo>
                    <a:pt x="442" y="166"/>
                  </a:lnTo>
                  <a:lnTo>
                    <a:pt x="430" y="162"/>
                  </a:lnTo>
                  <a:lnTo>
                    <a:pt x="417" y="160"/>
                  </a:lnTo>
                  <a:lnTo>
                    <a:pt x="404" y="157"/>
                  </a:lnTo>
                  <a:lnTo>
                    <a:pt x="391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54" y="157"/>
                  </a:lnTo>
                  <a:lnTo>
                    <a:pt x="332" y="161"/>
                  </a:lnTo>
                  <a:lnTo>
                    <a:pt x="310" y="166"/>
                  </a:lnTo>
                  <a:lnTo>
                    <a:pt x="291" y="173"/>
                  </a:lnTo>
                  <a:lnTo>
                    <a:pt x="273" y="182"/>
                  </a:lnTo>
                  <a:lnTo>
                    <a:pt x="254" y="193"/>
                  </a:lnTo>
                  <a:lnTo>
                    <a:pt x="238" y="205"/>
                  </a:lnTo>
                  <a:lnTo>
                    <a:pt x="224" y="220"/>
                  </a:lnTo>
                  <a:lnTo>
                    <a:pt x="210" y="234"/>
                  </a:lnTo>
                  <a:lnTo>
                    <a:pt x="198" y="251"/>
                  </a:lnTo>
                  <a:lnTo>
                    <a:pt x="188" y="270"/>
                  </a:lnTo>
                  <a:lnTo>
                    <a:pt x="180" y="289"/>
                  </a:lnTo>
                  <a:lnTo>
                    <a:pt x="174" y="310"/>
                  </a:lnTo>
                  <a:lnTo>
                    <a:pt x="169" y="332"/>
                  </a:lnTo>
                  <a:lnTo>
                    <a:pt x="165" y="354"/>
                  </a:lnTo>
                  <a:lnTo>
                    <a:pt x="164" y="377"/>
                  </a:lnTo>
                  <a:lnTo>
                    <a:pt x="164" y="377"/>
                  </a:lnTo>
                  <a:lnTo>
                    <a:pt x="165" y="401"/>
                  </a:lnTo>
                  <a:lnTo>
                    <a:pt x="169" y="423"/>
                  </a:lnTo>
                  <a:lnTo>
                    <a:pt x="174" y="445"/>
                  </a:lnTo>
                  <a:lnTo>
                    <a:pt x="180" y="466"/>
                  </a:lnTo>
                  <a:lnTo>
                    <a:pt x="188" y="485"/>
                  </a:lnTo>
                  <a:lnTo>
                    <a:pt x="198" y="502"/>
                  </a:lnTo>
                  <a:lnTo>
                    <a:pt x="210" y="520"/>
                  </a:lnTo>
                  <a:lnTo>
                    <a:pt x="224" y="535"/>
                  </a:lnTo>
                  <a:lnTo>
                    <a:pt x="238" y="549"/>
                  </a:lnTo>
                  <a:lnTo>
                    <a:pt x="254" y="562"/>
                  </a:lnTo>
                  <a:lnTo>
                    <a:pt x="273" y="572"/>
                  </a:lnTo>
                  <a:lnTo>
                    <a:pt x="291" y="582"/>
                  </a:lnTo>
                  <a:lnTo>
                    <a:pt x="310" y="589"/>
                  </a:lnTo>
                  <a:lnTo>
                    <a:pt x="332" y="594"/>
                  </a:lnTo>
                  <a:lnTo>
                    <a:pt x="354" y="598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91" y="598"/>
                  </a:lnTo>
                  <a:lnTo>
                    <a:pt x="404" y="596"/>
                  </a:lnTo>
                  <a:lnTo>
                    <a:pt x="417" y="595"/>
                  </a:lnTo>
                  <a:lnTo>
                    <a:pt x="430" y="593"/>
                  </a:lnTo>
                  <a:lnTo>
                    <a:pt x="442" y="589"/>
                  </a:lnTo>
                  <a:lnTo>
                    <a:pt x="453" y="585"/>
                  </a:lnTo>
                  <a:lnTo>
                    <a:pt x="476" y="576"/>
                  </a:lnTo>
                  <a:lnTo>
                    <a:pt x="495" y="565"/>
                  </a:lnTo>
                  <a:lnTo>
                    <a:pt x="514" y="551"/>
                  </a:lnTo>
                  <a:lnTo>
                    <a:pt x="531" y="537"/>
                  </a:lnTo>
                  <a:lnTo>
                    <a:pt x="545" y="521"/>
                  </a:lnTo>
                  <a:lnTo>
                    <a:pt x="655" y="633"/>
                  </a:lnTo>
                  <a:lnTo>
                    <a:pt x="655" y="633"/>
                  </a:lnTo>
                  <a:lnTo>
                    <a:pt x="643" y="646"/>
                  </a:lnTo>
                  <a:lnTo>
                    <a:pt x="629" y="660"/>
                  </a:lnTo>
                  <a:lnTo>
                    <a:pt x="615" y="672"/>
                  </a:lnTo>
                  <a:lnTo>
                    <a:pt x="600" y="683"/>
                  </a:lnTo>
                  <a:lnTo>
                    <a:pt x="584" y="694"/>
                  </a:lnTo>
                  <a:lnTo>
                    <a:pt x="568" y="704"/>
                  </a:lnTo>
                  <a:lnTo>
                    <a:pt x="551" y="713"/>
                  </a:lnTo>
                  <a:lnTo>
                    <a:pt x="534" y="721"/>
                  </a:lnTo>
                  <a:lnTo>
                    <a:pt x="516" y="729"/>
                  </a:lnTo>
                  <a:lnTo>
                    <a:pt x="498" y="735"/>
                  </a:lnTo>
                  <a:lnTo>
                    <a:pt x="480" y="741"/>
                  </a:lnTo>
                  <a:lnTo>
                    <a:pt x="460" y="746"/>
                  </a:lnTo>
                  <a:lnTo>
                    <a:pt x="439" y="750"/>
                  </a:lnTo>
                  <a:lnTo>
                    <a:pt x="419" y="752"/>
                  </a:lnTo>
                  <a:lnTo>
                    <a:pt x="398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3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545 w 723"/>
                <a:gd name="T1" fmla="*/ 296 h 755"/>
                <a:gd name="T2" fmla="*/ 531 w 723"/>
                <a:gd name="T3" fmla="*/ 246 h 755"/>
                <a:gd name="T4" fmla="*/ 505 w 723"/>
                <a:gd name="T5" fmla="*/ 206 h 755"/>
                <a:gd name="T6" fmla="*/ 471 w 723"/>
                <a:gd name="T7" fmla="*/ 176 h 755"/>
                <a:gd name="T8" fmla="*/ 428 w 723"/>
                <a:gd name="T9" fmla="*/ 157 h 755"/>
                <a:gd name="T10" fmla="*/ 380 w 723"/>
                <a:gd name="T11" fmla="*/ 148 h 755"/>
                <a:gd name="T12" fmla="*/ 346 w 723"/>
                <a:gd name="T13" fmla="*/ 149 h 755"/>
                <a:gd name="T14" fmla="*/ 299 w 723"/>
                <a:gd name="T15" fmla="*/ 157 h 755"/>
                <a:gd name="T16" fmla="*/ 257 w 723"/>
                <a:gd name="T17" fmla="*/ 178 h 755"/>
                <a:gd name="T18" fmla="*/ 220 w 723"/>
                <a:gd name="T19" fmla="*/ 209 h 755"/>
                <a:gd name="T20" fmla="*/ 191 w 723"/>
                <a:gd name="T21" fmla="*/ 249 h 755"/>
                <a:gd name="T22" fmla="*/ 170 w 723"/>
                <a:gd name="T23" fmla="*/ 296 h 755"/>
                <a:gd name="T24" fmla="*/ 0 w 723"/>
                <a:gd name="T25" fmla="*/ 357 h 755"/>
                <a:gd name="T26" fmla="*/ 7 w 723"/>
                <a:gd name="T27" fmla="*/ 300 h 755"/>
                <a:gd name="T28" fmla="*/ 22 w 723"/>
                <a:gd name="T29" fmla="*/ 245 h 755"/>
                <a:gd name="T30" fmla="*/ 44 w 723"/>
                <a:gd name="T31" fmla="*/ 195 h 755"/>
                <a:gd name="T32" fmla="*/ 72 w 723"/>
                <a:gd name="T33" fmla="*/ 149 h 755"/>
                <a:gd name="T34" fmla="*/ 107 w 723"/>
                <a:gd name="T35" fmla="*/ 109 h 755"/>
                <a:gd name="T36" fmla="*/ 147 w 723"/>
                <a:gd name="T37" fmla="*/ 73 h 755"/>
                <a:gd name="T38" fmla="*/ 192 w 723"/>
                <a:gd name="T39" fmla="*/ 44 h 755"/>
                <a:gd name="T40" fmla="*/ 242 w 723"/>
                <a:gd name="T41" fmla="*/ 22 h 755"/>
                <a:gd name="T42" fmla="*/ 296 w 723"/>
                <a:gd name="T43" fmla="*/ 7 h 755"/>
                <a:gd name="T44" fmla="*/ 354 w 723"/>
                <a:gd name="T45" fmla="*/ 0 h 755"/>
                <a:gd name="T46" fmla="*/ 392 w 723"/>
                <a:gd name="T47" fmla="*/ 0 h 755"/>
                <a:gd name="T48" fmla="*/ 447 w 723"/>
                <a:gd name="T49" fmla="*/ 6 h 755"/>
                <a:gd name="T50" fmla="*/ 497 w 723"/>
                <a:gd name="T51" fmla="*/ 20 h 755"/>
                <a:gd name="T52" fmla="*/ 543 w 723"/>
                <a:gd name="T53" fmla="*/ 40 h 755"/>
                <a:gd name="T54" fmla="*/ 584 w 723"/>
                <a:gd name="T55" fmla="*/ 67 h 755"/>
                <a:gd name="T56" fmla="*/ 621 w 723"/>
                <a:gd name="T57" fmla="*/ 101 h 755"/>
                <a:gd name="T58" fmla="*/ 653 w 723"/>
                <a:gd name="T59" fmla="*/ 140 h 755"/>
                <a:gd name="T60" fmla="*/ 678 w 723"/>
                <a:gd name="T61" fmla="*/ 185 h 755"/>
                <a:gd name="T62" fmla="*/ 699 w 723"/>
                <a:gd name="T63" fmla="*/ 237 h 755"/>
                <a:gd name="T64" fmla="*/ 713 w 723"/>
                <a:gd name="T65" fmla="*/ 294 h 755"/>
                <a:gd name="T66" fmla="*/ 722 w 723"/>
                <a:gd name="T67" fmla="*/ 356 h 755"/>
                <a:gd name="T68" fmla="*/ 167 w 723"/>
                <a:gd name="T69" fmla="*/ 421 h 755"/>
                <a:gd name="T70" fmla="*/ 175 w 723"/>
                <a:gd name="T71" fmla="*/ 459 h 755"/>
                <a:gd name="T72" fmla="*/ 200 w 723"/>
                <a:gd name="T73" fmla="*/ 507 h 755"/>
                <a:gd name="T74" fmla="*/ 236 w 723"/>
                <a:gd name="T75" fmla="*/ 548 h 755"/>
                <a:gd name="T76" fmla="*/ 282 w 723"/>
                <a:gd name="T77" fmla="*/ 576 h 755"/>
                <a:gd name="T78" fmla="*/ 337 w 723"/>
                <a:gd name="T79" fmla="*/ 592 h 755"/>
                <a:gd name="T80" fmla="*/ 376 w 723"/>
                <a:gd name="T81" fmla="*/ 595 h 755"/>
                <a:gd name="T82" fmla="*/ 424 w 723"/>
                <a:gd name="T83" fmla="*/ 592 h 755"/>
                <a:gd name="T84" fmla="*/ 465 w 723"/>
                <a:gd name="T85" fmla="*/ 581 h 755"/>
                <a:gd name="T86" fmla="*/ 513 w 723"/>
                <a:gd name="T87" fmla="*/ 557 h 755"/>
                <a:gd name="T88" fmla="*/ 566 w 723"/>
                <a:gd name="T89" fmla="*/ 512 h 755"/>
                <a:gd name="T90" fmla="*/ 662 w 723"/>
                <a:gd name="T91" fmla="*/ 640 h 755"/>
                <a:gd name="T92" fmla="*/ 620 w 723"/>
                <a:gd name="T93" fmla="*/ 678 h 755"/>
                <a:gd name="T94" fmla="*/ 569 w 723"/>
                <a:gd name="T95" fmla="*/ 710 h 755"/>
                <a:gd name="T96" fmla="*/ 511 w 723"/>
                <a:gd name="T97" fmla="*/ 734 h 755"/>
                <a:gd name="T98" fmla="*/ 447 w 723"/>
                <a:gd name="T99" fmla="*/ 749 h 755"/>
                <a:gd name="T100" fmla="*/ 376 w 723"/>
                <a:gd name="T101" fmla="*/ 755 h 755"/>
                <a:gd name="T102" fmla="*/ 337 w 723"/>
                <a:gd name="T103" fmla="*/ 752 h 755"/>
                <a:gd name="T104" fmla="*/ 280 w 723"/>
                <a:gd name="T105" fmla="*/ 743 h 755"/>
                <a:gd name="T106" fmla="*/ 226 w 723"/>
                <a:gd name="T107" fmla="*/ 726 h 755"/>
                <a:gd name="T108" fmla="*/ 178 w 723"/>
                <a:gd name="T109" fmla="*/ 701 h 755"/>
                <a:gd name="T110" fmla="*/ 134 w 723"/>
                <a:gd name="T111" fmla="*/ 670 h 755"/>
                <a:gd name="T112" fmla="*/ 95 w 723"/>
                <a:gd name="T113" fmla="*/ 633 h 755"/>
                <a:gd name="T114" fmla="*/ 62 w 723"/>
                <a:gd name="T115" fmla="*/ 590 h 755"/>
                <a:gd name="T116" fmla="*/ 35 w 723"/>
                <a:gd name="T117" fmla="*/ 543 h 755"/>
                <a:gd name="T118" fmla="*/ 16 w 723"/>
                <a:gd name="T119" fmla="*/ 492 h 755"/>
                <a:gd name="T120" fmla="*/ 4 w 723"/>
                <a:gd name="T121" fmla="*/ 435 h 755"/>
                <a:gd name="T122" fmla="*/ 0 w 723"/>
                <a:gd name="T123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3" h="755">
                  <a:moveTo>
                    <a:pt x="170" y="296"/>
                  </a:moveTo>
                  <a:lnTo>
                    <a:pt x="545" y="296"/>
                  </a:lnTo>
                  <a:lnTo>
                    <a:pt x="545" y="296"/>
                  </a:lnTo>
                  <a:lnTo>
                    <a:pt x="542" y="279"/>
                  </a:lnTo>
                  <a:lnTo>
                    <a:pt x="537" y="262"/>
                  </a:lnTo>
                  <a:lnTo>
                    <a:pt x="531" y="246"/>
                  </a:lnTo>
                  <a:lnTo>
                    <a:pt x="522" y="232"/>
                  </a:lnTo>
                  <a:lnTo>
                    <a:pt x="514" y="218"/>
                  </a:lnTo>
                  <a:lnTo>
                    <a:pt x="505" y="206"/>
                  </a:lnTo>
                  <a:lnTo>
                    <a:pt x="494" y="195"/>
                  </a:lnTo>
                  <a:lnTo>
                    <a:pt x="483" y="185"/>
                  </a:lnTo>
                  <a:lnTo>
                    <a:pt x="471" y="176"/>
                  </a:lnTo>
                  <a:lnTo>
                    <a:pt x="458" y="168"/>
                  </a:lnTo>
                  <a:lnTo>
                    <a:pt x="443" y="162"/>
                  </a:lnTo>
                  <a:lnTo>
                    <a:pt x="428" y="157"/>
                  </a:lnTo>
                  <a:lnTo>
                    <a:pt x="413" y="153"/>
                  </a:lnTo>
                  <a:lnTo>
                    <a:pt x="397" y="150"/>
                  </a:lnTo>
                  <a:lnTo>
                    <a:pt x="380" y="148"/>
                  </a:lnTo>
                  <a:lnTo>
                    <a:pt x="362" y="148"/>
                  </a:lnTo>
                  <a:lnTo>
                    <a:pt x="362" y="148"/>
                  </a:lnTo>
                  <a:lnTo>
                    <a:pt x="346" y="149"/>
                  </a:lnTo>
                  <a:lnTo>
                    <a:pt x="330" y="150"/>
                  </a:lnTo>
                  <a:lnTo>
                    <a:pt x="314" y="154"/>
                  </a:lnTo>
                  <a:lnTo>
                    <a:pt x="299" y="157"/>
                  </a:lnTo>
                  <a:lnTo>
                    <a:pt x="285" y="164"/>
                  </a:lnTo>
                  <a:lnTo>
                    <a:pt x="270" y="171"/>
                  </a:lnTo>
                  <a:lnTo>
                    <a:pt x="257" y="178"/>
                  </a:lnTo>
                  <a:lnTo>
                    <a:pt x="243" y="188"/>
                  </a:lnTo>
                  <a:lnTo>
                    <a:pt x="231" y="198"/>
                  </a:lnTo>
                  <a:lnTo>
                    <a:pt x="220" y="209"/>
                  </a:lnTo>
                  <a:lnTo>
                    <a:pt x="209" y="221"/>
                  </a:lnTo>
                  <a:lnTo>
                    <a:pt x="200" y="234"/>
                  </a:lnTo>
                  <a:lnTo>
                    <a:pt x="191" y="249"/>
                  </a:lnTo>
                  <a:lnTo>
                    <a:pt x="183" y="264"/>
                  </a:lnTo>
                  <a:lnTo>
                    <a:pt x="176" y="281"/>
                  </a:lnTo>
                  <a:lnTo>
                    <a:pt x="170" y="296"/>
                  </a:lnTo>
                  <a:close/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2186" y="2104"/>
              <a:ext cx="125" cy="49"/>
            </a:xfrm>
            <a:custGeom>
              <a:avLst/>
              <a:gdLst>
                <a:gd name="T0" fmla="*/ 0 w 375"/>
                <a:gd name="T1" fmla="*/ 148 h 148"/>
                <a:gd name="T2" fmla="*/ 375 w 375"/>
                <a:gd name="T3" fmla="*/ 148 h 148"/>
                <a:gd name="T4" fmla="*/ 375 w 375"/>
                <a:gd name="T5" fmla="*/ 148 h 148"/>
                <a:gd name="T6" fmla="*/ 372 w 375"/>
                <a:gd name="T7" fmla="*/ 131 h 148"/>
                <a:gd name="T8" fmla="*/ 367 w 375"/>
                <a:gd name="T9" fmla="*/ 114 h 148"/>
                <a:gd name="T10" fmla="*/ 361 w 375"/>
                <a:gd name="T11" fmla="*/ 98 h 148"/>
                <a:gd name="T12" fmla="*/ 352 w 375"/>
                <a:gd name="T13" fmla="*/ 84 h 148"/>
                <a:gd name="T14" fmla="*/ 344 w 375"/>
                <a:gd name="T15" fmla="*/ 70 h 148"/>
                <a:gd name="T16" fmla="*/ 335 w 375"/>
                <a:gd name="T17" fmla="*/ 58 h 148"/>
                <a:gd name="T18" fmla="*/ 324 w 375"/>
                <a:gd name="T19" fmla="*/ 47 h 148"/>
                <a:gd name="T20" fmla="*/ 313 w 375"/>
                <a:gd name="T21" fmla="*/ 37 h 148"/>
                <a:gd name="T22" fmla="*/ 301 w 375"/>
                <a:gd name="T23" fmla="*/ 28 h 148"/>
                <a:gd name="T24" fmla="*/ 288 w 375"/>
                <a:gd name="T25" fmla="*/ 20 h 148"/>
                <a:gd name="T26" fmla="*/ 273 w 375"/>
                <a:gd name="T27" fmla="*/ 14 h 148"/>
                <a:gd name="T28" fmla="*/ 258 w 375"/>
                <a:gd name="T29" fmla="*/ 9 h 148"/>
                <a:gd name="T30" fmla="*/ 243 w 375"/>
                <a:gd name="T31" fmla="*/ 5 h 148"/>
                <a:gd name="T32" fmla="*/ 227 w 375"/>
                <a:gd name="T33" fmla="*/ 2 h 148"/>
                <a:gd name="T34" fmla="*/ 210 w 375"/>
                <a:gd name="T35" fmla="*/ 0 h 148"/>
                <a:gd name="T36" fmla="*/ 192 w 375"/>
                <a:gd name="T37" fmla="*/ 0 h 148"/>
                <a:gd name="T38" fmla="*/ 192 w 375"/>
                <a:gd name="T39" fmla="*/ 0 h 148"/>
                <a:gd name="T40" fmla="*/ 176 w 375"/>
                <a:gd name="T41" fmla="*/ 1 h 148"/>
                <a:gd name="T42" fmla="*/ 160 w 375"/>
                <a:gd name="T43" fmla="*/ 2 h 148"/>
                <a:gd name="T44" fmla="*/ 144 w 375"/>
                <a:gd name="T45" fmla="*/ 6 h 148"/>
                <a:gd name="T46" fmla="*/ 129 w 375"/>
                <a:gd name="T47" fmla="*/ 9 h 148"/>
                <a:gd name="T48" fmla="*/ 115 w 375"/>
                <a:gd name="T49" fmla="*/ 16 h 148"/>
                <a:gd name="T50" fmla="*/ 100 w 375"/>
                <a:gd name="T51" fmla="*/ 23 h 148"/>
                <a:gd name="T52" fmla="*/ 87 w 375"/>
                <a:gd name="T53" fmla="*/ 30 h 148"/>
                <a:gd name="T54" fmla="*/ 73 w 375"/>
                <a:gd name="T55" fmla="*/ 40 h 148"/>
                <a:gd name="T56" fmla="*/ 61 w 375"/>
                <a:gd name="T57" fmla="*/ 50 h 148"/>
                <a:gd name="T58" fmla="*/ 50 w 375"/>
                <a:gd name="T59" fmla="*/ 61 h 148"/>
                <a:gd name="T60" fmla="*/ 39 w 375"/>
                <a:gd name="T61" fmla="*/ 73 h 148"/>
                <a:gd name="T62" fmla="*/ 30 w 375"/>
                <a:gd name="T63" fmla="*/ 86 h 148"/>
                <a:gd name="T64" fmla="*/ 21 w 375"/>
                <a:gd name="T65" fmla="*/ 101 h 148"/>
                <a:gd name="T66" fmla="*/ 13 w 375"/>
                <a:gd name="T67" fmla="*/ 116 h 148"/>
                <a:gd name="T68" fmla="*/ 6 w 375"/>
                <a:gd name="T69" fmla="*/ 133 h 148"/>
                <a:gd name="T70" fmla="*/ 0 w 375"/>
                <a:gd name="T7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5" h="148">
                  <a:moveTo>
                    <a:pt x="0" y="148"/>
                  </a:moveTo>
                  <a:lnTo>
                    <a:pt x="375" y="148"/>
                  </a:lnTo>
                  <a:lnTo>
                    <a:pt x="375" y="148"/>
                  </a:lnTo>
                  <a:lnTo>
                    <a:pt x="372" y="131"/>
                  </a:lnTo>
                  <a:lnTo>
                    <a:pt x="367" y="114"/>
                  </a:lnTo>
                  <a:lnTo>
                    <a:pt x="361" y="98"/>
                  </a:lnTo>
                  <a:lnTo>
                    <a:pt x="352" y="84"/>
                  </a:lnTo>
                  <a:lnTo>
                    <a:pt x="344" y="70"/>
                  </a:lnTo>
                  <a:lnTo>
                    <a:pt x="335" y="58"/>
                  </a:lnTo>
                  <a:lnTo>
                    <a:pt x="324" y="47"/>
                  </a:lnTo>
                  <a:lnTo>
                    <a:pt x="313" y="37"/>
                  </a:lnTo>
                  <a:lnTo>
                    <a:pt x="301" y="28"/>
                  </a:lnTo>
                  <a:lnTo>
                    <a:pt x="288" y="20"/>
                  </a:lnTo>
                  <a:lnTo>
                    <a:pt x="273" y="14"/>
                  </a:lnTo>
                  <a:lnTo>
                    <a:pt x="258" y="9"/>
                  </a:lnTo>
                  <a:lnTo>
                    <a:pt x="243" y="5"/>
                  </a:lnTo>
                  <a:lnTo>
                    <a:pt x="227" y="2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76" y="1"/>
                  </a:lnTo>
                  <a:lnTo>
                    <a:pt x="160" y="2"/>
                  </a:lnTo>
                  <a:lnTo>
                    <a:pt x="144" y="6"/>
                  </a:lnTo>
                  <a:lnTo>
                    <a:pt x="129" y="9"/>
                  </a:lnTo>
                  <a:lnTo>
                    <a:pt x="115" y="16"/>
                  </a:lnTo>
                  <a:lnTo>
                    <a:pt x="100" y="23"/>
                  </a:lnTo>
                  <a:lnTo>
                    <a:pt x="87" y="30"/>
                  </a:lnTo>
                  <a:lnTo>
                    <a:pt x="73" y="40"/>
                  </a:lnTo>
                  <a:lnTo>
                    <a:pt x="61" y="50"/>
                  </a:lnTo>
                  <a:lnTo>
                    <a:pt x="50" y="61"/>
                  </a:lnTo>
                  <a:lnTo>
                    <a:pt x="39" y="73"/>
                  </a:lnTo>
                  <a:lnTo>
                    <a:pt x="30" y="86"/>
                  </a:lnTo>
                  <a:lnTo>
                    <a:pt x="21" y="101"/>
                  </a:lnTo>
                  <a:lnTo>
                    <a:pt x="13" y="116"/>
                  </a:lnTo>
                  <a:lnTo>
                    <a:pt x="6" y="13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2130" y="2055"/>
              <a:ext cx="241" cy="251"/>
            </a:xfrm>
            <a:custGeom>
              <a:avLst/>
              <a:gdLst>
                <a:gd name="T0" fmla="*/ 0 w 723"/>
                <a:gd name="T1" fmla="*/ 357 h 755"/>
                <a:gd name="T2" fmla="*/ 7 w 723"/>
                <a:gd name="T3" fmla="*/ 300 h 755"/>
                <a:gd name="T4" fmla="*/ 22 w 723"/>
                <a:gd name="T5" fmla="*/ 245 h 755"/>
                <a:gd name="T6" fmla="*/ 44 w 723"/>
                <a:gd name="T7" fmla="*/ 195 h 755"/>
                <a:gd name="T8" fmla="*/ 72 w 723"/>
                <a:gd name="T9" fmla="*/ 149 h 755"/>
                <a:gd name="T10" fmla="*/ 107 w 723"/>
                <a:gd name="T11" fmla="*/ 109 h 755"/>
                <a:gd name="T12" fmla="*/ 147 w 723"/>
                <a:gd name="T13" fmla="*/ 73 h 755"/>
                <a:gd name="T14" fmla="*/ 192 w 723"/>
                <a:gd name="T15" fmla="*/ 44 h 755"/>
                <a:gd name="T16" fmla="*/ 242 w 723"/>
                <a:gd name="T17" fmla="*/ 22 h 755"/>
                <a:gd name="T18" fmla="*/ 296 w 723"/>
                <a:gd name="T19" fmla="*/ 7 h 755"/>
                <a:gd name="T20" fmla="*/ 354 w 723"/>
                <a:gd name="T21" fmla="*/ 0 h 755"/>
                <a:gd name="T22" fmla="*/ 392 w 723"/>
                <a:gd name="T23" fmla="*/ 0 h 755"/>
                <a:gd name="T24" fmla="*/ 447 w 723"/>
                <a:gd name="T25" fmla="*/ 6 h 755"/>
                <a:gd name="T26" fmla="*/ 497 w 723"/>
                <a:gd name="T27" fmla="*/ 20 h 755"/>
                <a:gd name="T28" fmla="*/ 543 w 723"/>
                <a:gd name="T29" fmla="*/ 40 h 755"/>
                <a:gd name="T30" fmla="*/ 584 w 723"/>
                <a:gd name="T31" fmla="*/ 67 h 755"/>
                <a:gd name="T32" fmla="*/ 621 w 723"/>
                <a:gd name="T33" fmla="*/ 101 h 755"/>
                <a:gd name="T34" fmla="*/ 653 w 723"/>
                <a:gd name="T35" fmla="*/ 140 h 755"/>
                <a:gd name="T36" fmla="*/ 678 w 723"/>
                <a:gd name="T37" fmla="*/ 185 h 755"/>
                <a:gd name="T38" fmla="*/ 699 w 723"/>
                <a:gd name="T39" fmla="*/ 237 h 755"/>
                <a:gd name="T40" fmla="*/ 713 w 723"/>
                <a:gd name="T41" fmla="*/ 294 h 755"/>
                <a:gd name="T42" fmla="*/ 722 w 723"/>
                <a:gd name="T43" fmla="*/ 356 h 755"/>
                <a:gd name="T44" fmla="*/ 167 w 723"/>
                <a:gd name="T45" fmla="*/ 421 h 755"/>
                <a:gd name="T46" fmla="*/ 175 w 723"/>
                <a:gd name="T47" fmla="*/ 459 h 755"/>
                <a:gd name="T48" fmla="*/ 200 w 723"/>
                <a:gd name="T49" fmla="*/ 507 h 755"/>
                <a:gd name="T50" fmla="*/ 236 w 723"/>
                <a:gd name="T51" fmla="*/ 548 h 755"/>
                <a:gd name="T52" fmla="*/ 282 w 723"/>
                <a:gd name="T53" fmla="*/ 576 h 755"/>
                <a:gd name="T54" fmla="*/ 337 w 723"/>
                <a:gd name="T55" fmla="*/ 592 h 755"/>
                <a:gd name="T56" fmla="*/ 376 w 723"/>
                <a:gd name="T57" fmla="*/ 595 h 755"/>
                <a:gd name="T58" fmla="*/ 424 w 723"/>
                <a:gd name="T59" fmla="*/ 592 h 755"/>
                <a:gd name="T60" fmla="*/ 465 w 723"/>
                <a:gd name="T61" fmla="*/ 581 h 755"/>
                <a:gd name="T62" fmla="*/ 513 w 723"/>
                <a:gd name="T63" fmla="*/ 557 h 755"/>
                <a:gd name="T64" fmla="*/ 566 w 723"/>
                <a:gd name="T65" fmla="*/ 512 h 755"/>
                <a:gd name="T66" fmla="*/ 662 w 723"/>
                <a:gd name="T67" fmla="*/ 640 h 755"/>
                <a:gd name="T68" fmla="*/ 620 w 723"/>
                <a:gd name="T69" fmla="*/ 678 h 755"/>
                <a:gd name="T70" fmla="*/ 569 w 723"/>
                <a:gd name="T71" fmla="*/ 710 h 755"/>
                <a:gd name="T72" fmla="*/ 511 w 723"/>
                <a:gd name="T73" fmla="*/ 734 h 755"/>
                <a:gd name="T74" fmla="*/ 447 w 723"/>
                <a:gd name="T75" fmla="*/ 749 h 755"/>
                <a:gd name="T76" fmla="*/ 376 w 723"/>
                <a:gd name="T77" fmla="*/ 755 h 755"/>
                <a:gd name="T78" fmla="*/ 337 w 723"/>
                <a:gd name="T79" fmla="*/ 752 h 755"/>
                <a:gd name="T80" fmla="*/ 280 w 723"/>
                <a:gd name="T81" fmla="*/ 743 h 755"/>
                <a:gd name="T82" fmla="*/ 226 w 723"/>
                <a:gd name="T83" fmla="*/ 726 h 755"/>
                <a:gd name="T84" fmla="*/ 178 w 723"/>
                <a:gd name="T85" fmla="*/ 701 h 755"/>
                <a:gd name="T86" fmla="*/ 134 w 723"/>
                <a:gd name="T87" fmla="*/ 670 h 755"/>
                <a:gd name="T88" fmla="*/ 95 w 723"/>
                <a:gd name="T89" fmla="*/ 633 h 755"/>
                <a:gd name="T90" fmla="*/ 62 w 723"/>
                <a:gd name="T91" fmla="*/ 590 h 755"/>
                <a:gd name="T92" fmla="*/ 35 w 723"/>
                <a:gd name="T93" fmla="*/ 543 h 755"/>
                <a:gd name="T94" fmla="*/ 16 w 723"/>
                <a:gd name="T95" fmla="*/ 492 h 755"/>
                <a:gd name="T96" fmla="*/ 4 w 723"/>
                <a:gd name="T97" fmla="*/ 435 h 755"/>
                <a:gd name="T98" fmla="*/ 0 w 723"/>
                <a:gd name="T99" fmla="*/ 37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3" h="755">
                  <a:moveTo>
                    <a:pt x="0" y="377"/>
                  </a:moveTo>
                  <a:lnTo>
                    <a:pt x="0" y="377"/>
                  </a:lnTo>
                  <a:lnTo>
                    <a:pt x="0" y="357"/>
                  </a:lnTo>
                  <a:lnTo>
                    <a:pt x="1" y="338"/>
                  </a:lnTo>
                  <a:lnTo>
                    <a:pt x="4" y="318"/>
                  </a:lnTo>
                  <a:lnTo>
                    <a:pt x="7" y="300"/>
                  </a:lnTo>
                  <a:lnTo>
                    <a:pt x="11" y="282"/>
                  </a:lnTo>
                  <a:lnTo>
                    <a:pt x="16" y="264"/>
                  </a:lnTo>
                  <a:lnTo>
                    <a:pt x="22" y="245"/>
                  </a:lnTo>
                  <a:lnTo>
                    <a:pt x="28" y="228"/>
                  </a:lnTo>
                  <a:lnTo>
                    <a:pt x="35" y="211"/>
                  </a:lnTo>
                  <a:lnTo>
                    <a:pt x="44" y="195"/>
                  </a:lnTo>
                  <a:lnTo>
                    <a:pt x="52" y="179"/>
                  </a:lnTo>
                  <a:lnTo>
                    <a:pt x="62" y="164"/>
                  </a:lnTo>
                  <a:lnTo>
                    <a:pt x="72" y="149"/>
                  </a:lnTo>
                  <a:lnTo>
                    <a:pt x="83" y="136"/>
                  </a:lnTo>
                  <a:lnTo>
                    <a:pt x="95" y="122"/>
                  </a:lnTo>
                  <a:lnTo>
                    <a:pt x="107" y="109"/>
                  </a:lnTo>
                  <a:lnTo>
                    <a:pt x="119" y="96"/>
                  </a:lnTo>
                  <a:lnTo>
                    <a:pt x="133" y="84"/>
                  </a:lnTo>
                  <a:lnTo>
                    <a:pt x="147" y="73"/>
                  </a:lnTo>
                  <a:lnTo>
                    <a:pt x="162" y="64"/>
                  </a:lnTo>
                  <a:lnTo>
                    <a:pt x="176" y="54"/>
                  </a:lnTo>
                  <a:lnTo>
                    <a:pt x="192" y="44"/>
                  </a:lnTo>
                  <a:lnTo>
                    <a:pt x="208" y="37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1"/>
                  </a:lnTo>
                  <a:lnTo>
                    <a:pt x="296" y="7"/>
                  </a:lnTo>
                  <a:lnTo>
                    <a:pt x="315" y="4"/>
                  </a:lnTo>
                  <a:lnTo>
                    <a:pt x="335" y="1"/>
                  </a:lnTo>
                  <a:lnTo>
                    <a:pt x="35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92" y="0"/>
                  </a:lnTo>
                  <a:lnTo>
                    <a:pt x="411" y="1"/>
                  </a:lnTo>
                  <a:lnTo>
                    <a:pt x="428" y="4"/>
                  </a:lnTo>
                  <a:lnTo>
                    <a:pt x="447" y="6"/>
                  </a:lnTo>
                  <a:lnTo>
                    <a:pt x="464" y="10"/>
                  </a:lnTo>
                  <a:lnTo>
                    <a:pt x="481" y="15"/>
                  </a:lnTo>
                  <a:lnTo>
                    <a:pt x="497" y="20"/>
                  </a:lnTo>
                  <a:lnTo>
                    <a:pt x="513" y="26"/>
                  </a:lnTo>
                  <a:lnTo>
                    <a:pt x="527" y="33"/>
                  </a:lnTo>
                  <a:lnTo>
                    <a:pt x="543" y="40"/>
                  </a:lnTo>
                  <a:lnTo>
                    <a:pt x="556" y="49"/>
                  </a:lnTo>
                  <a:lnTo>
                    <a:pt x="571" y="57"/>
                  </a:lnTo>
                  <a:lnTo>
                    <a:pt x="584" y="67"/>
                  </a:lnTo>
                  <a:lnTo>
                    <a:pt x="597" y="78"/>
                  </a:lnTo>
                  <a:lnTo>
                    <a:pt x="609" y="89"/>
                  </a:lnTo>
                  <a:lnTo>
                    <a:pt x="621" y="101"/>
                  </a:lnTo>
                  <a:lnTo>
                    <a:pt x="632" y="114"/>
                  </a:lnTo>
                  <a:lnTo>
                    <a:pt x="642" y="127"/>
                  </a:lnTo>
                  <a:lnTo>
                    <a:pt x="653" y="140"/>
                  </a:lnTo>
                  <a:lnTo>
                    <a:pt x="661" y="155"/>
                  </a:lnTo>
                  <a:lnTo>
                    <a:pt x="670" y="171"/>
                  </a:lnTo>
                  <a:lnTo>
                    <a:pt x="678" y="185"/>
                  </a:lnTo>
                  <a:lnTo>
                    <a:pt x="685" y="203"/>
                  </a:lnTo>
                  <a:lnTo>
                    <a:pt x="693" y="220"/>
                  </a:lnTo>
                  <a:lnTo>
                    <a:pt x="699" y="237"/>
                  </a:lnTo>
                  <a:lnTo>
                    <a:pt x="704" y="255"/>
                  </a:lnTo>
                  <a:lnTo>
                    <a:pt x="709" y="274"/>
                  </a:lnTo>
                  <a:lnTo>
                    <a:pt x="713" y="294"/>
                  </a:lnTo>
                  <a:lnTo>
                    <a:pt x="717" y="314"/>
                  </a:lnTo>
                  <a:lnTo>
                    <a:pt x="720" y="334"/>
                  </a:lnTo>
                  <a:lnTo>
                    <a:pt x="722" y="356"/>
                  </a:lnTo>
                  <a:lnTo>
                    <a:pt x="723" y="377"/>
                  </a:lnTo>
                  <a:lnTo>
                    <a:pt x="723" y="421"/>
                  </a:lnTo>
                  <a:lnTo>
                    <a:pt x="167" y="421"/>
                  </a:lnTo>
                  <a:lnTo>
                    <a:pt x="167" y="421"/>
                  </a:lnTo>
                  <a:lnTo>
                    <a:pt x="170" y="440"/>
                  </a:lnTo>
                  <a:lnTo>
                    <a:pt x="175" y="459"/>
                  </a:lnTo>
                  <a:lnTo>
                    <a:pt x="183" y="476"/>
                  </a:lnTo>
                  <a:lnTo>
                    <a:pt x="191" y="493"/>
                  </a:lnTo>
                  <a:lnTo>
                    <a:pt x="200" y="507"/>
                  </a:lnTo>
                  <a:lnTo>
                    <a:pt x="211" y="522"/>
                  </a:lnTo>
                  <a:lnTo>
                    <a:pt x="223" y="535"/>
                  </a:lnTo>
                  <a:lnTo>
                    <a:pt x="236" y="548"/>
                  </a:lnTo>
                  <a:lnTo>
                    <a:pt x="251" y="557"/>
                  </a:lnTo>
                  <a:lnTo>
                    <a:pt x="267" y="567"/>
                  </a:lnTo>
                  <a:lnTo>
                    <a:pt x="282" y="576"/>
                  </a:lnTo>
                  <a:lnTo>
                    <a:pt x="299" y="583"/>
                  </a:lnTo>
                  <a:lnTo>
                    <a:pt x="318" y="588"/>
                  </a:lnTo>
                  <a:lnTo>
                    <a:pt x="337" y="592"/>
                  </a:lnTo>
                  <a:lnTo>
                    <a:pt x="357" y="594"/>
                  </a:lnTo>
                  <a:lnTo>
                    <a:pt x="376" y="595"/>
                  </a:lnTo>
                  <a:lnTo>
                    <a:pt x="376" y="595"/>
                  </a:lnTo>
                  <a:lnTo>
                    <a:pt x="393" y="595"/>
                  </a:lnTo>
                  <a:lnTo>
                    <a:pt x="408" y="594"/>
                  </a:lnTo>
                  <a:lnTo>
                    <a:pt x="424" y="592"/>
                  </a:lnTo>
                  <a:lnTo>
                    <a:pt x="438" y="588"/>
                  </a:lnTo>
                  <a:lnTo>
                    <a:pt x="452" y="584"/>
                  </a:lnTo>
                  <a:lnTo>
                    <a:pt x="465" y="581"/>
                  </a:lnTo>
                  <a:lnTo>
                    <a:pt x="478" y="574"/>
                  </a:lnTo>
                  <a:lnTo>
                    <a:pt x="491" y="570"/>
                  </a:lnTo>
                  <a:lnTo>
                    <a:pt x="513" y="557"/>
                  </a:lnTo>
                  <a:lnTo>
                    <a:pt x="533" y="543"/>
                  </a:lnTo>
                  <a:lnTo>
                    <a:pt x="551" y="528"/>
                  </a:lnTo>
                  <a:lnTo>
                    <a:pt x="566" y="512"/>
                  </a:lnTo>
                  <a:lnTo>
                    <a:pt x="674" y="627"/>
                  </a:lnTo>
                  <a:lnTo>
                    <a:pt x="674" y="627"/>
                  </a:lnTo>
                  <a:lnTo>
                    <a:pt x="662" y="640"/>
                  </a:lnTo>
                  <a:lnTo>
                    <a:pt x="649" y="654"/>
                  </a:lnTo>
                  <a:lnTo>
                    <a:pt x="634" y="666"/>
                  </a:lnTo>
                  <a:lnTo>
                    <a:pt x="620" y="678"/>
                  </a:lnTo>
                  <a:lnTo>
                    <a:pt x="604" y="689"/>
                  </a:lnTo>
                  <a:lnTo>
                    <a:pt x="587" y="700"/>
                  </a:lnTo>
                  <a:lnTo>
                    <a:pt x="569" y="710"/>
                  </a:lnTo>
                  <a:lnTo>
                    <a:pt x="550" y="718"/>
                  </a:lnTo>
                  <a:lnTo>
                    <a:pt x="531" y="727"/>
                  </a:lnTo>
                  <a:lnTo>
                    <a:pt x="511" y="734"/>
                  </a:lnTo>
                  <a:lnTo>
                    <a:pt x="489" y="740"/>
                  </a:lnTo>
                  <a:lnTo>
                    <a:pt x="469" y="745"/>
                  </a:lnTo>
                  <a:lnTo>
                    <a:pt x="447" y="749"/>
                  </a:lnTo>
                  <a:lnTo>
                    <a:pt x="424" y="752"/>
                  </a:lnTo>
                  <a:lnTo>
                    <a:pt x="400" y="754"/>
                  </a:lnTo>
                  <a:lnTo>
                    <a:pt x="376" y="755"/>
                  </a:lnTo>
                  <a:lnTo>
                    <a:pt x="376" y="755"/>
                  </a:lnTo>
                  <a:lnTo>
                    <a:pt x="357" y="754"/>
                  </a:lnTo>
                  <a:lnTo>
                    <a:pt x="337" y="752"/>
                  </a:lnTo>
                  <a:lnTo>
                    <a:pt x="318" y="750"/>
                  </a:lnTo>
                  <a:lnTo>
                    <a:pt x="298" y="748"/>
                  </a:lnTo>
                  <a:lnTo>
                    <a:pt x="280" y="743"/>
                  </a:lnTo>
                  <a:lnTo>
                    <a:pt x="262" y="738"/>
                  </a:lnTo>
                  <a:lnTo>
                    <a:pt x="243" y="732"/>
                  </a:lnTo>
                  <a:lnTo>
                    <a:pt x="226" y="726"/>
                  </a:lnTo>
                  <a:lnTo>
                    <a:pt x="209" y="718"/>
                  </a:lnTo>
                  <a:lnTo>
                    <a:pt x="193" y="710"/>
                  </a:lnTo>
                  <a:lnTo>
                    <a:pt x="178" y="701"/>
                  </a:lnTo>
                  <a:lnTo>
                    <a:pt x="162" y="691"/>
                  </a:lnTo>
                  <a:lnTo>
                    <a:pt x="147" y="682"/>
                  </a:lnTo>
                  <a:lnTo>
                    <a:pt x="134" y="670"/>
                  </a:lnTo>
                  <a:lnTo>
                    <a:pt x="120" y="659"/>
                  </a:lnTo>
                  <a:lnTo>
                    <a:pt x="107" y="646"/>
                  </a:lnTo>
                  <a:lnTo>
                    <a:pt x="95" y="633"/>
                  </a:lnTo>
                  <a:lnTo>
                    <a:pt x="83" y="620"/>
                  </a:lnTo>
                  <a:lnTo>
                    <a:pt x="72" y="605"/>
                  </a:lnTo>
                  <a:lnTo>
                    <a:pt x="62" y="590"/>
                  </a:lnTo>
                  <a:lnTo>
                    <a:pt x="52" y="576"/>
                  </a:lnTo>
                  <a:lnTo>
                    <a:pt x="44" y="560"/>
                  </a:lnTo>
                  <a:lnTo>
                    <a:pt x="35" y="543"/>
                  </a:lnTo>
                  <a:lnTo>
                    <a:pt x="28" y="527"/>
                  </a:lnTo>
                  <a:lnTo>
                    <a:pt x="22" y="509"/>
                  </a:lnTo>
                  <a:lnTo>
                    <a:pt x="16" y="492"/>
                  </a:lnTo>
                  <a:lnTo>
                    <a:pt x="11" y="473"/>
                  </a:lnTo>
                  <a:lnTo>
                    <a:pt x="7" y="455"/>
                  </a:lnTo>
                  <a:lnTo>
                    <a:pt x="4" y="435"/>
                  </a:lnTo>
                  <a:lnTo>
                    <a:pt x="1" y="417"/>
                  </a:lnTo>
                  <a:lnTo>
                    <a:pt x="0" y="398"/>
                  </a:lnTo>
                  <a:lnTo>
                    <a:pt x="0" y="3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2400" y="2055"/>
              <a:ext cx="209" cy="250"/>
            </a:xfrm>
            <a:custGeom>
              <a:avLst/>
              <a:gdLst>
                <a:gd name="T0" fmla="*/ 458 w 628"/>
                <a:gd name="T1" fmla="*/ 752 h 752"/>
                <a:gd name="T2" fmla="*/ 458 w 628"/>
                <a:gd name="T3" fmla="*/ 315 h 752"/>
                <a:gd name="T4" fmla="*/ 454 w 628"/>
                <a:gd name="T5" fmla="*/ 285 h 752"/>
                <a:gd name="T6" fmla="*/ 445 w 628"/>
                <a:gd name="T7" fmla="*/ 259 h 752"/>
                <a:gd name="T8" fmla="*/ 432 w 628"/>
                <a:gd name="T9" fmla="*/ 234 h 752"/>
                <a:gd name="T10" fmla="*/ 415 w 628"/>
                <a:gd name="T11" fmla="*/ 212 h 752"/>
                <a:gd name="T12" fmla="*/ 394 w 628"/>
                <a:gd name="T13" fmla="*/ 195 h 752"/>
                <a:gd name="T14" fmla="*/ 370 w 628"/>
                <a:gd name="T15" fmla="*/ 182 h 752"/>
                <a:gd name="T16" fmla="*/ 342 w 628"/>
                <a:gd name="T17" fmla="*/ 173 h 752"/>
                <a:gd name="T18" fmla="*/ 314 w 628"/>
                <a:gd name="T19" fmla="*/ 171 h 752"/>
                <a:gd name="T20" fmla="*/ 299 w 628"/>
                <a:gd name="T21" fmla="*/ 171 h 752"/>
                <a:gd name="T22" fmla="*/ 271 w 628"/>
                <a:gd name="T23" fmla="*/ 177 h 752"/>
                <a:gd name="T24" fmla="*/ 244 w 628"/>
                <a:gd name="T25" fmla="*/ 188 h 752"/>
                <a:gd name="T26" fmla="*/ 222 w 628"/>
                <a:gd name="T27" fmla="*/ 204 h 752"/>
                <a:gd name="T28" fmla="*/ 203 w 628"/>
                <a:gd name="T29" fmla="*/ 223 h 752"/>
                <a:gd name="T30" fmla="*/ 187 w 628"/>
                <a:gd name="T31" fmla="*/ 245 h 752"/>
                <a:gd name="T32" fmla="*/ 176 w 628"/>
                <a:gd name="T33" fmla="*/ 272 h 752"/>
                <a:gd name="T34" fmla="*/ 170 w 628"/>
                <a:gd name="T35" fmla="*/ 300 h 752"/>
                <a:gd name="T36" fmla="*/ 170 w 628"/>
                <a:gd name="T37" fmla="*/ 752 h 752"/>
                <a:gd name="T38" fmla="*/ 0 w 628"/>
                <a:gd name="T39" fmla="*/ 315 h 752"/>
                <a:gd name="T40" fmla="*/ 0 w 628"/>
                <a:gd name="T41" fmla="*/ 298 h 752"/>
                <a:gd name="T42" fmla="*/ 3 w 628"/>
                <a:gd name="T43" fmla="*/ 266 h 752"/>
                <a:gd name="T44" fmla="*/ 9 w 628"/>
                <a:gd name="T45" fmla="*/ 235 h 752"/>
                <a:gd name="T46" fmla="*/ 18 w 628"/>
                <a:gd name="T47" fmla="*/ 206 h 752"/>
                <a:gd name="T48" fmla="*/ 30 w 628"/>
                <a:gd name="T49" fmla="*/ 178 h 752"/>
                <a:gd name="T50" fmla="*/ 45 w 628"/>
                <a:gd name="T51" fmla="*/ 151 h 752"/>
                <a:gd name="T52" fmla="*/ 71 w 628"/>
                <a:gd name="T53" fmla="*/ 115 h 752"/>
                <a:gd name="T54" fmla="*/ 114 w 628"/>
                <a:gd name="T55" fmla="*/ 72 h 752"/>
                <a:gd name="T56" fmla="*/ 151 w 628"/>
                <a:gd name="T57" fmla="*/ 45 h 752"/>
                <a:gd name="T58" fmla="*/ 177 w 628"/>
                <a:gd name="T59" fmla="*/ 31 h 752"/>
                <a:gd name="T60" fmla="*/ 205 w 628"/>
                <a:gd name="T61" fmla="*/ 18 h 752"/>
                <a:gd name="T62" fmla="*/ 235 w 628"/>
                <a:gd name="T63" fmla="*/ 10 h 752"/>
                <a:gd name="T64" fmla="*/ 265 w 628"/>
                <a:gd name="T65" fmla="*/ 4 h 752"/>
                <a:gd name="T66" fmla="*/ 297 w 628"/>
                <a:gd name="T67" fmla="*/ 0 h 752"/>
                <a:gd name="T68" fmla="*/ 314 w 628"/>
                <a:gd name="T69" fmla="*/ 0 h 752"/>
                <a:gd name="T70" fmla="*/ 345 w 628"/>
                <a:gd name="T71" fmla="*/ 1 h 752"/>
                <a:gd name="T72" fmla="*/ 377 w 628"/>
                <a:gd name="T73" fmla="*/ 6 h 752"/>
                <a:gd name="T74" fmla="*/ 406 w 628"/>
                <a:gd name="T75" fmla="*/ 14 h 752"/>
                <a:gd name="T76" fmla="*/ 436 w 628"/>
                <a:gd name="T77" fmla="*/ 25 h 752"/>
                <a:gd name="T78" fmla="*/ 464 w 628"/>
                <a:gd name="T79" fmla="*/ 38 h 752"/>
                <a:gd name="T80" fmla="*/ 489 w 628"/>
                <a:gd name="T81" fmla="*/ 54 h 752"/>
                <a:gd name="T82" fmla="*/ 535 w 628"/>
                <a:gd name="T83" fmla="*/ 92 h 752"/>
                <a:gd name="T84" fmla="*/ 574 w 628"/>
                <a:gd name="T85" fmla="*/ 139 h 752"/>
                <a:gd name="T86" fmla="*/ 590 w 628"/>
                <a:gd name="T87" fmla="*/ 165 h 752"/>
                <a:gd name="T88" fmla="*/ 602 w 628"/>
                <a:gd name="T89" fmla="*/ 192 h 752"/>
                <a:gd name="T90" fmla="*/ 613 w 628"/>
                <a:gd name="T91" fmla="*/ 221 h 752"/>
                <a:gd name="T92" fmla="*/ 621 w 628"/>
                <a:gd name="T93" fmla="*/ 251 h 752"/>
                <a:gd name="T94" fmla="*/ 626 w 628"/>
                <a:gd name="T95" fmla="*/ 282 h 752"/>
                <a:gd name="T96" fmla="*/ 628 w 628"/>
                <a:gd name="T97" fmla="*/ 31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8" h="752">
                  <a:moveTo>
                    <a:pt x="628" y="752"/>
                  </a:moveTo>
                  <a:lnTo>
                    <a:pt x="458" y="752"/>
                  </a:lnTo>
                  <a:lnTo>
                    <a:pt x="458" y="315"/>
                  </a:lnTo>
                  <a:lnTo>
                    <a:pt x="458" y="315"/>
                  </a:lnTo>
                  <a:lnTo>
                    <a:pt x="456" y="300"/>
                  </a:lnTo>
                  <a:lnTo>
                    <a:pt x="454" y="285"/>
                  </a:lnTo>
                  <a:lnTo>
                    <a:pt x="450" y="272"/>
                  </a:lnTo>
                  <a:lnTo>
                    <a:pt x="445" y="259"/>
                  </a:lnTo>
                  <a:lnTo>
                    <a:pt x="439" y="245"/>
                  </a:lnTo>
                  <a:lnTo>
                    <a:pt x="432" y="234"/>
                  </a:lnTo>
                  <a:lnTo>
                    <a:pt x="425" y="223"/>
                  </a:lnTo>
                  <a:lnTo>
                    <a:pt x="415" y="212"/>
                  </a:lnTo>
                  <a:lnTo>
                    <a:pt x="405" y="204"/>
                  </a:lnTo>
                  <a:lnTo>
                    <a:pt x="394" y="195"/>
                  </a:lnTo>
                  <a:lnTo>
                    <a:pt x="382" y="188"/>
                  </a:lnTo>
                  <a:lnTo>
                    <a:pt x="370" y="182"/>
                  </a:lnTo>
                  <a:lnTo>
                    <a:pt x="356" y="177"/>
                  </a:lnTo>
                  <a:lnTo>
                    <a:pt x="342" y="173"/>
                  </a:lnTo>
                  <a:lnTo>
                    <a:pt x="328" y="171"/>
                  </a:lnTo>
                  <a:lnTo>
                    <a:pt x="314" y="171"/>
                  </a:lnTo>
                  <a:lnTo>
                    <a:pt x="314" y="171"/>
                  </a:lnTo>
                  <a:lnTo>
                    <a:pt x="299" y="171"/>
                  </a:lnTo>
                  <a:lnTo>
                    <a:pt x="285" y="173"/>
                  </a:lnTo>
                  <a:lnTo>
                    <a:pt x="271" y="177"/>
                  </a:lnTo>
                  <a:lnTo>
                    <a:pt x="258" y="182"/>
                  </a:lnTo>
                  <a:lnTo>
                    <a:pt x="244" y="188"/>
                  </a:lnTo>
                  <a:lnTo>
                    <a:pt x="233" y="195"/>
                  </a:lnTo>
                  <a:lnTo>
                    <a:pt x="222" y="204"/>
                  </a:lnTo>
                  <a:lnTo>
                    <a:pt x="212" y="212"/>
                  </a:lnTo>
                  <a:lnTo>
                    <a:pt x="203" y="223"/>
                  </a:lnTo>
                  <a:lnTo>
                    <a:pt x="194" y="234"/>
                  </a:lnTo>
                  <a:lnTo>
                    <a:pt x="187" y="245"/>
                  </a:lnTo>
                  <a:lnTo>
                    <a:pt x="181" y="259"/>
                  </a:lnTo>
                  <a:lnTo>
                    <a:pt x="176" y="272"/>
                  </a:lnTo>
                  <a:lnTo>
                    <a:pt x="173" y="285"/>
                  </a:lnTo>
                  <a:lnTo>
                    <a:pt x="170" y="300"/>
                  </a:lnTo>
                  <a:lnTo>
                    <a:pt x="170" y="315"/>
                  </a:lnTo>
                  <a:lnTo>
                    <a:pt x="170" y="752"/>
                  </a:lnTo>
                  <a:lnTo>
                    <a:pt x="0" y="752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8"/>
                  </a:lnTo>
                  <a:lnTo>
                    <a:pt x="1" y="282"/>
                  </a:lnTo>
                  <a:lnTo>
                    <a:pt x="3" y="266"/>
                  </a:lnTo>
                  <a:lnTo>
                    <a:pt x="6" y="251"/>
                  </a:lnTo>
                  <a:lnTo>
                    <a:pt x="9" y="235"/>
                  </a:lnTo>
                  <a:lnTo>
                    <a:pt x="13" y="221"/>
                  </a:lnTo>
                  <a:lnTo>
                    <a:pt x="18" y="206"/>
                  </a:lnTo>
                  <a:lnTo>
                    <a:pt x="24" y="192"/>
                  </a:lnTo>
                  <a:lnTo>
                    <a:pt x="30" y="178"/>
                  </a:lnTo>
                  <a:lnTo>
                    <a:pt x="37" y="165"/>
                  </a:lnTo>
                  <a:lnTo>
                    <a:pt x="45" y="151"/>
                  </a:lnTo>
                  <a:lnTo>
                    <a:pt x="53" y="139"/>
                  </a:lnTo>
                  <a:lnTo>
                    <a:pt x="71" y="115"/>
                  </a:lnTo>
                  <a:lnTo>
                    <a:pt x="91" y="92"/>
                  </a:lnTo>
                  <a:lnTo>
                    <a:pt x="114" y="72"/>
                  </a:lnTo>
                  <a:lnTo>
                    <a:pt x="137" y="54"/>
                  </a:lnTo>
                  <a:lnTo>
                    <a:pt x="151" y="45"/>
                  </a:lnTo>
                  <a:lnTo>
                    <a:pt x="164" y="38"/>
                  </a:lnTo>
                  <a:lnTo>
                    <a:pt x="177" y="31"/>
                  </a:lnTo>
                  <a:lnTo>
                    <a:pt x="191" y="25"/>
                  </a:lnTo>
                  <a:lnTo>
                    <a:pt x="205" y="18"/>
                  </a:lnTo>
                  <a:lnTo>
                    <a:pt x="220" y="14"/>
                  </a:lnTo>
                  <a:lnTo>
                    <a:pt x="235" y="10"/>
                  </a:lnTo>
                  <a:lnTo>
                    <a:pt x="251" y="6"/>
                  </a:lnTo>
                  <a:lnTo>
                    <a:pt x="265" y="4"/>
                  </a:lnTo>
                  <a:lnTo>
                    <a:pt x="281" y="1"/>
                  </a:lnTo>
                  <a:lnTo>
                    <a:pt x="297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30" y="0"/>
                  </a:lnTo>
                  <a:lnTo>
                    <a:pt x="345" y="1"/>
                  </a:lnTo>
                  <a:lnTo>
                    <a:pt x="361" y="4"/>
                  </a:lnTo>
                  <a:lnTo>
                    <a:pt x="377" y="6"/>
                  </a:lnTo>
                  <a:lnTo>
                    <a:pt x="392" y="10"/>
                  </a:lnTo>
                  <a:lnTo>
                    <a:pt x="406" y="14"/>
                  </a:lnTo>
                  <a:lnTo>
                    <a:pt x="421" y="18"/>
                  </a:lnTo>
                  <a:lnTo>
                    <a:pt x="436" y="25"/>
                  </a:lnTo>
                  <a:lnTo>
                    <a:pt x="449" y="31"/>
                  </a:lnTo>
                  <a:lnTo>
                    <a:pt x="464" y="38"/>
                  </a:lnTo>
                  <a:lnTo>
                    <a:pt x="476" y="45"/>
                  </a:lnTo>
                  <a:lnTo>
                    <a:pt x="489" y="54"/>
                  </a:lnTo>
                  <a:lnTo>
                    <a:pt x="514" y="72"/>
                  </a:lnTo>
                  <a:lnTo>
                    <a:pt x="535" y="92"/>
                  </a:lnTo>
                  <a:lnTo>
                    <a:pt x="556" y="115"/>
                  </a:lnTo>
                  <a:lnTo>
                    <a:pt x="574" y="139"/>
                  </a:lnTo>
                  <a:lnTo>
                    <a:pt x="582" y="151"/>
                  </a:lnTo>
                  <a:lnTo>
                    <a:pt x="590" y="165"/>
                  </a:lnTo>
                  <a:lnTo>
                    <a:pt x="596" y="178"/>
                  </a:lnTo>
                  <a:lnTo>
                    <a:pt x="602" y="192"/>
                  </a:lnTo>
                  <a:lnTo>
                    <a:pt x="609" y="206"/>
                  </a:lnTo>
                  <a:lnTo>
                    <a:pt x="613" y="221"/>
                  </a:lnTo>
                  <a:lnTo>
                    <a:pt x="618" y="235"/>
                  </a:lnTo>
                  <a:lnTo>
                    <a:pt x="621" y="251"/>
                  </a:lnTo>
                  <a:lnTo>
                    <a:pt x="624" y="266"/>
                  </a:lnTo>
                  <a:lnTo>
                    <a:pt x="626" y="282"/>
                  </a:lnTo>
                  <a:lnTo>
                    <a:pt x="627" y="298"/>
                  </a:lnTo>
                  <a:lnTo>
                    <a:pt x="628" y="315"/>
                  </a:lnTo>
                  <a:lnTo>
                    <a:pt x="628" y="752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  <a:close/>
                </a:path>
              </a:pathLst>
            </a:custGeom>
            <a:solidFill>
              <a:srgbClr val="201D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694" y="2055"/>
              <a:ext cx="87" cy="86"/>
            </a:xfrm>
            <a:custGeom>
              <a:avLst/>
              <a:gdLst>
                <a:gd name="T0" fmla="*/ 259 w 259"/>
                <a:gd name="T1" fmla="*/ 130 h 259"/>
                <a:gd name="T2" fmla="*/ 256 w 259"/>
                <a:gd name="T3" fmla="*/ 155 h 259"/>
                <a:gd name="T4" fmla="*/ 249 w 259"/>
                <a:gd name="T5" fmla="*/ 180 h 259"/>
                <a:gd name="T6" fmla="*/ 237 w 259"/>
                <a:gd name="T7" fmla="*/ 202 h 259"/>
                <a:gd name="T8" fmla="*/ 221 w 259"/>
                <a:gd name="T9" fmla="*/ 221 h 259"/>
                <a:gd name="T10" fmla="*/ 201 w 259"/>
                <a:gd name="T11" fmla="*/ 237 h 259"/>
                <a:gd name="T12" fmla="*/ 179 w 259"/>
                <a:gd name="T13" fmla="*/ 248 h 259"/>
                <a:gd name="T14" fmla="*/ 155 w 259"/>
                <a:gd name="T15" fmla="*/ 256 h 259"/>
                <a:gd name="T16" fmla="*/ 130 w 259"/>
                <a:gd name="T17" fmla="*/ 259 h 259"/>
                <a:gd name="T18" fmla="*/ 116 w 259"/>
                <a:gd name="T19" fmla="*/ 258 h 259"/>
                <a:gd name="T20" fmla="*/ 91 w 259"/>
                <a:gd name="T21" fmla="*/ 253 h 259"/>
                <a:gd name="T22" fmla="*/ 67 w 259"/>
                <a:gd name="T23" fmla="*/ 243 h 259"/>
                <a:gd name="T24" fmla="*/ 48 w 259"/>
                <a:gd name="T25" fmla="*/ 230 h 259"/>
                <a:gd name="T26" fmla="*/ 30 w 259"/>
                <a:gd name="T27" fmla="*/ 211 h 259"/>
                <a:gd name="T28" fmla="*/ 16 w 259"/>
                <a:gd name="T29" fmla="*/ 191 h 259"/>
                <a:gd name="T30" fmla="*/ 7 w 259"/>
                <a:gd name="T31" fmla="*/ 167 h 259"/>
                <a:gd name="T32" fmla="*/ 0 w 259"/>
                <a:gd name="T33" fmla="*/ 143 h 259"/>
                <a:gd name="T34" fmla="*/ 0 w 259"/>
                <a:gd name="T35" fmla="*/ 130 h 259"/>
                <a:gd name="T36" fmla="*/ 3 w 259"/>
                <a:gd name="T37" fmla="*/ 103 h 259"/>
                <a:gd name="T38" fmla="*/ 10 w 259"/>
                <a:gd name="T39" fmla="*/ 78 h 259"/>
                <a:gd name="T40" fmla="*/ 22 w 259"/>
                <a:gd name="T41" fmla="*/ 56 h 259"/>
                <a:gd name="T42" fmla="*/ 38 w 259"/>
                <a:gd name="T43" fmla="*/ 38 h 259"/>
                <a:gd name="T44" fmla="*/ 58 w 259"/>
                <a:gd name="T45" fmla="*/ 22 h 259"/>
                <a:gd name="T46" fmla="*/ 80 w 259"/>
                <a:gd name="T47" fmla="*/ 10 h 259"/>
                <a:gd name="T48" fmla="*/ 104 w 259"/>
                <a:gd name="T49" fmla="*/ 3 h 259"/>
                <a:gd name="T50" fmla="*/ 130 w 259"/>
                <a:gd name="T51" fmla="*/ 0 h 259"/>
                <a:gd name="T52" fmla="*/ 143 w 259"/>
                <a:gd name="T53" fmla="*/ 0 h 259"/>
                <a:gd name="T54" fmla="*/ 167 w 259"/>
                <a:gd name="T55" fmla="*/ 5 h 259"/>
                <a:gd name="T56" fmla="*/ 190 w 259"/>
                <a:gd name="T57" fmla="*/ 15 h 259"/>
                <a:gd name="T58" fmla="*/ 211 w 259"/>
                <a:gd name="T59" fmla="*/ 30 h 259"/>
                <a:gd name="T60" fmla="*/ 229 w 259"/>
                <a:gd name="T61" fmla="*/ 47 h 259"/>
                <a:gd name="T62" fmla="*/ 243 w 259"/>
                <a:gd name="T63" fmla="*/ 67 h 259"/>
                <a:gd name="T64" fmla="*/ 253 w 259"/>
                <a:gd name="T65" fmla="*/ 91 h 259"/>
                <a:gd name="T66" fmla="*/ 257 w 259"/>
                <a:gd name="T67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9" h="259">
                  <a:moveTo>
                    <a:pt x="259" y="130"/>
                  </a:moveTo>
                  <a:lnTo>
                    <a:pt x="259" y="130"/>
                  </a:lnTo>
                  <a:lnTo>
                    <a:pt x="257" y="143"/>
                  </a:lnTo>
                  <a:lnTo>
                    <a:pt x="256" y="155"/>
                  </a:lnTo>
                  <a:lnTo>
                    <a:pt x="253" y="167"/>
                  </a:lnTo>
                  <a:lnTo>
                    <a:pt x="249" y="180"/>
                  </a:lnTo>
                  <a:lnTo>
                    <a:pt x="243" y="191"/>
                  </a:lnTo>
                  <a:lnTo>
                    <a:pt x="237" y="202"/>
                  </a:lnTo>
                  <a:lnTo>
                    <a:pt x="229" y="211"/>
                  </a:lnTo>
                  <a:lnTo>
                    <a:pt x="221" y="221"/>
                  </a:lnTo>
                  <a:lnTo>
                    <a:pt x="211" y="230"/>
                  </a:lnTo>
                  <a:lnTo>
                    <a:pt x="201" y="237"/>
                  </a:lnTo>
                  <a:lnTo>
                    <a:pt x="190" y="243"/>
                  </a:lnTo>
                  <a:lnTo>
                    <a:pt x="179" y="248"/>
                  </a:lnTo>
                  <a:lnTo>
                    <a:pt x="167" y="253"/>
                  </a:lnTo>
                  <a:lnTo>
                    <a:pt x="155" y="256"/>
                  </a:lnTo>
                  <a:lnTo>
                    <a:pt x="143" y="258"/>
                  </a:lnTo>
                  <a:lnTo>
                    <a:pt x="130" y="259"/>
                  </a:lnTo>
                  <a:lnTo>
                    <a:pt x="130" y="259"/>
                  </a:lnTo>
                  <a:lnTo>
                    <a:pt x="116" y="258"/>
                  </a:lnTo>
                  <a:lnTo>
                    <a:pt x="104" y="256"/>
                  </a:lnTo>
                  <a:lnTo>
                    <a:pt x="91" y="253"/>
                  </a:lnTo>
                  <a:lnTo>
                    <a:pt x="80" y="248"/>
                  </a:lnTo>
                  <a:lnTo>
                    <a:pt x="67" y="243"/>
                  </a:lnTo>
                  <a:lnTo>
                    <a:pt x="58" y="237"/>
                  </a:lnTo>
                  <a:lnTo>
                    <a:pt x="48" y="230"/>
                  </a:lnTo>
                  <a:lnTo>
                    <a:pt x="38" y="221"/>
                  </a:lnTo>
                  <a:lnTo>
                    <a:pt x="30" y="211"/>
                  </a:lnTo>
                  <a:lnTo>
                    <a:pt x="22" y="202"/>
                  </a:lnTo>
                  <a:lnTo>
                    <a:pt x="16" y="191"/>
                  </a:lnTo>
                  <a:lnTo>
                    <a:pt x="10" y="180"/>
                  </a:lnTo>
                  <a:lnTo>
                    <a:pt x="7" y="167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3" y="103"/>
                  </a:lnTo>
                  <a:lnTo>
                    <a:pt x="7" y="91"/>
                  </a:lnTo>
                  <a:lnTo>
                    <a:pt x="10" y="78"/>
                  </a:lnTo>
                  <a:lnTo>
                    <a:pt x="16" y="67"/>
                  </a:lnTo>
                  <a:lnTo>
                    <a:pt x="22" y="56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7" y="15"/>
                  </a:lnTo>
                  <a:lnTo>
                    <a:pt x="80" y="10"/>
                  </a:lnTo>
                  <a:lnTo>
                    <a:pt x="91" y="5"/>
                  </a:lnTo>
                  <a:lnTo>
                    <a:pt x="104" y="3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5" y="3"/>
                  </a:lnTo>
                  <a:lnTo>
                    <a:pt x="167" y="5"/>
                  </a:lnTo>
                  <a:lnTo>
                    <a:pt x="179" y="10"/>
                  </a:lnTo>
                  <a:lnTo>
                    <a:pt x="190" y="15"/>
                  </a:lnTo>
                  <a:lnTo>
                    <a:pt x="201" y="22"/>
                  </a:lnTo>
                  <a:lnTo>
                    <a:pt x="211" y="30"/>
                  </a:lnTo>
                  <a:lnTo>
                    <a:pt x="221" y="38"/>
                  </a:lnTo>
                  <a:lnTo>
                    <a:pt x="229" y="47"/>
                  </a:lnTo>
                  <a:lnTo>
                    <a:pt x="237" y="56"/>
                  </a:lnTo>
                  <a:lnTo>
                    <a:pt x="243" y="67"/>
                  </a:lnTo>
                  <a:lnTo>
                    <a:pt x="249" y="78"/>
                  </a:lnTo>
                  <a:lnTo>
                    <a:pt x="253" y="91"/>
                  </a:lnTo>
                  <a:lnTo>
                    <a:pt x="256" y="103"/>
                  </a:lnTo>
                  <a:lnTo>
                    <a:pt x="257" y="116"/>
                  </a:lnTo>
                  <a:lnTo>
                    <a:pt x="259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1148" y="2410"/>
              <a:ext cx="45" cy="68"/>
            </a:xfrm>
            <a:custGeom>
              <a:avLst/>
              <a:gdLst>
                <a:gd name="T0" fmla="*/ 103 w 134"/>
                <a:gd name="T1" fmla="*/ 88 h 205"/>
                <a:gd name="T2" fmla="*/ 114 w 134"/>
                <a:gd name="T3" fmla="*/ 96 h 205"/>
                <a:gd name="T4" fmla="*/ 125 w 134"/>
                <a:gd name="T5" fmla="*/ 107 h 205"/>
                <a:gd name="T6" fmla="*/ 131 w 134"/>
                <a:gd name="T7" fmla="*/ 123 h 205"/>
                <a:gd name="T8" fmla="*/ 134 w 134"/>
                <a:gd name="T9" fmla="*/ 140 h 205"/>
                <a:gd name="T10" fmla="*/ 133 w 134"/>
                <a:gd name="T11" fmla="*/ 153 h 205"/>
                <a:gd name="T12" fmla="*/ 122 w 134"/>
                <a:gd name="T13" fmla="*/ 177 h 205"/>
                <a:gd name="T14" fmla="*/ 105 w 134"/>
                <a:gd name="T15" fmla="*/ 194 h 205"/>
                <a:gd name="T16" fmla="*/ 82 w 134"/>
                <a:gd name="T17" fmla="*/ 203 h 205"/>
                <a:gd name="T18" fmla="*/ 0 w 134"/>
                <a:gd name="T19" fmla="*/ 205 h 205"/>
                <a:gd name="T20" fmla="*/ 67 w 134"/>
                <a:gd name="T21" fmla="*/ 0 h 205"/>
                <a:gd name="T22" fmla="*/ 80 w 134"/>
                <a:gd name="T23" fmla="*/ 1 h 205"/>
                <a:gd name="T24" fmla="*/ 99 w 134"/>
                <a:gd name="T25" fmla="*/ 8 h 205"/>
                <a:gd name="T26" fmla="*/ 114 w 134"/>
                <a:gd name="T27" fmla="*/ 23 h 205"/>
                <a:gd name="T28" fmla="*/ 121 w 134"/>
                <a:gd name="T29" fmla="*/ 41 h 205"/>
                <a:gd name="T30" fmla="*/ 121 w 134"/>
                <a:gd name="T31" fmla="*/ 53 h 205"/>
                <a:gd name="T32" fmla="*/ 120 w 134"/>
                <a:gd name="T33" fmla="*/ 64 h 205"/>
                <a:gd name="T34" fmla="*/ 110 w 134"/>
                <a:gd name="T35" fmla="*/ 83 h 205"/>
                <a:gd name="T36" fmla="*/ 103 w 134"/>
                <a:gd name="T37" fmla="*/ 88 h 205"/>
                <a:gd name="T38" fmla="*/ 67 w 134"/>
                <a:gd name="T39" fmla="*/ 75 h 205"/>
                <a:gd name="T40" fmla="*/ 72 w 134"/>
                <a:gd name="T41" fmla="*/ 74 h 205"/>
                <a:gd name="T42" fmla="*/ 81 w 134"/>
                <a:gd name="T43" fmla="*/ 72 h 205"/>
                <a:gd name="T44" fmla="*/ 86 w 134"/>
                <a:gd name="T45" fmla="*/ 66 h 205"/>
                <a:gd name="T46" fmla="*/ 89 w 134"/>
                <a:gd name="T47" fmla="*/ 58 h 205"/>
                <a:gd name="T48" fmla="*/ 89 w 134"/>
                <a:gd name="T49" fmla="*/ 53 h 205"/>
                <a:gd name="T50" fmla="*/ 88 w 134"/>
                <a:gd name="T51" fmla="*/ 44 h 205"/>
                <a:gd name="T52" fmla="*/ 83 w 134"/>
                <a:gd name="T53" fmla="*/ 38 h 205"/>
                <a:gd name="T54" fmla="*/ 76 w 134"/>
                <a:gd name="T55" fmla="*/ 33 h 205"/>
                <a:gd name="T56" fmla="*/ 67 w 134"/>
                <a:gd name="T57" fmla="*/ 31 h 205"/>
                <a:gd name="T58" fmla="*/ 33 w 134"/>
                <a:gd name="T59" fmla="*/ 75 h 205"/>
                <a:gd name="T60" fmla="*/ 67 w 134"/>
                <a:gd name="T61" fmla="*/ 174 h 205"/>
                <a:gd name="T62" fmla="*/ 75 w 134"/>
                <a:gd name="T63" fmla="*/ 173 h 205"/>
                <a:gd name="T64" fmla="*/ 87 w 134"/>
                <a:gd name="T65" fmla="*/ 168 h 205"/>
                <a:gd name="T66" fmla="*/ 97 w 134"/>
                <a:gd name="T67" fmla="*/ 160 h 205"/>
                <a:gd name="T68" fmla="*/ 100 w 134"/>
                <a:gd name="T69" fmla="*/ 147 h 205"/>
                <a:gd name="T70" fmla="*/ 101 w 134"/>
                <a:gd name="T71" fmla="*/ 140 h 205"/>
                <a:gd name="T72" fmla="*/ 99 w 134"/>
                <a:gd name="T73" fmla="*/ 127 h 205"/>
                <a:gd name="T74" fmla="*/ 92 w 134"/>
                <a:gd name="T75" fmla="*/ 116 h 205"/>
                <a:gd name="T76" fmla="*/ 82 w 134"/>
                <a:gd name="T77" fmla="*/ 108 h 205"/>
                <a:gd name="T78" fmla="*/ 67 w 134"/>
                <a:gd name="T79" fmla="*/ 106 h 205"/>
                <a:gd name="T80" fmla="*/ 33 w 134"/>
                <a:gd name="T81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205">
                  <a:moveTo>
                    <a:pt x="103" y="88"/>
                  </a:moveTo>
                  <a:lnTo>
                    <a:pt x="103" y="88"/>
                  </a:lnTo>
                  <a:lnTo>
                    <a:pt x="109" y="91"/>
                  </a:lnTo>
                  <a:lnTo>
                    <a:pt x="114" y="96"/>
                  </a:lnTo>
                  <a:lnTo>
                    <a:pt x="120" y="101"/>
                  </a:lnTo>
                  <a:lnTo>
                    <a:pt x="125" y="107"/>
                  </a:lnTo>
                  <a:lnTo>
                    <a:pt x="128" y="114"/>
                  </a:lnTo>
                  <a:lnTo>
                    <a:pt x="131" y="123"/>
                  </a:lnTo>
                  <a:lnTo>
                    <a:pt x="133" y="130"/>
                  </a:lnTo>
                  <a:lnTo>
                    <a:pt x="134" y="140"/>
                  </a:lnTo>
                  <a:lnTo>
                    <a:pt x="134" y="140"/>
                  </a:lnTo>
                  <a:lnTo>
                    <a:pt x="133" y="153"/>
                  </a:lnTo>
                  <a:lnTo>
                    <a:pt x="128" y="166"/>
                  </a:lnTo>
                  <a:lnTo>
                    <a:pt x="122" y="177"/>
                  </a:lnTo>
                  <a:lnTo>
                    <a:pt x="115" y="186"/>
                  </a:lnTo>
                  <a:lnTo>
                    <a:pt x="105" y="194"/>
                  </a:lnTo>
                  <a:lnTo>
                    <a:pt x="94" y="200"/>
                  </a:lnTo>
                  <a:lnTo>
                    <a:pt x="82" y="203"/>
                  </a:lnTo>
                  <a:lnTo>
                    <a:pt x="69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1"/>
                  </a:lnTo>
                  <a:lnTo>
                    <a:pt x="89" y="3"/>
                  </a:lnTo>
                  <a:lnTo>
                    <a:pt x="99" y="8"/>
                  </a:lnTo>
                  <a:lnTo>
                    <a:pt x="106" y="14"/>
                  </a:lnTo>
                  <a:lnTo>
                    <a:pt x="114" y="23"/>
                  </a:lnTo>
                  <a:lnTo>
                    <a:pt x="117" y="31"/>
                  </a:lnTo>
                  <a:lnTo>
                    <a:pt x="121" y="41"/>
                  </a:lnTo>
                  <a:lnTo>
                    <a:pt x="121" y="53"/>
                  </a:lnTo>
                  <a:lnTo>
                    <a:pt x="121" y="53"/>
                  </a:lnTo>
                  <a:lnTo>
                    <a:pt x="121" y="60"/>
                  </a:lnTo>
                  <a:lnTo>
                    <a:pt x="120" y="64"/>
                  </a:lnTo>
                  <a:lnTo>
                    <a:pt x="116" y="74"/>
                  </a:lnTo>
                  <a:lnTo>
                    <a:pt x="110" y="83"/>
                  </a:lnTo>
                  <a:lnTo>
                    <a:pt x="103" y="88"/>
                  </a:lnTo>
                  <a:lnTo>
                    <a:pt x="103" y="88"/>
                  </a:lnTo>
                  <a:close/>
                  <a:moveTo>
                    <a:pt x="33" y="75"/>
                  </a:moveTo>
                  <a:lnTo>
                    <a:pt x="67" y="75"/>
                  </a:lnTo>
                  <a:lnTo>
                    <a:pt x="67" y="75"/>
                  </a:lnTo>
                  <a:lnTo>
                    <a:pt x="72" y="74"/>
                  </a:lnTo>
                  <a:lnTo>
                    <a:pt x="76" y="73"/>
                  </a:lnTo>
                  <a:lnTo>
                    <a:pt x="81" y="72"/>
                  </a:lnTo>
                  <a:lnTo>
                    <a:pt x="83" y="69"/>
                  </a:lnTo>
                  <a:lnTo>
                    <a:pt x="86" y="66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89" y="53"/>
                  </a:lnTo>
                  <a:lnTo>
                    <a:pt x="89" y="53"/>
                  </a:lnTo>
                  <a:lnTo>
                    <a:pt x="89" y="49"/>
                  </a:lnTo>
                  <a:lnTo>
                    <a:pt x="88" y="44"/>
                  </a:lnTo>
                  <a:lnTo>
                    <a:pt x="86" y="40"/>
                  </a:lnTo>
                  <a:lnTo>
                    <a:pt x="83" y="38"/>
                  </a:lnTo>
                  <a:lnTo>
                    <a:pt x="81" y="34"/>
                  </a:lnTo>
                  <a:lnTo>
                    <a:pt x="76" y="33"/>
                  </a:lnTo>
                  <a:lnTo>
                    <a:pt x="72" y="31"/>
                  </a:lnTo>
                  <a:lnTo>
                    <a:pt x="67" y="31"/>
                  </a:lnTo>
                  <a:lnTo>
                    <a:pt x="33" y="31"/>
                  </a:lnTo>
                  <a:lnTo>
                    <a:pt x="33" y="75"/>
                  </a:lnTo>
                  <a:close/>
                  <a:moveTo>
                    <a:pt x="33" y="174"/>
                  </a:moveTo>
                  <a:lnTo>
                    <a:pt x="67" y="174"/>
                  </a:lnTo>
                  <a:lnTo>
                    <a:pt x="67" y="174"/>
                  </a:lnTo>
                  <a:lnTo>
                    <a:pt x="75" y="173"/>
                  </a:lnTo>
                  <a:lnTo>
                    <a:pt x="82" y="172"/>
                  </a:lnTo>
                  <a:lnTo>
                    <a:pt x="87" y="168"/>
                  </a:lnTo>
                  <a:lnTo>
                    <a:pt x="92" y="164"/>
                  </a:lnTo>
                  <a:lnTo>
                    <a:pt x="97" y="160"/>
                  </a:lnTo>
                  <a:lnTo>
                    <a:pt x="99" y="153"/>
                  </a:lnTo>
                  <a:lnTo>
                    <a:pt x="100" y="147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0" y="133"/>
                  </a:lnTo>
                  <a:lnTo>
                    <a:pt x="99" y="127"/>
                  </a:lnTo>
                  <a:lnTo>
                    <a:pt x="97" y="120"/>
                  </a:lnTo>
                  <a:lnTo>
                    <a:pt x="92" y="116"/>
                  </a:lnTo>
                  <a:lnTo>
                    <a:pt x="87" y="111"/>
                  </a:lnTo>
                  <a:lnTo>
                    <a:pt x="82" y="108"/>
                  </a:lnTo>
                  <a:lnTo>
                    <a:pt x="75" y="107"/>
                  </a:lnTo>
                  <a:lnTo>
                    <a:pt x="67" y="106"/>
                  </a:lnTo>
                  <a:lnTo>
                    <a:pt x="33" y="106"/>
                  </a:lnTo>
                  <a:lnTo>
                    <a:pt x="33" y="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1201" y="2429"/>
              <a:ext cx="50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60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6 w 148"/>
                <a:gd name="T23" fmla="*/ 149 h 149"/>
                <a:gd name="T24" fmla="*/ 75 w 148"/>
                <a:gd name="T25" fmla="*/ 149 h 149"/>
                <a:gd name="T26" fmla="*/ 60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6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9 w 148"/>
                <a:gd name="T71" fmla="*/ 38 h 149"/>
                <a:gd name="T72" fmla="*/ 88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9" y="146"/>
                  </a:lnTo>
                  <a:lnTo>
                    <a:pt x="86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8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261" y="2409"/>
              <a:ext cx="11" cy="69"/>
            </a:xfrm>
            <a:custGeom>
              <a:avLst/>
              <a:gdLst>
                <a:gd name="T0" fmla="*/ 0 w 33"/>
                <a:gd name="T1" fmla="*/ 4 h 209"/>
                <a:gd name="T2" fmla="*/ 33 w 33"/>
                <a:gd name="T3" fmla="*/ 0 h 209"/>
                <a:gd name="T4" fmla="*/ 33 w 33"/>
                <a:gd name="T5" fmla="*/ 209 h 209"/>
                <a:gd name="T6" fmla="*/ 0 w 33"/>
                <a:gd name="T7" fmla="*/ 209 h 209"/>
                <a:gd name="T8" fmla="*/ 0 w 33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9">
                  <a:moveTo>
                    <a:pt x="0" y="4"/>
                  </a:moveTo>
                  <a:lnTo>
                    <a:pt x="33" y="0"/>
                  </a:lnTo>
                  <a:lnTo>
                    <a:pt x="33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280" y="2429"/>
              <a:ext cx="46" cy="74"/>
            </a:xfrm>
            <a:custGeom>
              <a:avLst/>
              <a:gdLst>
                <a:gd name="T0" fmla="*/ 75 w 137"/>
                <a:gd name="T1" fmla="*/ 0 h 222"/>
                <a:gd name="T2" fmla="*/ 97 w 137"/>
                <a:gd name="T3" fmla="*/ 9 h 222"/>
                <a:gd name="T4" fmla="*/ 128 w 137"/>
                <a:gd name="T5" fmla="*/ 59 h 222"/>
                <a:gd name="T6" fmla="*/ 123 w 137"/>
                <a:gd name="T7" fmla="*/ 83 h 222"/>
                <a:gd name="T8" fmla="*/ 109 w 137"/>
                <a:gd name="T9" fmla="*/ 101 h 222"/>
                <a:gd name="T10" fmla="*/ 125 w 137"/>
                <a:gd name="T11" fmla="*/ 118 h 222"/>
                <a:gd name="T12" fmla="*/ 134 w 137"/>
                <a:gd name="T13" fmla="*/ 139 h 222"/>
                <a:gd name="T14" fmla="*/ 137 w 137"/>
                <a:gd name="T15" fmla="*/ 155 h 222"/>
                <a:gd name="T16" fmla="*/ 125 w 137"/>
                <a:gd name="T17" fmla="*/ 194 h 222"/>
                <a:gd name="T18" fmla="*/ 95 w 137"/>
                <a:gd name="T19" fmla="*/ 217 h 222"/>
                <a:gd name="T20" fmla="*/ 69 w 137"/>
                <a:gd name="T21" fmla="*/ 222 h 222"/>
                <a:gd name="T22" fmla="*/ 32 w 137"/>
                <a:gd name="T23" fmla="*/ 213 h 222"/>
                <a:gd name="T24" fmla="*/ 9 w 137"/>
                <a:gd name="T25" fmla="*/ 189 h 222"/>
                <a:gd name="T26" fmla="*/ 33 w 137"/>
                <a:gd name="T27" fmla="*/ 167 h 222"/>
                <a:gd name="T28" fmla="*/ 38 w 137"/>
                <a:gd name="T29" fmla="*/ 177 h 222"/>
                <a:gd name="T30" fmla="*/ 49 w 137"/>
                <a:gd name="T31" fmla="*/ 188 h 222"/>
                <a:gd name="T32" fmla="*/ 69 w 137"/>
                <a:gd name="T33" fmla="*/ 192 h 222"/>
                <a:gd name="T34" fmla="*/ 83 w 137"/>
                <a:gd name="T35" fmla="*/ 189 h 222"/>
                <a:gd name="T36" fmla="*/ 98 w 137"/>
                <a:gd name="T37" fmla="*/ 177 h 222"/>
                <a:gd name="T38" fmla="*/ 104 w 137"/>
                <a:gd name="T39" fmla="*/ 155 h 222"/>
                <a:gd name="T40" fmla="*/ 101 w 137"/>
                <a:gd name="T41" fmla="*/ 140 h 222"/>
                <a:gd name="T42" fmla="*/ 89 w 137"/>
                <a:gd name="T43" fmla="*/ 124 h 222"/>
                <a:gd name="T44" fmla="*/ 69 w 137"/>
                <a:gd name="T45" fmla="*/ 118 h 222"/>
                <a:gd name="T46" fmla="*/ 58 w 137"/>
                <a:gd name="T47" fmla="*/ 120 h 222"/>
                <a:gd name="T48" fmla="*/ 36 w 137"/>
                <a:gd name="T49" fmla="*/ 138 h 222"/>
                <a:gd name="T50" fmla="*/ 19 w 137"/>
                <a:gd name="T51" fmla="*/ 107 h 222"/>
                <a:gd name="T52" fmla="*/ 19 w 137"/>
                <a:gd name="T53" fmla="*/ 93 h 222"/>
                <a:gd name="T54" fmla="*/ 8 w 137"/>
                <a:gd name="T55" fmla="*/ 59 h 222"/>
                <a:gd name="T56" fmla="*/ 11 w 137"/>
                <a:gd name="T57" fmla="*/ 35 h 222"/>
                <a:gd name="T58" fmla="*/ 32 w 137"/>
                <a:gd name="T59" fmla="*/ 10 h 222"/>
                <a:gd name="T60" fmla="*/ 66 w 137"/>
                <a:gd name="T61" fmla="*/ 0 h 222"/>
                <a:gd name="T62" fmla="*/ 69 w 137"/>
                <a:gd name="T63" fmla="*/ 88 h 222"/>
                <a:gd name="T64" fmla="*/ 84 w 137"/>
                <a:gd name="T65" fmla="*/ 83 h 222"/>
                <a:gd name="T66" fmla="*/ 94 w 137"/>
                <a:gd name="T67" fmla="*/ 71 h 222"/>
                <a:gd name="T68" fmla="*/ 97 w 137"/>
                <a:gd name="T69" fmla="*/ 59 h 222"/>
                <a:gd name="T70" fmla="*/ 92 w 137"/>
                <a:gd name="T71" fmla="*/ 43 h 222"/>
                <a:gd name="T72" fmla="*/ 79 w 137"/>
                <a:gd name="T73" fmla="*/ 32 h 222"/>
                <a:gd name="T74" fmla="*/ 69 w 137"/>
                <a:gd name="T75" fmla="*/ 31 h 222"/>
                <a:gd name="T76" fmla="*/ 51 w 137"/>
                <a:gd name="T77" fmla="*/ 34 h 222"/>
                <a:gd name="T78" fmla="*/ 42 w 137"/>
                <a:gd name="T79" fmla="*/ 48 h 222"/>
                <a:gd name="T80" fmla="*/ 39 w 137"/>
                <a:gd name="T81" fmla="*/ 59 h 222"/>
                <a:gd name="T82" fmla="*/ 44 w 137"/>
                <a:gd name="T83" fmla="*/ 76 h 222"/>
                <a:gd name="T84" fmla="*/ 56 w 137"/>
                <a:gd name="T85" fmla="*/ 85 h 222"/>
                <a:gd name="T86" fmla="*/ 69 w 137"/>
                <a:gd name="T87" fmla="*/ 8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7" h="222">
                  <a:moveTo>
                    <a:pt x="66" y="0"/>
                  </a:moveTo>
                  <a:lnTo>
                    <a:pt x="66" y="0"/>
                  </a:lnTo>
                  <a:lnTo>
                    <a:pt x="75" y="0"/>
                  </a:lnTo>
                  <a:lnTo>
                    <a:pt x="82" y="1"/>
                  </a:lnTo>
                  <a:lnTo>
                    <a:pt x="89" y="5"/>
                  </a:lnTo>
                  <a:lnTo>
                    <a:pt x="97" y="9"/>
                  </a:lnTo>
                  <a:lnTo>
                    <a:pt x="97" y="1"/>
                  </a:lnTo>
                  <a:lnTo>
                    <a:pt x="128" y="1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7" y="72"/>
                  </a:lnTo>
                  <a:lnTo>
                    <a:pt x="123" y="83"/>
                  </a:lnTo>
                  <a:lnTo>
                    <a:pt x="117" y="93"/>
                  </a:lnTo>
                  <a:lnTo>
                    <a:pt x="109" y="101"/>
                  </a:lnTo>
                  <a:lnTo>
                    <a:pt x="109" y="101"/>
                  </a:lnTo>
                  <a:lnTo>
                    <a:pt x="115" y="106"/>
                  </a:lnTo>
                  <a:lnTo>
                    <a:pt x="120" y="112"/>
                  </a:lnTo>
                  <a:lnTo>
                    <a:pt x="125" y="118"/>
                  </a:lnTo>
                  <a:lnTo>
                    <a:pt x="129" y="124"/>
                  </a:lnTo>
                  <a:lnTo>
                    <a:pt x="132" y="132"/>
                  </a:lnTo>
                  <a:lnTo>
                    <a:pt x="134" y="139"/>
                  </a:lnTo>
                  <a:lnTo>
                    <a:pt x="136" y="146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4" y="170"/>
                  </a:lnTo>
                  <a:lnTo>
                    <a:pt x="131" y="183"/>
                  </a:lnTo>
                  <a:lnTo>
                    <a:pt x="125" y="194"/>
                  </a:lnTo>
                  <a:lnTo>
                    <a:pt x="116" y="204"/>
                  </a:lnTo>
                  <a:lnTo>
                    <a:pt x="106" y="212"/>
                  </a:lnTo>
                  <a:lnTo>
                    <a:pt x="95" y="217"/>
                  </a:lnTo>
                  <a:lnTo>
                    <a:pt x="82" y="221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55" y="221"/>
                  </a:lnTo>
                  <a:lnTo>
                    <a:pt x="43" y="218"/>
                  </a:lnTo>
                  <a:lnTo>
                    <a:pt x="32" y="213"/>
                  </a:lnTo>
                  <a:lnTo>
                    <a:pt x="22" y="207"/>
                  </a:lnTo>
                  <a:lnTo>
                    <a:pt x="15" y="199"/>
                  </a:lnTo>
                  <a:lnTo>
                    <a:pt x="9" y="189"/>
                  </a:lnTo>
                  <a:lnTo>
                    <a:pt x="3" y="178"/>
                  </a:lnTo>
                  <a:lnTo>
                    <a:pt x="0" y="167"/>
                  </a:lnTo>
                  <a:lnTo>
                    <a:pt x="33" y="167"/>
                  </a:lnTo>
                  <a:lnTo>
                    <a:pt x="33" y="167"/>
                  </a:lnTo>
                  <a:lnTo>
                    <a:pt x="36" y="172"/>
                  </a:lnTo>
                  <a:lnTo>
                    <a:pt x="38" y="177"/>
                  </a:lnTo>
                  <a:lnTo>
                    <a:pt x="42" y="181"/>
                  </a:lnTo>
                  <a:lnTo>
                    <a:pt x="45" y="184"/>
                  </a:lnTo>
                  <a:lnTo>
                    <a:pt x="49" y="188"/>
                  </a:lnTo>
                  <a:lnTo>
                    <a:pt x="55" y="190"/>
                  </a:lnTo>
                  <a:lnTo>
                    <a:pt x="61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76" y="192"/>
                  </a:lnTo>
                  <a:lnTo>
                    <a:pt x="83" y="189"/>
                  </a:lnTo>
                  <a:lnTo>
                    <a:pt x="89" y="187"/>
                  </a:lnTo>
                  <a:lnTo>
                    <a:pt x="94" y="182"/>
                  </a:lnTo>
                  <a:lnTo>
                    <a:pt x="98" y="177"/>
                  </a:lnTo>
                  <a:lnTo>
                    <a:pt x="101" y="170"/>
                  </a:lnTo>
                  <a:lnTo>
                    <a:pt x="103" y="162"/>
                  </a:lnTo>
                  <a:lnTo>
                    <a:pt x="104" y="155"/>
                  </a:lnTo>
                  <a:lnTo>
                    <a:pt x="104" y="155"/>
                  </a:lnTo>
                  <a:lnTo>
                    <a:pt x="103" y="148"/>
                  </a:lnTo>
                  <a:lnTo>
                    <a:pt x="101" y="140"/>
                  </a:lnTo>
                  <a:lnTo>
                    <a:pt x="98" y="134"/>
                  </a:lnTo>
                  <a:lnTo>
                    <a:pt x="94" y="128"/>
                  </a:lnTo>
                  <a:lnTo>
                    <a:pt x="89" y="124"/>
                  </a:lnTo>
                  <a:lnTo>
                    <a:pt x="83" y="121"/>
                  </a:lnTo>
                  <a:lnTo>
                    <a:pt x="76" y="118"/>
                  </a:lnTo>
                  <a:lnTo>
                    <a:pt x="69" y="118"/>
                  </a:lnTo>
                  <a:lnTo>
                    <a:pt x="69" y="118"/>
                  </a:lnTo>
                  <a:lnTo>
                    <a:pt x="62" y="118"/>
                  </a:lnTo>
                  <a:lnTo>
                    <a:pt x="58" y="120"/>
                  </a:lnTo>
                  <a:lnTo>
                    <a:pt x="49" y="123"/>
                  </a:lnTo>
                  <a:lnTo>
                    <a:pt x="42" y="129"/>
                  </a:lnTo>
                  <a:lnTo>
                    <a:pt x="36" y="138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9" y="107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19" y="93"/>
                  </a:lnTo>
                  <a:lnTo>
                    <a:pt x="13" y="83"/>
                  </a:lnTo>
                  <a:lnTo>
                    <a:pt x="9" y="72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9" y="48"/>
                  </a:lnTo>
                  <a:lnTo>
                    <a:pt x="11" y="35"/>
                  </a:lnTo>
                  <a:lnTo>
                    <a:pt x="17" y="26"/>
                  </a:lnTo>
                  <a:lnTo>
                    <a:pt x="23" y="17"/>
                  </a:lnTo>
                  <a:lnTo>
                    <a:pt x="32" y="10"/>
                  </a:lnTo>
                  <a:lnTo>
                    <a:pt x="43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66" y="0"/>
                  </a:lnTo>
                  <a:close/>
                  <a:moveTo>
                    <a:pt x="69" y="88"/>
                  </a:moveTo>
                  <a:lnTo>
                    <a:pt x="69" y="88"/>
                  </a:lnTo>
                  <a:lnTo>
                    <a:pt x="73" y="87"/>
                  </a:lnTo>
                  <a:lnTo>
                    <a:pt x="79" y="85"/>
                  </a:lnTo>
                  <a:lnTo>
                    <a:pt x="84" y="83"/>
                  </a:lnTo>
                  <a:lnTo>
                    <a:pt x="88" y="79"/>
                  </a:lnTo>
                  <a:lnTo>
                    <a:pt x="92" y="76"/>
                  </a:lnTo>
                  <a:lnTo>
                    <a:pt x="94" y="71"/>
                  </a:lnTo>
                  <a:lnTo>
                    <a:pt x="95" y="66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5" y="53"/>
                  </a:lnTo>
                  <a:lnTo>
                    <a:pt x="94" y="48"/>
                  </a:lnTo>
                  <a:lnTo>
                    <a:pt x="92" y="43"/>
                  </a:lnTo>
                  <a:lnTo>
                    <a:pt x="88" y="38"/>
                  </a:lnTo>
                  <a:lnTo>
                    <a:pt x="84" y="34"/>
                  </a:lnTo>
                  <a:lnTo>
                    <a:pt x="79" y="32"/>
                  </a:lnTo>
                  <a:lnTo>
                    <a:pt x="73" y="31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2" y="31"/>
                  </a:lnTo>
                  <a:lnTo>
                    <a:pt x="56" y="32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4" y="43"/>
                  </a:lnTo>
                  <a:lnTo>
                    <a:pt x="42" y="48"/>
                  </a:lnTo>
                  <a:lnTo>
                    <a:pt x="41" y="53"/>
                  </a:lnTo>
                  <a:lnTo>
                    <a:pt x="39" y="59"/>
                  </a:lnTo>
                  <a:lnTo>
                    <a:pt x="39" y="59"/>
                  </a:lnTo>
                  <a:lnTo>
                    <a:pt x="41" y="66"/>
                  </a:lnTo>
                  <a:lnTo>
                    <a:pt x="42" y="71"/>
                  </a:lnTo>
                  <a:lnTo>
                    <a:pt x="44" y="76"/>
                  </a:lnTo>
                  <a:lnTo>
                    <a:pt x="48" y="79"/>
                  </a:lnTo>
                  <a:lnTo>
                    <a:pt x="51" y="83"/>
                  </a:lnTo>
                  <a:lnTo>
                    <a:pt x="56" y="85"/>
                  </a:lnTo>
                  <a:lnTo>
                    <a:pt x="62" y="87"/>
                  </a:lnTo>
                  <a:lnTo>
                    <a:pt x="69" y="88"/>
                  </a:lnTo>
                  <a:lnTo>
                    <a:pt x="6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1335" y="2410"/>
              <a:ext cx="14" cy="68"/>
            </a:xfrm>
            <a:custGeom>
              <a:avLst/>
              <a:gdLst>
                <a:gd name="T0" fmla="*/ 22 w 42"/>
                <a:gd name="T1" fmla="*/ 0 h 206"/>
                <a:gd name="T2" fmla="*/ 22 w 42"/>
                <a:gd name="T3" fmla="*/ 0 h 206"/>
                <a:gd name="T4" fmla="*/ 25 w 42"/>
                <a:gd name="T5" fmla="*/ 0 h 206"/>
                <a:gd name="T6" fmla="*/ 29 w 42"/>
                <a:gd name="T7" fmla="*/ 1 h 206"/>
                <a:gd name="T8" fmla="*/ 33 w 42"/>
                <a:gd name="T9" fmla="*/ 3 h 206"/>
                <a:gd name="T10" fmla="*/ 36 w 42"/>
                <a:gd name="T11" fmla="*/ 6 h 206"/>
                <a:gd name="T12" fmla="*/ 39 w 42"/>
                <a:gd name="T13" fmla="*/ 9 h 206"/>
                <a:gd name="T14" fmla="*/ 41 w 42"/>
                <a:gd name="T15" fmla="*/ 13 h 206"/>
                <a:gd name="T16" fmla="*/ 42 w 42"/>
                <a:gd name="T17" fmla="*/ 17 h 206"/>
                <a:gd name="T18" fmla="*/ 42 w 42"/>
                <a:gd name="T19" fmla="*/ 22 h 206"/>
                <a:gd name="T20" fmla="*/ 42 w 42"/>
                <a:gd name="T21" fmla="*/ 22 h 206"/>
                <a:gd name="T22" fmla="*/ 42 w 42"/>
                <a:gd name="T23" fmla="*/ 26 h 206"/>
                <a:gd name="T24" fmla="*/ 41 w 42"/>
                <a:gd name="T25" fmla="*/ 30 h 206"/>
                <a:gd name="T26" fmla="*/ 39 w 42"/>
                <a:gd name="T27" fmla="*/ 34 h 206"/>
                <a:gd name="T28" fmla="*/ 36 w 42"/>
                <a:gd name="T29" fmla="*/ 37 h 206"/>
                <a:gd name="T30" fmla="*/ 33 w 42"/>
                <a:gd name="T31" fmla="*/ 40 h 206"/>
                <a:gd name="T32" fmla="*/ 29 w 42"/>
                <a:gd name="T33" fmla="*/ 41 h 206"/>
                <a:gd name="T34" fmla="*/ 25 w 42"/>
                <a:gd name="T35" fmla="*/ 42 h 206"/>
                <a:gd name="T36" fmla="*/ 22 w 42"/>
                <a:gd name="T37" fmla="*/ 43 h 206"/>
                <a:gd name="T38" fmla="*/ 22 w 42"/>
                <a:gd name="T39" fmla="*/ 43 h 206"/>
                <a:gd name="T40" fmla="*/ 17 w 42"/>
                <a:gd name="T41" fmla="*/ 42 h 206"/>
                <a:gd name="T42" fmla="*/ 13 w 42"/>
                <a:gd name="T43" fmla="*/ 41 h 206"/>
                <a:gd name="T44" fmla="*/ 9 w 42"/>
                <a:gd name="T45" fmla="*/ 40 h 206"/>
                <a:gd name="T46" fmla="*/ 6 w 42"/>
                <a:gd name="T47" fmla="*/ 37 h 206"/>
                <a:gd name="T48" fmla="*/ 3 w 42"/>
                <a:gd name="T49" fmla="*/ 34 h 206"/>
                <a:gd name="T50" fmla="*/ 1 w 42"/>
                <a:gd name="T51" fmla="*/ 30 h 206"/>
                <a:gd name="T52" fmla="*/ 0 w 42"/>
                <a:gd name="T53" fmla="*/ 26 h 206"/>
                <a:gd name="T54" fmla="*/ 0 w 42"/>
                <a:gd name="T55" fmla="*/ 22 h 206"/>
                <a:gd name="T56" fmla="*/ 0 w 42"/>
                <a:gd name="T57" fmla="*/ 22 h 206"/>
                <a:gd name="T58" fmla="*/ 0 w 42"/>
                <a:gd name="T59" fmla="*/ 17 h 206"/>
                <a:gd name="T60" fmla="*/ 1 w 42"/>
                <a:gd name="T61" fmla="*/ 13 h 206"/>
                <a:gd name="T62" fmla="*/ 3 w 42"/>
                <a:gd name="T63" fmla="*/ 9 h 206"/>
                <a:gd name="T64" fmla="*/ 6 w 42"/>
                <a:gd name="T65" fmla="*/ 6 h 206"/>
                <a:gd name="T66" fmla="*/ 9 w 42"/>
                <a:gd name="T67" fmla="*/ 3 h 206"/>
                <a:gd name="T68" fmla="*/ 13 w 42"/>
                <a:gd name="T69" fmla="*/ 1 h 206"/>
                <a:gd name="T70" fmla="*/ 17 w 42"/>
                <a:gd name="T71" fmla="*/ 0 h 206"/>
                <a:gd name="T72" fmla="*/ 22 w 42"/>
                <a:gd name="T73" fmla="*/ 0 h 206"/>
                <a:gd name="T74" fmla="*/ 22 w 42"/>
                <a:gd name="T75" fmla="*/ 0 h 206"/>
                <a:gd name="T76" fmla="*/ 5 w 42"/>
                <a:gd name="T77" fmla="*/ 59 h 206"/>
                <a:gd name="T78" fmla="*/ 37 w 42"/>
                <a:gd name="T79" fmla="*/ 59 h 206"/>
                <a:gd name="T80" fmla="*/ 37 w 42"/>
                <a:gd name="T81" fmla="*/ 206 h 206"/>
                <a:gd name="T82" fmla="*/ 5 w 42"/>
                <a:gd name="T83" fmla="*/ 206 h 206"/>
                <a:gd name="T84" fmla="*/ 5 w 42"/>
                <a:gd name="T85" fmla="*/ 5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206">
                  <a:moveTo>
                    <a:pt x="22" y="0"/>
                  </a:moveTo>
                  <a:lnTo>
                    <a:pt x="22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3" y="3"/>
                  </a:lnTo>
                  <a:lnTo>
                    <a:pt x="36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6" y="37"/>
                  </a:lnTo>
                  <a:lnTo>
                    <a:pt x="33" y="40"/>
                  </a:lnTo>
                  <a:lnTo>
                    <a:pt x="29" y="41"/>
                  </a:lnTo>
                  <a:lnTo>
                    <a:pt x="25" y="4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2"/>
                  </a:lnTo>
                  <a:lnTo>
                    <a:pt x="13" y="41"/>
                  </a:lnTo>
                  <a:lnTo>
                    <a:pt x="9" y="40"/>
                  </a:lnTo>
                  <a:lnTo>
                    <a:pt x="6" y="37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9"/>
                  </a:lnTo>
                  <a:lnTo>
                    <a:pt x="6" y="6"/>
                  </a:lnTo>
                  <a:lnTo>
                    <a:pt x="9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5" y="59"/>
                  </a:moveTo>
                  <a:lnTo>
                    <a:pt x="37" y="59"/>
                  </a:lnTo>
                  <a:lnTo>
                    <a:pt x="37" y="206"/>
                  </a:lnTo>
                  <a:lnTo>
                    <a:pt x="5" y="206"/>
                  </a:lnTo>
                  <a:lnTo>
                    <a:pt x="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EditPoints="1"/>
            </p:cNvSpPr>
            <p:nvPr userDrawn="1"/>
          </p:nvSpPr>
          <p:spPr bwMode="auto">
            <a:xfrm>
              <a:off x="1357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6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4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3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2 w 148"/>
                <a:gd name="T23" fmla="*/ 59 h 149"/>
                <a:gd name="T24" fmla="*/ 7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4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6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7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9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6" y="148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09" y="138"/>
                  </a:lnTo>
                  <a:lnTo>
                    <a:pt x="100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3" y="117"/>
                  </a:lnTo>
                  <a:lnTo>
                    <a:pt x="7" y="105"/>
                  </a:lnTo>
                  <a:lnTo>
                    <a:pt x="4" y="98"/>
                  </a:lnTo>
                  <a:lnTo>
                    <a:pt x="2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1"/>
                  </a:lnTo>
                  <a:lnTo>
                    <a:pt x="7" y="44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8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6" y="17"/>
                  </a:lnTo>
                  <a:lnTo>
                    <a:pt x="116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9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9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419" y="2429"/>
              <a:ext cx="42" cy="49"/>
            </a:xfrm>
            <a:custGeom>
              <a:avLst/>
              <a:gdLst>
                <a:gd name="T0" fmla="*/ 0 w 127"/>
                <a:gd name="T1" fmla="*/ 1 h 148"/>
                <a:gd name="T2" fmla="*/ 31 w 127"/>
                <a:gd name="T3" fmla="*/ 1 h 148"/>
                <a:gd name="T4" fmla="*/ 31 w 127"/>
                <a:gd name="T5" fmla="*/ 18 h 148"/>
                <a:gd name="T6" fmla="*/ 31 w 127"/>
                <a:gd name="T7" fmla="*/ 18 h 148"/>
                <a:gd name="T8" fmla="*/ 37 w 127"/>
                <a:gd name="T9" fmla="*/ 12 h 148"/>
                <a:gd name="T10" fmla="*/ 46 w 127"/>
                <a:gd name="T11" fmla="*/ 6 h 148"/>
                <a:gd name="T12" fmla="*/ 52 w 127"/>
                <a:gd name="T13" fmla="*/ 4 h 148"/>
                <a:gd name="T14" fmla="*/ 58 w 127"/>
                <a:gd name="T15" fmla="*/ 1 h 148"/>
                <a:gd name="T16" fmla="*/ 64 w 127"/>
                <a:gd name="T17" fmla="*/ 0 h 148"/>
                <a:gd name="T18" fmla="*/ 71 w 127"/>
                <a:gd name="T19" fmla="*/ 0 h 148"/>
                <a:gd name="T20" fmla="*/ 71 w 127"/>
                <a:gd name="T21" fmla="*/ 0 h 148"/>
                <a:gd name="T22" fmla="*/ 85 w 127"/>
                <a:gd name="T23" fmla="*/ 1 h 148"/>
                <a:gd name="T24" fmla="*/ 96 w 127"/>
                <a:gd name="T25" fmla="*/ 4 h 148"/>
                <a:gd name="T26" fmla="*/ 106 w 127"/>
                <a:gd name="T27" fmla="*/ 9 h 148"/>
                <a:gd name="T28" fmla="*/ 113 w 127"/>
                <a:gd name="T29" fmla="*/ 16 h 148"/>
                <a:gd name="T30" fmla="*/ 119 w 127"/>
                <a:gd name="T31" fmla="*/ 24 h 148"/>
                <a:gd name="T32" fmla="*/ 124 w 127"/>
                <a:gd name="T33" fmla="*/ 34 h 148"/>
                <a:gd name="T34" fmla="*/ 126 w 127"/>
                <a:gd name="T35" fmla="*/ 46 h 148"/>
                <a:gd name="T36" fmla="*/ 127 w 127"/>
                <a:gd name="T37" fmla="*/ 60 h 148"/>
                <a:gd name="T38" fmla="*/ 127 w 127"/>
                <a:gd name="T39" fmla="*/ 148 h 148"/>
                <a:gd name="T40" fmla="*/ 96 w 127"/>
                <a:gd name="T41" fmla="*/ 148 h 148"/>
                <a:gd name="T42" fmla="*/ 96 w 127"/>
                <a:gd name="T43" fmla="*/ 67 h 148"/>
                <a:gd name="T44" fmla="*/ 96 w 127"/>
                <a:gd name="T45" fmla="*/ 67 h 148"/>
                <a:gd name="T46" fmla="*/ 95 w 127"/>
                <a:gd name="T47" fmla="*/ 59 h 148"/>
                <a:gd name="T48" fmla="*/ 93 w 127"/>
                <a:gd name="T49" fmla="*/ 50 h 148"/>
                <a:gd name="T50" fmla="*/ 91 w 127"/>
                <a:gd name="T51" fmla="*/ 44 h 148"/>
                <a:gd name="T52" fmla="*/ 87 w 127"/>
                <a:gd name="T53" fmla="*/ 39 h 148"/>
                <a:gd name="T54" fmla="*/ 82 w 127"/>
                <a:gd name="T55" fmla="*/ 35 h 148"/>
                <a:gd name="T56" fmla="*/ 78 w 127"/>
                <a:gd name="T57" fmla="*/ 32 h 148"/>
                <a:gd name="T58" fmla="*/ 71 w 127"/>
                <a:gd name="T59" fmla="*/ 31 h 148"/>
                <a:gd name="T60" fmla="*/ 64 w 127"/>
                <a:gd name="T61" fmla="*/ 31 h 148"/>
                <a:gd name="T62" fmla="*/ 64 w 127"/>
                <a:gd name="T63" fmla="*/ 31 h 148"/>
                <a:gd name="T64" fmla="*/ 56 w 127"/>
                <a:gd name="T65" fmla="*/ 31 h 148"/>
                <a:gd name="T66" fmla="*/ 50 w 127"/>
                <a:gd name="T67" fmla="*/ 33 h 148"/>
                <a:gd name="T68" fmla="*/ 45 w 127"/>
                <a:gd name="T69" fmla="*/ 37 h 148"/>
                <a:gd name="T70" fmla="*/ 40 w 127"/>
                <a:gd name="T71" fmla="*/ 40 h 148"/>
                <a:gd name="T72" fmla="*/ 36 w 127"/>
                <a:gd name="T73" fmla="*/ 46 h 148"/>
                <a:gd name="T74" fmla="*/ 34 w 127"/>
                <a:gd name="T75" fmla="*/ 53 h 148"/>
                <a:gd name="T76" fmla="*/ 32 w 127"/>
                <a:gd name="T77" fmla="*/ 60 h 148"/>
                <a:gd name="T78" fmla="*/ 31 w 127"/>
                <a:gd name="T79" fmla="*/ 67 h 148"/>
                <a:gd name="T80" fmla="*/ 31 w 127"/>
                <a:gd name="T81" fmla="*/ 148 h 148"/>
                <a:gd name="T82" fmla="*/ 0 w 127"/>
                <a:gd name="T83" fmla="*/ 148 h 148"/>
                <a:gd name="T84" fmla="*/ 0 w 127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48">
                  <a:moveTo>
                    <a:pt x="0" y="1"/>
                  </a:moveTo>
                  <a:lnTo>
                    <a:pt x="31" y="1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7" y="12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5" y="1"/>
                  </a:lnTo>
                  <a:lnTo>
                    <a:pt x="96" y="4"/>
                  </a:lnTo>
                  <a:lnTo>
                    <a:pt x="106" y="9"/>
                  </a:lnTo>
                  <a:lnTo>
                    <a:pt x="113" y="16"/>
                  </a:lnTo>
                  <a:lnTo>
                    <a:pt x="119" y="24"/>
                  </a:lnTo>
                  <a:lnTo>
                    <a:pt x="124" y="34"/>
                  </a:lnTo>
                  <a:lnTo>
                    <a:pt x="126" y="46"/>
                  </a:lnTo>
                  <a:lnTo>
                    <a:pt x="127" y="60"/>
                  </a:lnTo>
                  <a:lnTo>
                    <a:pt x="127" y="148"/>
                  </a:lnTo>
                  <a:lnTo>
                    <a:pt x="96" y="148"/>
                  </a:lnTo>
                  <a:lnTo>
                    <a:pt x="96" y="67"/>
                  </a:lnTo>
                  <a:lnTo>
                    <a:pt x="96" y="67"/>
                  </a:lnTo>
                  <a:lnTo>
                    <a:pt x="95" y="59"/>
                  </a:lnTo>
                  <a:lnTo>
                    <a:pt x="93" y="50"/>
                  </a:lnTo>
                  <a:lnTo>
                    <a:pt x="91" y="44"/>
                  </a:lnTo>
                  <a:lnTo>
                    <a:pt x="87" y="39"/>
                  </a:lnTo>
                  <a:lnTo>
                    <a:pt x="82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5" y="37"/>
                  </a:lnTo>
                  <a:lnTo>
                    <a:pt x="40" y="40"/>
                  </a:lnTo>
                  <a:lnTo>
                    <a:pt x="36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1" y="67"/>
                  </a:lnTo>
                  <a:lnTo>
                    <a:pt x="31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04" y="2410"/>
              <a:ext cx="44" cy="68"/>
            </a:xfrm>
            <a:custGeom>
              <a:avLst/>
              <a:gdLst>
                <a:gd name="T0" fmla="*/ 0 w 134"/>
                <a:gd name="T1" fmla="*/ 0 h 205"/>
                <a:gd name="T2" fmla="*/ 37 w 134"/>
                <a:gd name="T3" fmla="*/ 0 h 205"/>
                <a:gd name="T4" fmla="*/ 102 w 134"/>
                <a:gd name="T5" fmla="*/ 141 h 205"/>
                <a:gd name="T6" fmla="*/ 102 w 134"/>
                <a:gd name="T7" fmla="*/ 0 h 205"/>
                <a:gd name="T8" fmla="*/ 134 w 134"/>
                <a:gd name="T9" fmla="*/ 0 h 205"/>
                <a:gd name="T10" fmla="*/ 134 w 134"/>
                <a:gd name="T11" fmla="*/ 205 h 205"/>
                <a:gd name="T12" fmla="*/ 99 w 134"/>
                <a:gd name="T13" fmla="*/ 205 h 205"/>
                <a:gd name="T14" fmla="*/ 33 w 134"/>
                <a:gd name="T15" fmla="*/ 64 h 205"/>
                <a:gd name="T16" fmla="*/ 33 w 134"/>
                <a:gd name="T17" fmla="*/ 205 h 205"/>
                <a:gd name="T18" fmla="*/ 0 w 134"/>
                <a:gd name="T19" fmla="*/ 205 h 205"/>
                <a:gd name="T20" fmla="*/ 0 w 134"/>
                <a:gd name="T2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205">
                  <a:moveTo>
                    <a:pt x="0" y="0"/>
                  </a:moveTo>
                  <a:lnTo>
                    <a:pt x="37" y="0"/>
                  </a:lnTo>
                  <a:lnTo>
                    <a:pt x="102" y="141"/>
                  </a:lnTo>
                  <a:lnTo>
                    <a:pt x="102" y="0"/>
                  </a:lnTo>
                  <a:lnTo>
                    <a:pt x="134" y="0"/>
                  </a:lnTo>
                  <a:lnTo>
                    <a:pt x="134" y="205"/>
                  </a:lnTo>
                  <a:lnTo>
                    <a:pt x="99" y="205"/>
                  </a:lnTo>
                  <a:lnTo>
                    <a:pt x="33" y="64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562" y="2429"/>
              <a:ext cx="42" cy="50"/>
            </a:xfrm>
            <a:custGeom>
              <a:avLst/>
              <a:gdLst>
                <a:gd name="T0" fmla="*/ 128 w 128"/>
                <a:gd name="T1" fmla="*/ 147 h 148"/>
                <a:gd name="T2" fmla="*/ 96 w 128"/>
                <a:gd name="T3" fmla="*/ 147 h 148"/>
                <a:gd name="T4" fmla="*/ 96 w 128"/>
                <a:gd name="T5" fmla="*/ 130 h 148"/>
                <a:gd name="T6" fmla="*/ 96 w 128"/>
                <a:gd name="T7" fmla="*/ 130 h 148"/>
                <a:gd name="T8" fmla="*/ 89 w 128"/>
                <a:gd name="T9" fmla="*/ 137 h 148"/>
                <a:gd name="T10" fmla="*/ 81 w 128"/>
                <a:gd name="T11" fmla="*/ 143 h 148"/>
                <a:gd name="T12" fmla="*/ 76 w 128"/>
                <a:gd name="T13" fmla="*/ 145 h 148"/>
                <a:gd name="T14" fmla="*/ 70 w 128"/>
                <a:gd name="T15" fmla="*/ 147 h 148"/>
                <a:gd name="T16" fmla="*/ 64 w 128"/>
                <a:gd name="T17" fmla="*/ 148 h 148"/>
                <a:gd name="T18" fmla="*/ 56 w 128"/>
                <a:gd name="T19" fmla="*/ 148 h 148"/>
                <a:gd name="T20" fmla="*/ 56 w 128"/>
                <a:gd name="T21" fmla="*/ 148 h 148"/>
                <a:gd name="T22" fmla="*/ 43 w 128"/>
                <a:gd name="T23" fmla="*/ 148 h 148"/>
                <a:gd name="T24" fmla="*/ 32 w 128"/>
                <a:gd name="T25" fmla="*/ 144 h 148"/>
                <a:gd name="T26" fmla="*/ 22 w 128"/>
                <a:gd name="T27" fmla="*/ 139 h 148"/>
                <a:gd name="T28" fmla="*/ 15 w 128"/>
                <a:gd name="T29" fmla="*/ 133 h 148"/>
                <a:gd name="T30" fmla="*/ 8 w 128"/>
                <a:gd name="T31" fmla="*/ 125 h 148"/>
                <a:gd name="T32" fmla="*/ 4 w 128"/>
                <a:gd name="T33" fmla="*/ 114 h 148"/>
                <a:gd name="T34" fmla="*/ 0 w 128"/>
                <a:gd name="T35" fmla="*/ 102 h 148"/>
                <a:gd name="T36" fmla="*/ 0 w 128"/>
                <a:gd name="T37" fmla="*/ 88 h 148"/>
                <a:gd name="T38" fmla="*/ 0 w 128"/>
                <a:gd name="T39" fmla="*/ 0 h 148"/>
                <a:gd name="T40" fmla="*/ 32 w 128"/>
                <a:gd name="T41" fmla="*/ 0 h 148"/>
                <a:gd name="T42" fmla="*/ 32 w 128"/>
                <a:gd name="T43" fmla="*/ 81 h 148"/>
                <a:gd name="T44" fmla="*/ 32 w 128"/>
                <a:gd name="T45" fmla="*/ 81 h 148"/>
                <a:gd name="T46" fmla="*/ 32 w 128"/>
                <a:gd name="T47" fmla="*/ 91 h 148"/>
                <a:gd name="T48" fmla="*/ 34 w 128"/>
                <a:gd name="T49" fmla="*/ 98 h 148"/>
                <a:gd name="T50" fmla="*/ 37 w 128"/>
                <a:gd name="T51" fmla="*/ 104 h 148"/>
                <a:gd name="T52" fmla="*/ 40 w 128"/>
                <a:gd name="T53" fmla="*/ 109 h 148"/>
                <a:gd name="T54" fmla="*/ 44 w 128"/>
                <a:gd name="T55" fmla="*/ 114 h 148"/>
                <a:gd name="T56" fmla="*/ 50 w 128"/>
                <a:gd name="T57" fmla="*/ 116 h 148"/>
                <a:gd name="T58" fmla="*/ 56 w 128"/>
                <a:gd name="T59" fmla="*/ 117 h 148"/>
                <a:gd name="T60" fmla="*/ 64 w 128"/>
                <a:gd name="T61" fmla="*/ 119 h 148"/>
                <a:gd name="T62" fmla="*/ 64 w 128"/>
                <a:gd name="T63" fmla="*/ 119 h 148"/>
                <a:gd name="T64" fmla="*/ 71 w 128"/>
                <a:gd name="T65" fmla="*/ 117 h 148"/>
                <a:gd name="T66" fmla="*/ 78 w 128"/>
                <a:gd name="T67" fmla="*/ 115 h 148"/>
                <a:gd name="T68" fmla="*/ 83 w 128"/>
                <a:gd name="T69" fmla="*/ 112 h 148"/>
                <a:gd name="T70" fmla="*/ 88 w 128"/>
                <a:gd name="T71" fmla="*/ 108 h 148"/>
                <a:gd name="T72" fmla="*/ 92 w 128"/>
                <a:gd name="T73" fmla="*/ 103 h 148"/>
                <a:gd name="T74" fmla="*/ 94 w 128"/>
                <a:gd name="T75" fmla="*/ 97 h 148"/>
                <a:gd name="T76" fmla="*/ 95 w 128"/>
                <a:gd name="T77" fmla="*/ 89 h 148"/>
                <a:gd name="T78" fmla="*/ 96 w 128"/>
                <a:gd name="T79" fmla="*/ 81 h 148"/>
                <a:gd name="T80" fmla="*/ 96 w 128"/>
                <a:gd name="T81" fmla="*/ 0 h 148"/>
                <a:gd name="T82" fmla="*/ 128 w 128"/>
                <a:gd name="T83" fmla="*/ 0 h 148"/>
                <a:gd name="T84" fmla="*/ 128 w 128"/>
                <a:gd name="T85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128" y="147"/>
                  </a:moveTo>
                  <a:lnTo>
                    <a:pt x="96" y="147"/>
                  </a:lnTo>
                  <a:lnTo>
                    <a:pt x="96" y="130"/>
                  </a:lnTo>
                  <a:lnTo>
                    <a:pt x="96" y="130"/>
                  </a:lnTo>
                  <a:lnTo>
                    <a:pt x="89" y="137"/>
                  </a:lnTo>
                  <a:lnTo>
                    <a:pt x="81" y="143"/>
                  </a:lnTo>
                  <a:lnTo>
                    <a:pt x="76" y="145"/>
                  </a:lnTo>
                  <a:lnTo>
                    <a:pt x="70" y="147"/>
                  </a:lnTo>
                  <a:lnTo>
                    <a:pt x="64" y="148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3" y="148"/>
                  </a:lnTo>
                  <a:lnTo>
                    <a:pt x="32" y="144"/>
                  </a:lnTo>
                  <a:lnTo>
                    <a:pt x="22" y="139"/>
                  </a:lnTo>
                  <a:lnTo>
                    <a:pt x="15" y="133"/>
                  </a:lnTo>
                  <a:lnTo>
                    <a:pt x="8" y="125"/>
                  </a:lnTo>
                  <a:lnTo>
                    <a:pt x="4" y="114"/>
                  </a:lnTo>
                  <a:lnTo>
                    <a:pt x="0" y="102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81"/>
                  </a:lnTo>
                  <a:lnTo>
                    <a:pt x="32" y="81"/>
                  </a:lnTo>
                  <a:lnTo>
                    <a:pt x="32" y="91"/>
                  </a:lnTo>
                  <a:lnTo>
                    <a:pt x="34" y="98"/>
                  </a:lnTo>
                  <a:lnTo>
                    <a:pt x="37" y="104"/>
                  </a:lnTo>
                  <a:lnTo>
                    <a:pt x="40" y="109"/>
                  </a:lnTo>
                  <a:lnTo>
                    <a:pt x="44" y="114"/>
                  </a:lnTo>
                  <a:lnTo>
                    <a:pt x="50" y="116"/>
                  </a:lnTo>
                  <a:lnTo>
                    <a:pt x="56" y="117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71" y="117"/>
                  </a:lnTo>
                  <a:lnTo>
                    <a:pt x="78" y="115"/>
                  </a:lnTo>
                  <a:lnTo>
                    <a:pt x="83" y="112"/>
                  </a:lnTo>
                  <a:lnTo>
                    <a:pt x="88" y="108"/>
                  </a:lnTo>
                  <a:lnTo>
                    <a:pt x="92" y="103"/>
                  </a:lnTo>
                  <a:lnTo>
                    <a:pt x="94" y="97"/>
                  </a:lnTo>
                  <a:lnTo>
                    <a:pt x="95" y="89"/>
                  </a:lnTo>
                  <a:lnTo>
                    <a:pt x="96" y="81"/>
                  </a:lnTo>
                  <a:lnTo>
                    <a:pt x="96" y="0"/>
                  </a:lnTo>
                  <a:lnTo>
                    <a:pt x="128" y="0"/>
                  </a:lnTo>
                  <a:lnTo>
                    <a:pt x="128" y="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15" y="2429"/>
              <a:ext cx="50" cy="50"/>
            </a:xfrm>
            <a:custGeom>
              <a:avLst/>
              <a:gdLst>
                <a:gd name="T0" fmla="*/ 75 w 150"/>
                <a:gd name="T1" fmla="*/ 120 h 149"/>
                <a:gd name="T2" fmla="*/ 92 w 150"/>
                <a:gd name="T3" fmla="*/ 116 h 149"/>
                <a:gd name="T4" fmla="*/ 106 w 150"/>
                <a:gd name="T5" fmla="*/ 106 h 149"/>
                <a:gd name="T6" fmla="*/ 114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7 w 150"/>
                <a:gd name="T13" fmla="*/ 90 h 149"/>
                <a:gd name="T14" fmla="*/ 143 w 150"/>
                <a:gd name="T15" fmla="*/ 104 h 149"/>
                <a:gd name="T16" fmla="*/ 128 w 150"/>
                <a:gd name="T17" fmla="*/ 128 h 149"/>
                <a:gd name="T18" fmla="*/ 104 w 150"/>
                <a:gd name="T19" fmla="*/ 144 h 149"/>
                <a:gd name="T20" fmla="*/ 90 w 150"/>
                <a:gd name="T21" fmla="*/ 148 h 149"/>
                <a:gd name="T22" fmla="*/ 75 w 150"/>
                <a:gd name="T23" fmla="*/ 149 h 149"/>
                <a:gd name="T24" fmla="*/ 67 w 150"/>
                <a:gd name="T25" fmla="*/ 149 h 149"/>
                <a:gd name="T26" fmla="*/ 52 w 150"/>
                <a:gd name="T27" fmla="*/ 146 h 149"/>
                <a:gd name="T28" fmla="*/ 33 w 150"/>
                <a:gd name="T29" fmla="*/ 137 h 149"/>
                <a:gd name="T30" fmla="*/ 12 w 150"/>
                <a:gd name="T31" fmla="*/ 117 h 149"/>
                <a:gd name="T32" fmla="*/ 3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1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59 w 150"/>
                <a:gd name="T47" fmla="*/ 1 h 149"/>
                <a:gd name="T48" fmla="*/ 75 w 150"/>
                <a:gd name="T49" fmla="*/ 0 h 149"/>
                <a:gd name="T50" fmla="*/ 83 w 150"/>
                <a:gd name="T51" fmla="*/ 0 h 149"/>
                <a:gd name="T52" fmla="*/ 98 w 150"/>
                <a:gd name="T53" fmla="*/ 4 h 149"/>
                <a:gd name="T54" fmla="*/ 112 w 150"/>
                <a:gd name="T55" fmla="*/ 9 h 149"/>
                <a:gd name="T56" fmla="*/ 128 w 150"/>
                <a:gd name="T57" fmla="*/ 22 h 149"/>
                <a:gd name="T58" fmla="*/ 104 w 150"/>
                <a:gd name="T59" fmla="*/ 43 h 149"/>
                <a:gd name="T60" fmla="*/ 91 w 150"/>
                <a:gd name="T61" fmla="*/ 34 h 149"/>
                <a:gd name="T62" fmla="*/ 75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6 w 150"/>
                <a:gd name="T75" fmla="*/ 93 h 149"/>
                <a:gd name="T76" fmla="*/ 45 w 150"/>
                <a:gd name="T77" fmla="*/ 106 h 149"/>
                <a:gd name="T78" fmla="*/ 57 w 150"/>
                <a:gd name="T79" fmla="*/ 116 h 149"/>
                <a:gd name="T80" fmla="*/ 75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5" y="120"/>
                  </a:moveTo>
                  <a:lnTo>
                    <a:pt x="75" y="120"/>
                  </a:lnTo>
                  <a:lnTo>
                    <a:pt x="84" y="118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4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83"/>
                  </a:lnTo>
                  <a:lnTo>
                    <a:pt x="147" y="90"/>
                  </a:lnTo>
                  <a:lnTo>
                    <a:pt x="146" y="98"/>
                  </a:lnTo>
                  <a:lnTo>
                    <a:pt x="143" y="104"/>
                  </a:lnTo>
                  <a:lnTo>
                    <a:pt x="136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4" y="144"/>
                  </a:lnTo>
                  <a:lnTo>
                    <a:pt x="97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3" y="98"/>
                  </a:lnTo>
                  <a:lnTo>
                    <a:pt x="1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59"/>
                  </a:lnTo>
                  <a:lnTo>
                    <a:pt x="3" y="51"/>
                  </a:lnTo>
                  <a:lnTo>
                    <a:pt x="6" y="45"/>
                  </a:lnTo>
                  <a:lnTo>
                    <a:pt x="12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2" y="3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8" y="22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98" y="38"/>
                  </a:lnTo>
                  <a:lnTo>
                    <a:pt x="91" y="34"/>
                  </a:lnTo>
                  <a:lnTo>
                    <a:pt x="84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66" y="31"/>
                  </a:lnTo>
                  <a:lnTo>
                    <a:pt x="57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6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6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7" y="116"/>
                  </a:lnTo>
                  <a:lnTo>
                    <a:pt x="66" y="118"/>
                  </a:lnTo>
                  <a:lnTo>
                    <a:pt x="75" y="120"/>
                  </a:lnTo>
                  <a:lnTo>
                    <a:pt x="75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674" y="2409"/>
              <a:ext cx="10" cy="69"/>
            </a:xfrm>
            <a:custGeom>
              <a:avLst/>
              <a:gdLst>
                <a:gd name="T0" fmla="*/ 0 w 32"/>
                <a:gd name="T1" fmla="*/ 4 h 209"/>
                <a:gd name="T2" fmla="*/ 32 w 32"/>
                <a:gd name="T3" fmla="*/ 0 h 209"/>
                <a:gd name="T4" fmla="*/ 32 w 32"/>
                <a:gd name="T5" fmla="*/ 209 h 209"/>
                <a:gd name="T6" fmla="*/ 0 w 32"/>
                <a:gd name="T7" fmla="*/ 209 h 209"/>
                <a:gd name="T8" fmla="*/ 0 w 32"/>
                <a:gd name="T9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9">
                  <a:moveTo>
                    <a:pt x="0" y="4"/>
                  </a:moveTo>
                  <a:lnTo>
                    <a:pt x="32" y="0"/>
                  </a:lnTo>
                  <a:lnTo>
                    <a:pt x="32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EditPoints="1"/>
            </p:cNvSpPr>
            <p:nvPr userDrawn="1"/>
          </p:nvSpPr>
          <p:spPr bwMode="auto">
            <a:xfrm>
              <a:off x="1694" y="2429"/>
              <a:ext cx="50" cy="50"/>
            </a:xfrm>
            <a:custGeom>
              <a:avLst/>
              <a:gdLst>
                <a:gd name="T0" fmla="*/ 35 w 149"/>
                <a:gd name="T1" fmla="*/ 85 h 149"/>
                <a:gd name="T2" fmla="*/ 39 w 149"/>
                <a:gd name="T3" fmla="*/ 99 h 149"/>
                <a:gd name="T4" fmla="*/ 49 w 149"/>
                <a:gd name="T5" fmla="*/ 110 h 149"/>
                <a:gd name="T6" fmla="*/ 61 w 149"/>
                <a:gd name="T7" fmla="*/ 116 h 149"/>
                <a:gd name="T8" fmla="*/ 76 w 149"/>
                <a:gd name="T9" fmla="*/ 120 h 149"/>
                <a:gd name="T10" fmla="*/ 87 w 149"/>
                <a:gd name="T11" fmla="*/ 118 h 149"/>
                <a:gd name="T12" fmla="*/ 103 w 149"/>
                <a:gd name="T13" fmla="*/ 111 h 149"/>
                <a:gd name="T14" fmla="*/ 147 w 149"/>
                <a:gd name="T15" fmla="*/ 105 h 149"/>
                <a:gd name="T16" fmla="*/ 143 w 149"/>
                <a:gd name="T17" fmla="*/ 115 h 149"/>
                <a:gd name="T18" fmla="*/ 130 w 149"/>
                <a:gd name="T19" fmla="*/ 131 h 149"/>
                <a:gd name="T20" fmla="*/ 110 w 149"/>
                <a:gd name="T21" fmla="*/ 143 h 149"/>
                <a:gd name="T22" fmla="*/ 88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7 w 149"/>
                <a:gd name="T29" fmla="*/ 144 h 149"/>
                <a:gd name="T30" fmla="*/ 22 w 149"/>
                <a:gd name="T31" fmla="*/ 128 h 149"/>
                <a:gd name="T32" fmla="*/ 7 w 149"/>
                <a:gd name="T33" fmla="*/ 104 h 149"/>
                <a:gd name="T34" fmla="*/ 3 w 149"/>
                <a:gd name="T35" fmla="*/ 90 h 149"/>
                <a:gd name="T36" fmla="*/ 0 w 149"/>
                <a:gd name="T37" fmla="*/ 74 h 149"/>
                <a:gd name="T38" fmla="*/ 2 w 149"/>
                <a:gd name="T39" fmla="*/ 67 h 149"/>
                <a:gd name="T40" fmla="*/ 7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60 w 149"/>
                <a:gd name="T47" fmla="*/ 1 h 149"/>
                <a:gd name="T48" fmla="*/ 75 w 149"/>
                <a:gd name="T49" fmla="*/ 0 h 149"/>
                <a:gd name="T50" fmla="*/ 83 w 149"/>
                <a:gd name="T51" fmla="*/ 0 h 149"/>
                <a:gd name="T52" fmla="*/ 98 w 149"/>
                <a:gd name="T53" fmla="*/ 4 h 149"/>
                <a:gd name="T54" fmla="*/ 116 w 149"/>
                <a:gd name="T55" fmla="*/ 12 h 149"/>
                <a:gd name="T56" fmla="*/ 137 w 149"/>
                <a:gd name="T57" fmla="*/ 33 h 149"/>
                <a:gd name="T58" fmla="*/ 148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9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9 w 149"/>
                <a:gd name="T77" fmla="*/ 31 h 149"/>
                <a:gd name="T78" fmla="*/ 56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5" y="85"/>
                  </a:moveTo>
                  <a:lnTo>
                    <a:pt x="35" y="85"/>
                  </a:lnTo>
                  <a:lnTo>
                    <a:pt x="37" y="93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49" y="110"/>
                  </a:lnTo>
                  <a:lnTo>
                    <a:pt x="54" y="113"/>
                  </a:lnTo>
                  <a:lnTo>
                    <a:pt x="61" y="116"/>
                  </a:lnTo>
                  <a:lnTo>
                    <a:pt x="69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7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7" y="105"/>
                  </a:lnTo>
                  <a:lnTo>
                    <a:pt x="147" y="105"/>
                  </a:lnTo>
                  <a:lnTo>
                    <a:pt x="143" y="115"/>
                  </a:lnTo>
                  <a:lnTo>
                    <a:pt x="137" y="123"/>
                  </a:lnTo>
                  <a:lnTo>
                    <a:pt x="130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8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9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7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7" y="104"/>
                  </a:lnTo>
                  <a:lnTo>
                    <a:pt x="4" y="96"/>
                  </a:lnTo>
                  <a:lnTo>
                    <a:pt x="3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7"/>
                  </a:lnTo>
                  <a:lnTo>
                    <a:pt x="3" y="60"/>
                  </a:lnTo>
                  <a:lnTo>
                    <a:pt x="7" y="45"/>
                  </a:lnTo>
                  <a:lnTo>
                    <a:pt x="14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1"/>
                  </a:lnTo>
                  <a:lnTo>
                    <a:pt x="98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7" y="33"/>
                  </a:lnTo>
                  <a:lnTo>
                    <a:pt x="143" y="45"/>
                  </a:lnTo>
                  <a:lnTo>
                    <a:pt x="148" y="60"/>
                  </a:lnTo>
                  <a:lnTo>
                    <a:pt x="149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5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9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2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9" y="31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2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1751" y="2429"/>
              <a:ext cx="49" cy="50"/>
            </a:xfrm>
            <a:custGeom>
              <a:avLst/>
              <a:gdLst>
                <a:gd name="T0" fmla="*/ 147 w 147"/>
                <a:gd name="T1" fmla="*/ 148 h 149"/>
                <a:gd name="T2" fmla="*/ 114 w 147"/>
                <a:gd name="T3" fmla="*/ 133 h 149"/>
                <a:gd name="T4" fmla="*/ 108 w 147"/>
                <a:gd name="T5" fmla="*/ 138 h 149"/>
                <a:gd name="T6" fmla="*/ 86 w 147"/>
                <a:gd name="T7" fmla="*/ 148 h 149"/>
                <a:gd name="T8" fmla="*/ 73 w 147"/>
                <a:gd name="T9" fmla="*/ 149 h 149"/>
                <a:gd name="T10" fmla="*/ 57 w 147"/>
                <a:gd name="T11" fmla="*/ 148 h 149"/>
                <a:gd name="T12" fmla="*/ 31 w 147"/>
                <a:gd name="T13" fmla="*/ 138 h 149"/>
                <a:gd name="T14" fmla="*/ 12 w 147"/>
                <a:gd name="T15" fmla="*/ 117 h 149"/>
                <a:gd name="T16" fmla="*/ 2 w 147"/>
                <a:gd name="T17" fmla="*/ 98 h 149"/>
                <a:gd name="T18" fmla="*/ 0 w 147"/>
                <a:gd name="T19" fmla="*/ 83 h 149"/>
                <a:gd name="T20" fmla="*/ 0 w 147"/>
                <a:gd name="T21" fmla="*/ 74 h 149"/>
                <a:gd name="T22" fmla="*/ 1 w 147"/>
                <a:gd name="T23" fmla="*/ 59 h 149"/>
                <a:gd name="T24" fmla="*/ 5 w 147"/>
                <a:gd name="T25" fmla="*/ 44 h 149"/>
                <a:gd name="T26" fmla="*/ 20 w 147"/>
                <a:gd name="T27" fmla="*/ 21 h 149"/>
                <a:gd name="T28" fmla="*/ 44 w 147"/>
                <a:gd name="T29" fmla="*/ 5 h 149"/>
                <a:gd name="T30" fmla="*/ 73 w 147"/>
                <a:gd name="T31" fmla="*/ 0 h 149"/>
                <a:gd name="T32" fmla="*/ 80 w 147"/>
                <a:gd name="T33" fmla="*/ 0 h 149"/>
                <a:gd name="T34" fmla="*/ 98 w 147"/>
                <a:gd name="T35" fmla="*/ 5 h 149"/>
                <a:gd name="T36" fmla="*/ 114 w 147"/>
                <a:gd name="T37" fmla="*/ 17 h 149"/>
                <a:gd name="T38" fmla="*/ 147 w 147"/>
                <a:gd name="T39" fmla="*/ 1 h 149"/>
                <a:gd name="T40" fmla="*/ 74 w 147"/>
                <a:gd name="T41" fmla="*/ 31 h 149"/>
                <a:gd name="T42" fmla="*/ 57 w 147"/>
                <a:gd name="T43" fmla="*/ 34 h 149"/>
                <a:gd name="T44" fmla="*/ 44 w 147"/>
                <a:gd name="T45" fmla="*/ 44 h 149"/>
                <a:gd name="T46" fmla="*/ 34 w 147"/>
                <a:gd name="T47" fmla="*/ 57 h 149"/>
                <a:gd name="T48" fmla="*/ 31 w 147"/>
                <a:gd name="T49" fmla="*/ 74 h 149"/>
                <a:gd name="T50" fmla="*/ 31 w 147"/>
                <a:gd name="T51" fmla="*/ 83 h 149"/>
                <a:gd name="T52" fmla="*/ 37 w 147"/>
                <a:gd name="T53" fmla="*/ 99 h 149"/>
                <a:gd name="T54" fmla="*/ 50 w 147"/>
                <a:gd name="T55" fmla="*/ 111 h 149"/>
                <a:gd name="T56" fmla="*/ 65 w 147"/>
                <a:gd name="T57" fmla="*/ 117 h 149"/>
                <a:gd name="T58" fmla="*/ 74 w 147"/>
                <a:gd name="T59" fmla="*/ 118 h 149"/>
                <a:gd name="T60" fmla="*/ 90 w 147"/>
                <a:gd name="T61" fmla="*/ 115 h 149"/>
                <a:gd name="T62" fmla="*/ 103 w 147"/>
                <a:gd name="T63" fmla="*/ 105 h 149"/>
                <a:gd name="T64" fmla="*/ 112 w 147"/>
                <a:gd name="T65" fmla="*/ 92 h 149"/>
                <a:gd name="T66" fmla="*/ 115 w 147"/>
                <a:gd name="T67" fmla="*/ 74 h 149"/>
                <a:gd name="T68" fmla="*/ 114 w 147"/>
                <a:gd name="T69" fmla="*/ 66 h 149"/>
                <a:gd name="T70" fmla="*/ 108 w 147"/>
                <a:gd name="T71" fmla="*/ 50 h 149"/>
                <a:gd name="T72" fmla="*/ 97 w 147"/>
                <a:gd name="T73" fmla="*/ 38 h 149"/>
                <a:gd name="T74" fmla="*/ 83 w 147"/>
                <a:gd name="T75" fmla="*/ 32 h 149"/>
                <a:gd name="T76" fmla="*/ 74 w 147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9">
                  <a:moveTo>
                    <a:pt x="147" y="1"/>
                  </a:moveTo>
                  <a:lnTo>
                    <a:pt x="147" y="148"/>
                  </a:lnTo>
                  <a:lnTo>
                    <a:pt x="114" y="148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08" y="138"/>
                  </a:lnTo>
                  <a:lnTo>
                    <a:pt x="98" y="144"/>
                  </a:lnTo>
                  <a:lnTo>
                    <a:pt x="86" y="148"/>
                  </a:lnTo>
                  <a:lnTo>
                    <a:pt x="80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7" y="148"/>
                  </a:lnTo>
                  <a:lnTo>
                    <a:pt x="44" y="144"/>
                  </a:lnTo>
                  <a:lnTo>
                    <a:pt x="31" y="138"/>
                  </a:lnTo>
                  <a:lnTo>
                    <a:pt x="20" y="128"/>
                  </a:lnTo>
                  <a:lnTo>
                    <a:pt x="12" y="117"/>
                  </a:lnTo>
                  <a:lnTo>
                    <a:pt x="5" y="105"/>
                  </a:lnTo>
                  <a:lnTo>
                    <a:pt x="2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2" y="51"/>
                  </a:lnTo>
                  <a:lnTo>
                    <a:pt x="5" y="44"/>
                  </a:lnTo>
                  <a:lnTo>
                    <a:pt x="12" y="32"/>
                  </a:lnTo>
                  <a:lnTo>
                    <a:pt x="20" y="21"/>
                  </a:lnTo>
                  <a:lnTo>
                    <a:pt x="31" y="12"/>
                  </a:lnTo>
                  <a:lnTo>
                    <a:pt x="44" y="5"/>
                  </a:lnTo>
                  <a:lnTo>
                    <a:pt x="57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98" y="5"/>
                  </a:lnTo>
                  <a:lnTo>
                    <a:pt x="108" y="11"/>
                  </a:lnTo>
                  <a:lnTo>
                    <a:pt x="114" y="17"/>
                  </a:lnTo>
                  <a:lnTo>
                    <a:pt x="114" y="1"/>
                  </a:lnTo>
                  <a:lnTo>
                    <a:pt x="147" y="1"/>
                  </a:lnTo>
                  <a:close/>
                  <a:moveTo>
                    <a:pt x="74" y="31"/>
                  </a:moveTo>
                  <a:lnTo>
                    <a:pt x="74" y="31"/>
                  </a:lnTo>
                  <a:lnTo>
                    <a:pt x="65" y="32"/>
                  </a:lnTo>
                  <a:lnTo>
                    <a:pt x="57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7" y="50"/>
                  </a:lnTo>
                  <a:lnTo>
                    <a:pt x="34" y="57"/>
                  </a:lnTo>
                  <a:lnTo>
                    <a:pt x="31" y="66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83"/>
                  </a:lnTo>
                  <a:lnTo>
                    <a:pt x="34" y="92"/>
                  </a:lnTo>
                  <a:lnTo>
                    <a:pt x="37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7" y="115"/>
                  </a:lnTo>
                  <a:lnTo>
                    <a:pt x="65" y="117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83" y="117"/>
                  </a:lnTo>
                  <a:lnTo>
                    <a:pt x="90" y="115"/>
                  </a:lnTo>
                  <a:lnTo>
                    <a:pt x="97" y="111"/>
                  </a:lnTo>
                  <a:lnTo>
                    <a:pt x="103" y="105"/>
                  </a:lnTo>
                  <a:lnTo>
                    <a:pt x="108" y="99"/>
                  </a:lnTo>
                  <a:lnTo>
                    <a:pt x="112" y="92"/>
                  </a:lnTo>
                  <a:lnTo>
                    <a:pt x="114" y="83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4" y="66"/>
                  </a:lnTo>
                  <a:lnTo>
                    <a:pt x="112" y="57"/>
                  </a:lnTo>
                  <a:lnTo>
                    <a:pt x="108" y="50"/>
                  </a:lnTo>
                  <a:lnTo>
                    <a:pt x="103" y="44"/>
                  </a:lnTo>
                  <a:lnTo>
                    <a:pt x="97" y="38"/>
                  </a:lnTo>
                  <a:lnTo>
                    <a:pt x="90" y="34"/>
                  </a:lnTo>
                  <a:lnTo>
                    <a:pt x="83" y="32"/>
                  </a:lnTo>
                  <a:lnTo>
                    <a:pt x="74" y="31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12" y="2429"/>
              <a:ext cx="23" cy="49"/>
            </a:xfrm>
            <a:custGeom>
              <a:avLst/>
              <a:gdLst>
                <a:gd name="T0" fmla="*/ 0 w 70"/>
                <a:gd name="T1" fmla="*/ 1 h 148"/>
                <a:gd name="T2" fmla="*/ 32 w 70"/>
                <a:gd name="T3" fmla="*/ 1 h 148"/>
                <a:gd name="T4" fmla="*/ 32 w 70"/>
                <a:gd name="T5" fmla="*/ 17 h 148"/>
                <a:gd name="T6" fmla="*/ 32 w 70"/>
                <a:gd name="T7" fmla="*/ 17 h 148"/>
                <a:gd name="T8" fmla="*/ 38 w 70"/>
                <a:gd name="T9" fmla="*/ 10 h 148"/>
                <a:gd name="T10" fmla="*/ 47 w 70"/>
                <a:gd name="T11" fmla="*/ 5 h 148"/>
                <a:gd name="T12" fmla="*/ 50 w 70"/>
                <a:gd name="T13" fmla="*/ 3 h 148"/>
                <a:gd name="T14" fmla="*/ 56 w 70"/>
                <a:gd name="T15" fmla="*/ 1 h 148"/>
                <a:gd name="T16" fmla="*/ 62 w 70"/>
                <a:gd name="T17" fmla="*/ 0 h 148"/>
                <a:gd name="T18" fmla="*/ 70 w 70"/>
                <a:gd name="T19" fmla="*/ 0 h 148"/>
                <a:gd name="T20" fmla="*/ 70 w 70"/>
                <a:gd name="T21" fmla="*/ 31 h 148"/>
                <a:gd name="T22" fmla="*/ 67 w 70"/>
                <a:gd name="T23" fmla="*/ 31 h 148"/>
                <a:gd name="T24" fmla="*/ 67 w 70"/>
                <a:gd name="T25" fmla="*/ 31 h 148"/>
                <a:gd name="T26" fmla="*/ 60 w 70"/>
                <a:gd name="T27" fmla="*/ 32 h 148"/>
                <a:gd name="T28" fmla="*/ 53 w 70"/>
                <a:gd name="T29" fmla="*/ 33 h 148"/>
                <a:gd name="T30" fmla="*/ 47 w 70"/>
                <a:gd name="T31" fmla="*/ 37 h 148"/>
                <a:gd name="T32" fmla="*/ 42 w 70"/>
                <a:gd name="T33" fmla="*/ 40 h 148"/>
                <a:gd name="T34" fmla="*/ 38 w 70"/>
                <a:gd name="T35" fmla="*/ 46 h 148"/>
                <a:gd name="T36" fmla="*/ 34 w 70"/>
                <a:gd name="T37" fmla="*/ 53 h 148"/>
                <a:gd name="T38" fmla="*/ 33 w 70"/>
                <a:gd name="T39" fmla="*/ 60 h 148"/>
                <a:gd name="T40" fmla="*/ 32 w 70"/>
                <a:gd name="T41" fmla="*/ 67 h 148"/>
                <a:gd name="T42" fmla="*/ 32 w 70"/>
                <a:gd name="T43" fmla="*/ 148 h 148"/>
                <a:gd name="T44" fmla="*/ 0 w 70"/>
                <a:gd name="T45" fmla="*/ 148 h 148"/>
                <a:gd name="T46" fmla="*/ 0 w 70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7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3" y="33"/>
                  </a:lnTo>
                  <a:lnTo>
                    <a:pt x="47" y="37"/>
                  </a:lnTo>
                  <a:lnTo>
                    <a:pt x="42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auto">
            <a:xfrm>
              <a:off x="1873" y="2410"/>
              <a:ext cx="40" cy="68"/>
            </a:xfrm>
            <a:custGeom>
              <a:avLst/>
              <a:gdLst>
                <a:gd name="T0" fmla="*/ 60 w 119"/>
                <a:gd name="T1" fmla="*/ 0 h 205"/>
                <a:gd name="T2" fmla="*/ 60 w 119"/>
                <a:gd name="T3" fmla="*/ 0 h 205"/>
                <a:gd name="T4" fmla="*/ 72 w 119"/>
                <a:gd name="T5" fmla="*/ 1 h 205"/>
                <a:gd name="T6" fmla="*/ 83 w 119"/>
                <a:gd name="T7" fmla="*/ 3 h 205"/>
                <a:gd name="T8" fmla="*/ 93 w 119"/>
                <a:gd name="T9" fmla="*/ 8 h 205"/>
                <a:gd name="T10" fmla="*/ 102 w 119"/>
                <a:gd name="T11" fmla="*/ 16 h 205"/>
                <a:gd name="T12" fmla="*/ 109 w 119"/>
                <a:gd name="T13" fmla="*/ 24 h 205"/>
                <a:gd name="T14" fmla="*/ 114 w 119"/>
                <a:gd name="T15" fmla="*/ 34 h 205"/>
                <a:gd name="T16" fmla="*/ 117 w 119"/>
                <a:gd name="T17" fmla="*/ 45 h 205"/>
                <a:gd name="T18" fmla="*/ 119 w 119"/>
                <a:gd name="T19" fmla="*/ 58 h 205"/>
                <a:gd name="T20" fmla="*/ 119 w 119"/>
                <a:gd name="T21" fmla="*/ 58 h 205"/>
                <a:gd name="T22" fmla="*/ 117 w 119"/>
                <a:gd name="T23" fmla="*/ 71 h 205"/>
                <a:gd name="T24" fmla="*/ 115 w 119"/>
                <a:gd name="T25" fmla="*/ 80 h 205"/>
                <a:gd name="T26" fmla="*/ 110 w 119"/>
                <a:gd name="T27" fmla="*/ 90 h 205"/>
                <a:gd name="T28" fmla="*/ 105 w 119"/>
                <a:gd name="T29" fmla="*/ 97 h 205"/>
                <a:gd name="T30" fmla="*/ 98 w 119"/>
                <a:gd name="T31" fmla="*/ 105 h 205"/>
                <a:gd name="T32" fmla="*/ 91 w 119"/>
                <a:gd name="T33" fmla="*/ 110 h 205"/>
                <a:gd name="T34" fmla="*/ 81 w 119"/>
                <a:gd name="T35" fmla="*/ 113 h 205"/>
                <a:gd name="T36" fmla="*/ 72 w 119"/>
                <a:gd name="T37" fmla="*/ 116 h 205"/>
                <a:gd name="T38" fmla="*/ 119 w 119"/>
                <a:gd name="T39" fmla="*/ 205 h 205"/>
                <a:gd name="T40" fmla="*/ 81 w 119"/>
                <a:gd name="T41" fmla="*/ 205 h 205"/>
                <a:gd name="T42" fmla="*/ 37 w 119"/>
                <a:gd name="T43" fmla="*/ 117 h 205"/>
                <a:gd name="T44" fmla="*/ 33 w 119"/>
                <a:gd name="T45" fmla="*/ 117 h 205"/>
                <a:gd name="T46" fmla="*/ 33 w 119"/>
                <a:gd name="T47" fmla="*/ 205 h 205"/>
                <a:gd name="T48" fmla="*/ 0 w 119"/>
                <a:gd name="T49" fmla="*/ 205 h 205"/>
                <a:gd name="T50" fmla="*/ 0 w 119"/>
                <a:gd name="T51" fmla="*/ 0 h 205"/>
                <a:gd name="T52" fmla="*/ 60 w 119"/>
                <a:gd name="T53" fmla="*/ 0 h 205"/>
                <a:gd name="T54" fmla="*/ 33 w 119"/>
                <a:gd name="T55" fmla="*/ 86 h 205"/>
                <a:gd name="T56" fmla="*/ 60 w 119"/>
                <a:gd name="T57" fmla="*/ 86 h 205"/>
                <a:gd name="T58" fmla="*/ 60 w 119"/>
                <a:gd name="T59" fmla="*/ 86 h 205"/>
                <a:gd name="T60" fmla="*/ 66 w 119"/>
                <a:gd name="T61" fmla="*/ 85 h 205"/>
                <a:gd name="T62" fmla="*/ 72 w 119"/>
                <a:gd name="T63" fmla="*/ 84 h 205"/>
                <a:gd name="T64" fmla="*/ 76 w 119"/>
                <a:gd name="T65" fmla="*/ 81 h 205"/>
                <a:gd name="T66" fmla="*/ 80 w 119"/>
                <a:gd name="T67" fmla="*/ 78 h 205"/>
                <a:gd name="T68" fmla="*/ 83 w 119"/>
                <a:gd name="T69" fmla="*/ 74 h 205"/>
                <a:gd name="T70" fmla="*/ 84 w 119"/>
                <a:gd name="T71" fmla="*/ 69 h 205"/>
                <a:gd name="T72" fmla="*/ 86 w 119"/>
                <a:gd name="T73" fmla="*/ 64 h 205"/>
                <a:gd name="T74" fmla="*/ 87 w 119"/>
                <a:gd name="T75" fmla="*/ 58 h 205"/>
                <a:gd name="T76" fmla="*/ 87 w 119"/>
                <a:gd name="T77" fmla="*/ 58 h 205"/>
                <a:gd name="T78" fmla="*/ 86 w 119"/>
                <a:gd name="T79" fmla="*/ 53 h 205"/>
                <a:gd name="T80" fmla="*/ 84 w 119"/>
                <a:gd name="T81" fmla="*/ 47 h 205"/>
                <a:gd name="T82" fmla="*/ 83 w 119"/>
                <a:gd name="T83" fmla="*/ 42 h 205"/>
                <a:gd name="T84" fmla="*/ 80 w 119"/>
                <a:gd name="T85" fmla="*/ 39 h 205"/>
                <a:gd name="T86" fmla="*/ 76 w 119"/>
                <a:gd name="T87" fmla="*/ 35 h 205"/>
                <a:gd name="T88" fmla="*/ 72 w 119"/>
                <a:gd name="T89" fmla="*/ 33 h 205"/>
                <a:gd name="T90" fmla="*/ 66 w 119"/>
                <a:gd name="T91" fmla="*/ 31 h 205"/>
                <a:gd name="T92" fmla="*/ 60 w 119"/>
                <a:gd name="T93" fmla="*/ 31 h 205"/>
                <a:gd name="T94" fmla="*/ 33 w 119"/>
                <a:gd name="T95" fmla="*/ 31 h 205"/>
                <a:gd name="T96" fmla="*/ 33 w 119"/>
                <a:gd name="T97" fmla="*/ 8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205">
                  <a:moveTo>
                    <a:pt x="60" y="0"/>
                  </a:moveTo>
                  <a:lnTo>
                    <a:pt x="60" y="0"/>
                  </a:lnTo>
                  <a:lnTo>
                    <a:pt x="72" y="1"/>
                  </a:lnTo>
                  <a:lnTo>
                    <a:pt x="83" y="3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4" y="34"/>
                  </a:lnTo>
                  <a:lnTo>
                    <a:pt x="117" y="45"/>
                  </a:lnTo>
                  <a:lnTo>
                    <a:pt x="119" y="58"/>
                  </a:lnTo>
                  <a:lnTo>
                    <a:pt x="119" y="58"/>
                  </a:lnTo>
                  <a:lnTo>
                    <a:pt x="117" y="71"/>
                  </a:lnTo>
                  <a:lnTo>
                    <a:pt x="115" y="80"/>
                  </a:lnTo>
                  <a:lnTo>
                    <a:pt x="110" y="90"/>
                  </a:lnTo>
                  <a:lnTo>
                    <a:pt x="105" y="97"/>
                  </a:lnTo>
                  <a:lnTo>
                    <a:pt x="98" y="105"/>
                  </a:lnTo>
                  <a:lnTo>
                    <a:pt x="91" y="110"/>
                  </a:lnTo>
                  <a:lnTo>
                    <a:pt x="81" y="113"/>
                  </a:lnTo>
                  <a:lnTo>
                    <a:pt x="72" y="116"/>
                  </a:lnTo>
                  <a:lnTo>
                    <a:pt x="119" y="205"/>
                  </a:lnTo>
                  <a:lnTo>
                    <a:pt x="81" y="205"/>
                  </a:lnTo>
                  <a:lnTo>
                    <a:pt x="37" y="117"/>
                  </a:lnTo>
                  <a:lnTo>
                    <a:pt x="33" y="117"/>
                  </a:lnTo>
                  <a:lnTo>
                    <a:pt x="33" y="205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60" y="0"/>
                  </a:lnTo>
                  <a:close/>
                  <a:moveTo>
                    <a:pt x="33" y="86"/>
                  </a:moveTo>
                  <a:lnTo>
                    <a:pt x="60" y="86"/>
                  </a:lnTo>
                  <a:lnTo>
                    <a:pt x="60" y="86"/>
                  </a:lnTo>
                  <a:lnTo>
                    <a:pt x="66" y="85"/>
                  </a:lnTo>
                  <a:lnTo>
                    <a:pt x="72" y="84"/>
                  </a:lnTo>
                  <a:lnTo>
                    <a:pt x="76" y="81"/>
                  </a:lnTo>
                  <a:lnTo>
                    <a:pt x="80" y="78"/>
                  </a:lnTo>
                  <a:lnTo>
                    <a:pt x="83" y="74"/>
                  </a:lnTo>
                  <a:lnTo>
                    <a:pt x="84" y="69"/>
                  </a:lnTo>
                  <a:lnTo>
                    <a:pt x="86" y="6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6" y="53"/>
                  </a:lnTo>
                  <a:lnTo>
                    <a:pt x="84" y="47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76" y="35"/>
                  </a:lnTo>
                  <a:lnTo>
                    <a:pt x="72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33" y="31"/>
                  </a:lnTo>
                  <a:lnTo>
                    <a:pt x="3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918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5 w 149"/>
                <a:gd name="T11" fmla="*/ 118 h 149"/>
                <a:gd name="T12" fmla="*/ 102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4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4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974" y="2429"/>
              <a:ext cx="33" cy="50"/>
            </a:xfrm>
            <a:custGeom>
              <a:avLst/>
              <a:gdLst>
                <a:gd name="T0" fmla="*/ 31 w 101"/>
                <a:gd name="T1" fmla="*/ 99 h 149"/>
                <a:gd name="T2" fmla="*/ 33 w 101"/>
                <a:gd name="T3" fmla="*/ 107 h 149"/>
                <a:gd name="T4" fmla="*/ 37 w 101"/>
                <a:gd name="T5" fmla="*/ 113 h 149"/>
                <a:gd name="T6" fmla="*/ 50 w 101"/>
                <a:gd name="T7" fmla="*/ 120 h 149"/>
                <a:gd name="T8" fmla="*/ 57 w 101"/>
                <a:gd name="T9" fmla="*/ 118 h 149"/>
                <a:gd name="T10" fmla="*/ 66 w 101"/>
                <a:gd name="T11" fmla="*/ 112 h 149"/>
                <a:gd name="T12" fmla="*/ 68 w 101"/>
                <a:gd name="T13" fmla="*/ 105 h 149"/>
                <a:gd name="T14" fmla="*/ 68 w 101"/>
                <a:gd name="T15" fmla="*/ 101 h 149"/>
                <a:gd name="T16" fmla="*/ 66 w 101"/>
                <a:gd name="T17" fmla="*/ 92 h 149"/>
                <a:gd name="T18" fmla="*/ 60 w 101"/>
                <a:gd name="T19" fmla="*/ 85 h 149"/>
                <a:gd name="T20" fmla="*/ 40 w 101"/>
                <a:gd name="T21" fmla="*/ 79 h 149"/>
                <a:gd name="T22" fmla="*/ 36 w 101"/>
                <a:gd name="T23" fmla="*/ 77 h 149"/>
                <a:gd name="T24" fmla="*/ 25 w 101"/>
                <a:gd name="T25" fmla="*/ 71 h 149"/>
                <a:gd name="T26" fmla="*/ 16 w 101"/>
                <a:gd name="T27" fmla="*/ 62 h 149"/>
                <a:gd name="T28" fmla="*/ 11 w 101"/>
                <a:gd name="T29" fmla="*/ 49 h 149"/>
                <a:gd name="T30" fmla="*/ 10 w 101"/>
                <a:gd name="T31" fmla="*/ 40 h 149"/>
                <a:gd name="T32" fmla="*/ 14 w 101"/>
                <a:gd name="T33" fmla="*/ 24 h 149"/>
                <a:gd name="T34" fmla="*/ 22 w 101"/>
                <a:gd name="T35" fmla="*/ 11 h 149"/>
                <a:gd name="T36" fmla="*/ 34 w 101"/>
                <a:gd name="T37" fmla="*/ 3 h 149"/>
                <a:gd name="T38" fmla="*/ 50 w 101"/>
                <a:gd name="T39" fmla="*/ 0 h 149"/>
                <a:gd name="T40" fmla="*/ 61 w 101"/>
                <a:gd name="T41" fmla="*/ 1 h 149"/>
                <a:gd name="T42" fmla="*/ 78 w 101"/>
                <a:gd name="T43" fmla="*/ 11 h 149"/>
                <a:gd name="T44" fmla="*/ 65 w 101"/>
                <a:gd name="T45" fmla="*/ 38 h 149"/>
                <a:gd name="T46" fmla="*/ 64 w 101"/>
                <a:gd name="T47" fmla="*/ 34 h 149"/>
                <a:gd name="T48" fmla="*/ 56 w 101"/>
                <a:gd name="T49" fmla="*/ 29 h 149"/>
                <a:gd name="T50" fmla="*/ 53 w 101"/>
                <a:gd name="T51" fmla="*/ 28 h 149"/>
                <a:gd name="T52" fmla="*/ 44 w 101"/>
                <a:gd name="T53" fmla="*/ 32 h 149"/>
                <a:gd name="T54" fmla="*/ 40 w 101"/>
                <a:gd name="T55" fmla="*/ 40 h 149"/>
                <a:gd name="T56" fmla="*/ 42 w 101"/>
                <a:gd name="T57" fmla="*/ 44 h 149"/>
                <a:gd name="T58" fmla="*/ 47 w 101"/>
                <a:gd name="T59" fmla="*/ 50 h 149"/>
                <a:gd name="T60" fmla="*/ 61 w 101"/>
                <a:gd name="T61" fmla="*/ 55 h 149"/>
                <a:gd name="T62" fmla="*/ 73 w 101"/>
                <a:gd name="T63" fmla="*/ 59 h 149"/>
                <a:gd name="T64" fmla="*/ 83 w 101"/>
                <a:gd name="T65" fmla="*/ 63 h 149"/>
                <a:gd name="T66" fmla="*/ 93 w 101"/>
                <a:gd name="T67" fmla="*/ 72 h 149"/>
                <a:gd name="T68" fmla="*/ 99 w 101"/>
                <a:gd name="T69" fmla="*/ 84 h 149"/>
                <a:gd name="T70" fmla="*/ 101 w 101"/>
                <a:gd name="T71" fmla="*/ 100 h 149"/>
                <a:gd name="T72" fmla="*/ 100 w 101"/>
                <a:gd name="T73" fmla="*/ 111 h 149"/>
                <a:gd name="T74" fmla="*/ 93 w 101"/>
                <a:gd name="T75" fmla="*/ 128 h 149"/>
                <a:gd name="T76" fmla="*/ 79 w 101"/>
                <a:gd name="T77" fmla="*/ 142 h 149"/>
                <a:gd name="T78" fmla="*/ 61 w 101"/>
                <a:gd name="T79" fmla="*/ 149 h 149"/>
                <a:gd name="T80" fmla="*/ 50 w 101"/>
                <a:gd name="T81" fmla="*/ 149 h 149"/>
                <a:gd name="T82" fmla="*/ 29 w 101"/>
                <a:gd name="T83" fmla="*/ 145 h 149"/>
                <a:gd name="T84" fmla="*/ 14 w 101"/>
                <a:gd name="T85" fmla="*/ 135 h 149"/>
                <a:gd name="T86" fmla="*/ 4 w 101"/>
                <a:gd name="T87" fmla="*/ 118 h 149"/>
                <a:gd name="T88" fmla="*/ 0 w 101"/>
                <a:gd name="T89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149">
                  <a:moveTo>
                    <a:pt x="31" y="99"/>
                  </a:moveTo>
                  <a:lnTo>
                    <a:pt x="31" y="99"/>
                  </a:lnTo>
                  <a:lnTo>
                    <a:pt x="32" y="104"/>
                  </a:lnTo>
                  <a:lnTo>
                    <a:pt x="33" y="107"/>
                  </a:lnTo>
                  <a:lnTo>
                    <a:pt x="34" y="111"/>
                  </a:lnTo>
                  <a:lnTo>
                    <a:pt x="37" y="113"/>
                  </a:lnTo>
                  <a:lnTo>
                    <a:pt x="43" y="117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7" y="118"/>
                  </a:lnTo>
                  <a:lnTo>
                    <a:pt x="64" y="115"/>
                  </a:lnTo>
                  <a:lnTo>
                    <a:pt x="66" y="112"/>
                  </a:lnTo>
                  <a:lnTo>
                    <a:pt x="67" y="109"/>
                  </a:lnTo>
                  <a:lnTo>
                    <a:pt x="68" y="105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8" y="95"/>
                  </a:lnTo>
                  <a:lnTo>
                    <a:pt x="66" y="92"/>
                  </a:lnTo>
                  <a:lnTo>
                    <a:pt x="64" y="88"/>
                  </a:lnTo>
                  <a:lnTo>
                    <a:pt x="60" y="85"/>
                  </a:lnTo>
                  <a:lnTo>
                    <a:pt x="51" y="82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36" y="77"/>
                  </a:lnTo>
                  <a:lnTo>
                    <a:pt x="29" y="74"/>
                  </a:lnTo>
                  <a:lnTo>
                    <a:pt x="25" y="71"/>
                  </a:lnTo>
                  <a:lnTo>
                    <a:pt x="20" y="67"/>
                  </a:lnTo>
                  <a:lnTo>
                    <a:pt x="16" y="62"/>
                  </a:lnTo>
                  <a:lnTo>
                    <a:pt x="12" y="56"/>
                  </a:lnTo>
                  <a:lnTo>
                    <a:pt x="11" y="49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1" y="32"/>
                  </a:lnTo>
                  <a:lnTo>
                    <a:pt x="14" y="24"/>
                  </a:lnTo>
                  <a:lnTo>
                    <a:pt x="17" y="17"/>
                  </a:lnTo>
                  <a:lnTo>
                    <a:pt x="22" y="11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1" y="1"/>
                  </a:lnTo>
                  <a:lnTo>
                    <a:pt x="71" y="5"/>
                  </a:lnTo>
                  <a:lnTo>
                    <a:pt x="78" y="11"/>
                  </a:lnTo>
                  <a:lnTo>
                    <a:pt x="85" y="1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4" y="34"/>
                  </a:lnTo>
                  <a:lnTo>
                    <a:pt x="60" y="31"/>
                  </a:lnTo>
                  <a:lnTo>
                    <a:pt x="56" y="29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48" y="29"/>
                  </a:lnTo>
                  <a:lnTo>
                    <a:pt x="44" y="32"/>
                  </a:lnTo>
                  <a:lnTo>
                    <a:pt x="42" y="3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44"/>
                  </a:lnTo>
                  <a:lnTo>
                    <a:pt x="44" y="48"/>
                  </a:lnTo>
                  <a:lnTo>
                    <a:pt x="47" y="50"/>
                  </a:lnTo>
                  <a:lnTo>
                    <a:pt x="51" y="53"/>
                  </a:lnTo>
                  <a:lnTo>
                    <a:pt x="61" y="55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8" y="61"/>
                  </a:lnTo>
                  <a:lnTo>
                    <a:pt x="83" y="63"/>
                  </a:lnTo>
                  <a:lnTo>
                    <a:pt x="88" y="67"/>
                  </a:lnTo>
                  <a:lnTo>
                    <a:pt x="93" y="72"/>
                  </a:lnTo>
                  <a:lnTo>
                    <a:pt x="96" y="78"/>
                  </a:lnTo>
                  <a:lnTo>
                    <a:pt x="99" y="84"/>
                  </a:lnTo>
                  <a:lnTo>
                    <a:pt x="100" y="92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0" y="111"/>
                  </a:lnTo>
                  <a:lnTo>
                    <a:pt x="98" y="121"/>
                  </a:lnTo>
                  <a:lnTo>
                    <a:pt x="93" y="128"/>
                  </a:lnTo>
                  <a:lnTo>
                    <a:pt x="87" y="135"/>
                  </a:lnTo>
                  <a:lnTo>
                    <a:pt x="79" y="142"/>
                  </a:lnTo>
                  <a:lnTo>
                    <a:pt x="71" y="146"/>
                  </a:lnTo>
                  <a:lnTo>
                    <a:pt x="61" y="149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39" y="149"/>
                  </a:lnTo>
                  <a:lnTo>
                    <a:pt x="29" y="145"/>
                  </a:lnTo>
                  <a:lnTo>
                    <a:pt x="21" y="140"/>
                  </a:lnTo>
                  <a:lnTo>
                    <a:pt x="14" y="135"/>
                  </a:lnTo>
                  <a:lnTo>
                    <a:pt x="9" y="127"/>
                  </a:lnTo>
                  <a:lnTo>
                    <a:pt x="4" y="118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31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15" y="2429"/>
              <a:ext cx="49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5 w 149"/>
                <a:gd name="T9" fmla="*/ 120 h 149"/>
                <a:gd name="T10" fmla="*/ 85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1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5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1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3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7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7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1" y="22"/>
                  </a:lnTo>
                  <a:lnTo>
                    <a:pt x="32" y="12"/>
                  </a:lnTo>
                  <a:lnTo>
                    <a:pt x="45" y="6"/>
                  </a:lnTo>
                  <a:lnTo>
                    <a:pt x="51" y="4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7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2071" y="2429"/>
              <a:ext cx="49" cy="50"/>
            </a:xfrm>
            <a:custGeom>
              <a:avLst/>
              <a:gdLst>
                <a:gd name="T0" fmla="*/ 148 w 148"/>
                <a:gd name="T1" fmla="*/ 148 h 149"/>
                <a:gd name="T2" fmla="*/ 115 w 148"/>
                <a:gd name="T3" fmla="*/ 133 h 149"/>
                <a:gd name="T4" fmla="*/ 109 w 148"/>
                <a:gd name="T5" fmla="*/ 138 h 149"/>
                <a:gd name="T6" fmla="*/ 88 w 148"/>
                <a:gd name="T7" fmla="*/ 148 h 149"/>
                <a:gd name="T8" fmla="*/ 73 w 148"/>
                <a:gd name="T9" fmla="*/ 149 h 149"/>
                <a:gd name="T10" fmla="*/ 59 w 148"/>
                <a:gd name="T11" fmla="*/ 148 h 149"/>
                <a:gd name="T12" fmla="*/ 32 w 148"/>
                <a:gd name="T13" fmla="*/ 138 h 149"/>
                <a:gd name="T14" fmla="*/ 12 w 148"/>
                <a:gd name="T15" fmla="*/ 117 h 149"/>
                <a:gd name="T16" fmla="*/ 4 w 148"/>
                <a:gd name="T17" fmla="*/ 98 h 149"/>
                <a:gd name="T18" fmla="*/ 0 w 148"/>
                <a:gd name="T19" fmla="*/ 83 h 149"/>
                <a:gd name="T20" fmla="*/ 0 w 148"/>
                <a:gd name="T21" fmla="*/ 74 h 149"/>
                <a:gd name="T22" fmla="*/ 1 w 148"/>
                <a:gd name="T23" fmla="*/ 59 h 149"/>
                <a:gd name="T24" fmla="*/ 6 w 148"/>
                <a:gd name="T25" fmla="*/ 44 h 149"/>
                <a:gd name="T26" fmla="*/ 21 w 148"/>
                <a:gd name="T27" fmla="*/ 21 h 149"/>
                <a:gd name="T28" fmla="*/ 44 w 148"/>
                <a:gd name="T29" fmla="*/ 5 h 149"/>
                <a:gd name="T30" fmla="*/ 73 w 148"/>
                <a:gd name="T31" fmla="*/ 0 h 149"/>
                <a:gd name="T32" fmla="*/ 81 w 148"/>
                <a:gd name="T33" fmla="*/ 0 h 149"/>
                <a:gd name="T34" fmla="*/ 99 w 148"/>
                <a:gd name="T35" fmla="*/ 5 h 149"/>
                <a:gd name="T36" fmla="*/ 115 w 148"/>
                <a:gd name="T37" fmla="*/ 17 h 149"/>
                <a:gd name="T38" fmla="*/ 148 w 148"/>
                <a:gd name="T39" fmla="*/ 1 h 149"/>
                <a:gd name="T40" fmla="*/ 75 w 148"/>
                <a:gd name="T41" fmla="*/ 31 h 149"/>
                <a:gd name="T42" fmla="*/ 58 w 148"/>
                <a:gd name="T43" fmla="*/ 34 h 149"/>
                <a:gd name="T44" fmla="*/ 44 w 148"/>
                <a:gd name="T45" fmla="*/ 44 h 149"/>
                <a:gd name="T46" fmla="*/ 36 w 148"/>
                <a:gd name="T47" fmla="*/ 57 h 149"/>
                <a:gd name="T48" fmla="*/ 32 w 148"/>
                <a:gd name="T49" fmla="*/ 74 h 149"/>
                <a:gd name="T50" fmla="*/ 33 w 148"/>
                <a:gd name="T51" fmla="*/ 83 h 149"/>
                <a:gd name="T52" fmla="*/ 39 w 148"/>
                <a:gd name="T53" fmla="*/ 99 h 149"/>
                <a:gd name="T54" fmla="*/ 50 w 148"/>
                <a:gd name="T55" fmla="*/ 111 h 149"/>
                <a:gd name="T56" fmla="*/ 66 w 148"/>
                <a:gd name="T57" fmla="*/ 117 h 149"/>
                <a:gd name="T58" fmla="*/ 75 w 148"/>
                <a:gd name="T59" fmla="*/ 118 h 149"/>
                <a:gd name="T60" fmla="*/ 92 w 148"/>
                <a:gd name="T61" fmla="*/ 115 h 149"/>
                <a:gd name="T62" fmla="*/ 105 w 148"/>
                <a:gd name="T63" fmla="*/ 105 h 149"/>
                <a:gd name="T64" fmla="*/ 114 w 148"/>
                <a:gd name="T65" fmla="*/ 92 h 149"/>
                <a:gd name="T66" fmla="*/ 116 w 148"/>
                <a:gd name="T67" fmla="*/ 74 h 149"/>
                <a:gd name="T68" fmla="*/ 116 w 148"/>
                <a:gd name="T69" fmla="*/ 66 h 149"/>
                <a:gd name="T70" fmla="*/ 110 w 148"/>
                <a:gd name="T71" fmla="*/ 50 h 149"/>
                <a:gd name="T72" fmla="*/ 98 w 148"/>
                <a:gd name="T73" fmla="*/ 38 h 149"/>
                <a:gd name="T74" fmla="*/ 83 w 148"/>
                <a:gd name="T75" fmla="*/ 32 h 149"/>
                <a:gd name="T76" fmla="*/ 75 w 148"/>
                <a:gd name="T77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149">
                  <a:moveTo>
                    <a:pt x="148" y="1"/>
                  </a:moveTo>
                  <a:lnTo>
                    <a:pt x="148" y="148"/>
                  </a:lnTo>
                  <a:lnTo>
                    <a:pt x="115" y="148"/>
                  </a:lnTo>
                  <a:lnTo>
                    <a:pt x="115" y="133"/>
                  </a:lnTo>
                  <a:lnTo>
                    <a:pt x="115" y="133"/>
                  </a:lnTo>
                  <a:lnTo>
                    <a:pt x="109" y="138"/>
                  </a:lnTo>
                  <a:lnTo>
                    <a:pt x="99" y="144"/>
                  </a:lnTo>
                  <a:lnTo>
                    <a:pt x="88" y="148"/>
                  </a:lnTo>
                  <a:lnTo>
                    <a:pt x="81" y="149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59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1" y="128"/>
                  </a:lnTo>
                  <a:lnTo>
                    <a:pt x="12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1" y="90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59"/>
                  </a:lnTo>
                  <a:lnTo>
                    <a:pt x="4" y="51"/>
                  </a:lnTo>
                  <a:lnTo>
                    <a:pt x="6" y="44"/>
                  </a:lnTo>
                  <a:lnTo>
                    <a:pt x="12" y="32"/>
                  </a:lnTo>
                  <a:lnTo>
                    <a:pt x="21" y="21"/>
                  </a:lnTo>
                  <a:lnTo>
                    <a:pt x="32" y="12"/>
                  </a:lnTo>
                  <a:lnTo>
                    <a:pt x="44" y="5"/>
                  </a:lnTo>
                  <a:lnTo>
                    <a:pt x="59" y="1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7" y="1"/>
                  </a:lnTo>
                  <a:lnTo>
                    <a:pt x="99" y="5"/>
                  </a:lnTo>
                  <a:lnTo>
                    <a:pt x="109" y="11"/>
                  </a:lnTo>
                  <a:lnTo>
                    <a:pt x="115" y="17"/>
                  </a:lnTo>
                  <a:lnTo>
                    <a:pt x="115" y="1"/>
                  </a:lnTo>
                  <a:lnTo>
                    <a:pt x="148" y="1"/>
                  </a:lnTo>
                  <a:close/>
                  <a:moveTo>
                    <a:pt x="75" y="31"/>
                  </a:moveTo>
                  <a:lnTo>
                    <a:pt x="75" y="31"/>
                  </a:lnTo>
                  <a:lnTo>
                    <a:pt x="66" y="32"/>
                  </a:lnTo>
                  <a:lnTo>
                    <a:pt x="58" y="34"/>
                  </a:lnTo>
                  <a:lnTo>
                    <a:pt x="50" y="38"/>
                  </a:lnTo>
                  <a:lnTo>
                    <a:pt x="44" y="44"/>
                  </a:lnTo>
                  <a:lnTo>
                    <a:pt x="39" y="50"/>
                  </a:lnTo>
                  <a:lnTo>
                    <a:pt x="36" y="57"/>
                  </a:lnTo>
                  <a:lnTo>
                    <a:pt x="33" y="66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3" y="83"/>
                  </a:lnTo>
                  <a:lnTo>
                    <a:pt x="36" y="92"/>
                  </a:lnTo>
                  <a:lnTo>
                    <a:pt x="39" y="99"/>
                  </a:lnTo>
                  <a:lnTo>
                    <a:pt x="44" y="105"/>
                  </a:lnTo>
                  <a:lnTo>
                    <a:pt x="50" y="111"/>
                  </a:lnTo>
                  <a:lnTo>
                    <a:pt x="58" y="115"/>
                  </a:lnTo>
                  <a:lnTo>
                    <a:pt x="66" y="117"/>
                  </a:lnTo>
                  <a:lnTo>
                    <a:pt x="75" y="118"/>
                  </a:lnTo>
                  <a:lnTo>
                    <a:pt x="75" y="118"/>
                  </a:lnTo>
                  <a:lnTo>
                    <a:pt x="83" y="117"/>
                  </a:lnTo>
                  <a:lnTo>
                    <a:pt x="92" y="115"/>
                  </a:lnTo>
                  <a:lnTo>
                    <a:pt x="98" y="111"/>
                  </a:lnTo>
                  <a:lnTo>
                    <a:pt x="105" y="105"/>
                  </a:lnTo>
                  <a:lnTo>
                    <a:pt x="110" y="99"/>
                  </a:lnTo>
                  <a:lnTo>
                    <a:pt x="114" y="92"/>
                  </a:lnTo>
                  <a:lnTo>
                    <a:pt x="116" y="83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6"/>
                  </a:lnTo>
                  <a:lnTo>
                    <a:pt x="114" y="57"/>
                  </a:lnTo>
                  <a:lnTo>
                    <a:pt x="110" y="50"/>
                  </a:lnTo>
                  <a:lnTo>
                    <a:pt x="105" y="44"/>
                  </a:lnTo>
                  <a:lnTo>
                    <a:pt x="98" y="38"/>
                  </a:lnTo>
                  <a:lnTo>
                    <a:pt x="92" y="34"/>
                  </a:lnTo>
                  <a:lnTo>
                    <a:pt x="83" y="32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132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3 w 69"/>
                <a:gd name="T3" fmla="*/ 1 h 148"/>
                <a:gd name="T4" fmla="*/ 33 w 69"/>
                <a:gd name="T5" fmla="*/ 17 h 148"/>
                <a:gd name="T6" fmla="*/ 33 w 69"/>
                <a:gd name="T7" fmla="*/ 17 h 148"/>
                <a:gd name="T8" fmla="*/ 38 w 69"/>
                <a:gd name="T9" fmla="*/ 10 h 148"/>
                <a:gd name="T10" fmla="*/ 46 w 69"/>
                <a:gd name="T11" fmla="*/ 5 h 148"/>
                <a:gd name="T12" fmla="*/ 51 w 69"/>
                <a:gd name="T13" fmla="*/ 3 h 148"/>
                <a:gd name="T14" fmla="*/ 56 w 69"/>
                <a:gd name="T15" fmla="*/ 1 h 148"/>
                <a:gd name="T16" fmla="*/ 63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4 w 69"/>
                <a:gd name="T29" fmla="*/ 33 h 148"/>
                <a:gd name="T30" fmla="*/ 47 w 69"/>
                <a:gd name="T31" fmla="*/ 37 h 148"/>
                <a:gd name="T32" fmla="*/ 43 w 69"/>
                <a:gd name="T33" fmla="*/ 40 h 148"/>
                <a:gd name="T34" fmla="*/ 38 w 69"/>
                <a:gd name="T35" fmla="*/ 46 h 148"/>
                <a:gd name="T36" fmla="*/ 35 w 69"/>
                <a:gd name="T37" fmla="*/ 53 h 148"/>
                <a:gd name="T38" fmla="*/ 33 w 69"/>
                <a:gd name="T39" fmla="*/ 60 h 148"/>
                <a:gd name="T40" fmla="*/ 33 w 69"/>
                <a:gd name="T41" fmla="*/ 67 h 148"/>
                <a:gd name="T42" fmla="*/ 33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3" y="1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8" y="10"/>
                  </a:lnTo>
                  <a:lnTo>
                    <a:pt x="46" y="5"/>
                  </a:lnTo>
                  <a:lnTo>
                    <a:pt x="51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4" y="33"/>
                  </a:lnTo>
                  <a:lnTo>
                    <a:pt x="47" y="37"/>
                  </a:lnTo>
                  <a:lnTo>
                    <a:pt x="43" y="40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33" y="60"/>
                  </a:lnTo>
                  <a:lnTo>
                    <a:pt x="33" y="67"/>
                  </a:lnTo>
                  <a:lnTo>
                    <a:pt x="33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2160" y="2429"/>
              <a:ext cx="50" cy="50"/>
            </a:xfrm>
            <a:custGeom>
              <a:avLst/>
              <a:gdLst>
                <a:gd name="T0" fmla="*/ 76 w 150"/>
                <a:gd name="T1" fmla="*/ 120 h 149"/>
                <a:gd name="T2" fmla="*/ 93 w 150"/>
                <a:gd name="T3" fmla="*/ 116 h 149"/>
                <a:gd name="T4" fmla="*/ 106 w 150"/>
                <a:gd name="T5" fmla="*/ 106 h 149"/>
                <a:gd name="T6" fmla="*/ 115 w 150"/>
                <a:gd name="T7" fmla="*/ 93 h 149"/>
                <a:gd name="T8" fmla="*/ 117 w 150"/>
                <a:gd name="T9" fmla="*/ 74 h 149"/>
                <a:gd name="T10" fmla="*/ 150 w 150"/>
                <a:gd name="T11" fmla="*/ 74 h 149"/>
                <a:gd name="T12" fmla="*/ 149 w 150"/>
                <a:gd name="T13" fmla="*/ 90 h 149"/>
                <a:gd name="T14" fmla="*/ 144 w 150"/>
                <a:gd name="T15" fmla="*/ 104 h 149"/>
                <a:gd name="T16" fmla="*/ 128 w 150"/>
                <a:gd name="T17" fmla="*/ 128 h 149"/>
                <a:gd name="T18" fmla="*/ 105 w 150"/>
                <a:gd name="T19" fmla="*/ 144 h 149"/>
                <a:gd name="T20" fmla="*/ 90 w 150"/>
                <a:gd name="T21" fmla="*/ 148 h 149"/>
                <a:gd name="T22" fmla="*/ 76 w 150"/>
                <a:gd name="T23" fmla="*/ 149 h 149"/>
                <a:gd name="T24" fmla="*/ 67 w 150"/>
                <a:gd name="T25" fmla="*/ 149 h 149"/>
                <a:gd name="T26" fmla="*/ 53 w 150"/>
                <a:gd name="T27" fmla="*/ 146 h 149"/>
                <a:gd name="T28" fmla="*/ 33 w 150"/>
                <a:gd name="T29" fmla="*/ 137 h 149"/>
                <a:gd name="T30" fmla="*/ 14 w 150"/>
                <a:gd name="T31" fmla="*/ 117 h 149"/>
                <a:gd name="T32" fmla="*/ 4 w 150"/>
                <a:gd name="T33" fmla="*/ 98 h 149"/>
                <a:gd name="T34" fmla="*/ 1 w 150"/>
                <a:gd name="T35" fmla="*/ 83 h 149"/>
                <a:gd name="T36" fmla="*/ 0 w 150"/>
                <a:gd name="T37" fmla="*/ 74 h 149"/>
                <a:gd name="T38" fmla="*/ 3 w 150"/>
                <a:gd name="T39" fmla="*/ 59 h 149"/>
                <a:gd name="T40" fmla="*/ 6 w 150"/>
                <a:gd name="T41" fmla="*/ 45 h 149"/>
                <a:gd name="T42" fmla="*/ 22 w 150"/>
                <a:gd name="T43" fmla="*/ 21 h 149"/>
                <a:gd name="T44" fmla="*/ 45 w 150"/>
                <a:gd name="T45" fmla="*/ 5 h 149"/>
                <a:gd name="T46" fmla="*/ 60 w 150"/>
                <a:gd name="T47" fmla="*/ 1 h 149"/>
                <a:gd name="T48" fmla="*/ 76 w 150"/>
                <a:gd name="T49" fmla="*/ 0 h 149"/>
                <a:gd name="T50" fmla="*/ 84 w 150"/>
                <a:gd name="T51" fmla="*/ 0 h 149"/>
                <a:gd name="T52" fmla="*/ 99 w 150"/>
                <a:gd name="T53" fmla="*/ 4 h 149"/>
                <a:gd name="T54" fmla="*/ 112 w 150"/>
                <a:gd name="T55" fmla="*/ 9 h 149"/>
                <a:gd name="T56" fmla="*/ 129 w 150"/>
                <a:gd name="T57" fmla="*/ 22 h 149"/>
                <a:gd name="T58" fmla="*/ 105 w 150"/>
                <a:gd name="T59" fmla="*/ 43 h 149"/>
                <a:gd name="T60" fmla="*/ 93 w 150"/>
                <a:gd name="T61" fmla="*/ 34 h 149"/>
                <a:gd name="T62" fmla="*/ 76 w 150"/>
                <a:gd name="T63" fmla="*/ 31 h 149"/>
                <a:gd name="T64" fmla="*/ 66 w 150"/>
                <a:gd name="T65" fmla="*/ 31 h 149"/>
                <a:gd name="T66" fmla="*/ 51 w 150"/>
                <a:gd name="T67" fmla="*/ 38 h 149"/>
                <a:gd name="T68" fmla="*/ 40 w 150"/>
                <a:gd name="T69" fmla="*/ 49 h 149"/>
                <a:gd name="T70" fmla="*/ 34 w 150"/>
                <a:gd name="T71" fmla="*/ 65 h 149"/>
                <a:gd name="T72" fmla="*/ 33 w 150"/>
                <a:gd name="T73" fmla="*/ 74 h 149"/>
                <a:gd name="T74" fmla="*/ 37 w 150"/>
                <a:gd name="T75" fmla="*/ 93 h 149"/>
                <a:gd name="T76" fmla="*/ 45 w 150"/>
                <a:gd name="T77" fmla="*/ 106 h 149"/>
                <a:gd name="T78" fmla="*/ 59 w 150"/>
                <a:gd name="T79" fmla="*/ 116 h 149"/>
                <a:gd name="T80" fmla="*/ 76 w 150"/>
                <a:gd name="T81" fmla="*/ 12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" h="149">
                  <a:moveTo>
                    <a:pt x="76" y="120"/>
                  </a:moveTo>
                  <a:lnTo>
                    <a:pt x="76" y="120"/>
                  </a:lnTo>
                  <a:lnTo>
                    <a:pt x="84" y="118"/>
                  </a:lnTo>
                  <a:lnTo>
                    <a:pt x="93" y="116"/>
                  </a:lnTo>
                  <a:lnTo>
                    <a:pt x="100" y="112"/>
                  </a:lnTo>
                  <a:lnTo>
                    <a:pt x="106" y="106"/>
                  </a:lnTo>
                  <a:lnTo>
                    <a:pt x="111" y="100"/>
                  </a:lnTo>
                  <a:lnTo>
                    <a:pt x="115" y="93"/>
                  </a:lnTo>
                  <a:lnTo>
                    <a:pt x="117" y="84"/>
                  </a:lnTo>
                  <a:lnTo>
                    <a:pt x="117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0" y="83"/>
                  </a:lnTo>
                  <a:lnTo>
                    <a:pt x="149" y="90"/>
                  </a:lnTo>
                  <a:lnTo>
                    <a:pt x="146" y="98"/>
                  </a:lnTo>
                  <a:lnTo>
                    <a:pt x="144" y="104"/>
                  </a:lnTo>
                  <a:lnTo>
                    <a:pt x="138" y="117"/>
                  </a:lnTo>
                  <a:lnTo>
                    <a:pt x="128" y="128"/>
                  </a:lnTo>
                  <a:lnTo>
                    <a:pt x="117" y="137"/>
                  </a:lnTo>
                  <a:lnTo>
                    <a:pt x="105" y="144"/>
                  </a:lnTo>
                  <a:lnTo>
                    <a:pt x="98" y="146"/>
                  </a:lnTo>
                  <a:lnTo>
                    <a:pt x="90" y="148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4" y="117"/>
                  </a:lnTo>
                  <a:lnTo>
                    <a:pt x="6" y="105"/>
                  </a:lnTo>
                  <a:lnTo>
                    <a:pt x="4" y="98"/>
                  </a:lnTo>
                  <a:lnTo>
                    <a:pt x="3" y="90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3" y="59"/>
                  </a:lnTo>
                  <a:lnTo>
                    <a:pt x="4" y="5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3" y="12"/>
                  </a:lnTo>
                  <a:lnTo>
                    <a:pt x="45" y="5"/>
                  </a:lnTo>
                  <a:lnTo>
                    <a:pt x="53" y="3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84" y="0"/>
                  </a:lnTo>
                  <a:lnTo>
                    <a:pt x="92" y="1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8" y="12"/>
                  </a:lnTo>
                  <a:lnTo>
                    <a:pt x="129" y="22"/>
                  </a:lnTo>
                  <a:lnTo>
                    <a:pt x="105" y="43"/>
                  </a:lnTo>
                  <a:lnTo>
                    <a:pt x="105" y="43"/>
                  </a:lnTo>
                  <a:lnTo>
                    <a:pt x="99" y="38"/>
                  </a:lnTo>
                  <a:lnTo>
                    <a:pt x="93" y="34"/>
                  </a:lnTo>
                  <a:lnTo>
                    <a:pt x="84" y="31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66" y="31"/>
                  </a:lnTo>
                  <a:lnTo>
                    <a:pt x="59" y="33"/>
                  </a:lnTo>
                  <a:lnTo>
                    <a:pt x="51" y="38"/>
                  </a:lnTo>
                  <a:lnTo>
                    <a:pt x="45" y="43"/>
                  </a:lnTo>
                  <a:lnTo>
                    <a:pt x="40" y="49"/>
                  </a:lnTo>
                  <a:lnTo>
                    <a:pt x="37" y="56"/>
                  </a:lnTo>
                  <a:lnTo>
                    <a:pt x="34" y="65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4" y="84"/>
                  </a:lnTo>
                  <a:lnTo>
                    <a:pt x="37" y="93"/>
                  </a:lnTo>
                  <a:lnTo>
                    <a:pt x="40" y="100"/>
                  </a:lnTo>
                  <a:lnTo>
                    <a:pt x="45" y="106"/>
                  </a:lnTo>
                  <a:lnTo>
                    <a:pt x="51" y="112"/>
                  </a:lnTo>
                  <a:lnTo>
                    <a:pt x="59" y="116"/>
                  </a:lnTo>
                  <a:lnTo>
                    <a:pt x="66" y="118"/>
                  </a:lnTo>
                  <a:lnTo>
                    <a:pt x="76" y="120"/>
                  </a:lnTo>
                  <a:lnTo>
                    <a:pt x="76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219" y="2409"/>
              <a:ext cx="43" cy="69"/>
            </a:xfrm>
            <a:custGeom>
              <a:avLst/>
              <a:gdLst>
                <a:gd name="T0" fmla="*/ 0 w 130"/>
                <a:gd name="T1" fmla="*/ 4 h 209"/>
                <a:gd name="T2" fmla="*/ 31 w 130"/>
                <a:gd name="T3" fmla="*/ 0 h 209"/>
                <a:gd name="T4" fmla="*/ 31 w 130"/>
                <a:gd name="T5" fmla="*/ 79 h 209"/>
                <a:gd name="T6" fmla="*/ 31 w 130"/>
                <a:gd name="T7" fmla="*/ 79 h 209"/>
                <a:gd name="T8" fmla="*/ 39 w 130"/>
                <a:gd name="T9" fmla="*/ 72 h 209"/>
                <a:gd name="T10" fmla="*/ 48 w 130"/>
                <a:gd name="T11" fmla="*/ 66 h 209"/>
                <a:gd name="T12" fmla="*/ 60 w 130"/>
                <a:gd name="T13" fmla="*/ 62 h 209"/>
                <a:gd name="T14" fmla="*/ 67 w 130"/>
                <a:gd name="T15" fmla="*/ 61 h 209"/>
                <a:gd name="T16" fmla="*/ 74 w 130"/>
                <a:gd name="T17" fmla="*/ 61 h 209"/>
                <a:gd name="T18" fmla="*/ 74 w 130"/>
                <a:gd name="T19" fmla="*/ 61 h 209"/>
                <a:gd name="T20" fmla="*/ 86 w 130"/>
                <a:gd name="T21" fmla="*/ 62 h 209"/>
                <a:gd name="T22" fmla="*/ 97 w 130"/>
                <a:gd name="T23" fmla="*/ 65 h 209"/>
                <a:gd name="T24" fmla="*/ 107 w 130"/>
                <a:gd name="T25" fmla="*/ 70 h 209"/>
                <a:gd name="T26" fmla="*/ 114 w 130"/>
                <a:gd name="T27" fmla="*/ 77 h 209"/>
                <a:gd name="T28" fmla="*/ 120 w 130"/>
                <a:gd name="T29" fmla="*/ 85 h 209"/>
                <a:gd name="T30" fmla="*/ 125 w 130"/>
                <a:gd name="T31" fmla="*/ 95 h 209"/>
                <a:gd name="T32" fmla="*/ 129 w 130"/>
                <a:gd name="T33" fmla="*/ 107 h 209"/>
                <a:gd name="T34" fmla="*/ 130 w 130"/>
                <a:gd name="T35" fmla="*/ 121 h 209"/>
                <a:gd name="T36" fmla="*/ 130 w 130"/>
                <a:gd name="T37" fmla="*/ 209 h 209"/>
                <a:gd name="T38" fmla="*/ 97 w 130"/>
                <a:gd name="T39" fmla="*/ 209 h 209"/>
                <a:gd name="T40" fmla="*/ 97 w 130"/>
                <a:gd name="T41" fmla="*/ 128 h 209"/>
                <a:gd name="T42" fmla="*/ 97 w 130"/>
                <a:gd name="T43" fmla="*/ 128 h 209"/>
                <a:gd name="T44" fmla="*/ 97 w 130"/>
                <a:gd name="T45" fmla="*/ 120 h 209"/>
                <a:gd name="T46" fmla="*/ 96 w 130"/>
                <a:gd name="T47" fmla="*/ 112 h 209"/>
                <a:gd name="T48" fmla="*/ 93 w 130"/>
                <a:gd name="T49" fmla="*/ 106 h 209"/>
                <a:gd name="T50" fmla="*/ 90 w 130"/>
                <a:gd name="T51" fmla="*/ 101 h 209"/>
                <a:gd name="T52" fmla="*/ 85 w 130"/>
                <a:gd name="T53" fmla="*/ 96 h 209"/>
                <a:gd name="T54" fmla="*/ 80 w 130"/>
                <a:gd name="T55" fmla="*/ 94 h 209"/>
                <a:gd name="T56" fmla="*/ 73 w 130"/>
                <a:gd name="T57" fmla="*/ 92 h 209"/>
                <a:gd name="T58" fmla="*/ 65 w 130"/>
                <a:gd name="T59" fmla="*/ 92 h 209"/>
                <a:gd name="T60" fmla="*/ 65 w 130"/>
                <a:gd name="T61" fmla="*/ 92 h 209"/>
                <a:gd name="T62" fmla="*/ 58 w 130"/>
                <a:gd name="T63" fmla="*/ 92 h 209"/>
                <a:gd name="T64" fmla="*/ 52 w 130"/>
                <a:gd name="T65" fmla="*/ 94 h 209"/>
                <a:gd name="T66" fmla="*/ 46 w 130"/>
                <a:gd name="T67" fmla="*/ 98 h 209"/>
                <a:gd name="T68" fmla="*/ 41 w 130"/>
                <a:gd name="T69" fmla="*/ 101 h 209"/>
                <a:gd name="T70" fmla="*/ 37 w 130"/>
                <a:gd name="T71" fmla="*/ 107 h 209"/>
                <a:gd name="T72" fmla="*/ 34 w 130"/>
                <a:gd name="T73" fmla="*/ 114 h 209"/>
                <a:gd name="T74" fmla="*/ 32 w 130"/>
                <a:gd name="T75" fmla="*/ 121 h 209"/>
                <a:gd name="T76" fmla="*/ 31 w 130"/>
                <a:gd name="T77" fmla="*/ 128 h 209"/>
                <a:gd name="T78" fmla="*/ 31 w 130"/>
                <a:gd name="T79" fmla="*/ 209 h 209"/>
                <a:gd name="T80" fmla="*/ 0 w 130"/>
                <a:gd name="T81" fmla="*/ 209 h 209"/>
                <a:gd name="T82" fmla="*/ 0 w 130"/>
                <a:gd name="T83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209">
                  <a:moveTo>
                    <a:pt x="0" y="4"/>
                  </a:moveTo>
                  <a:lnTo>
                    <a:pt x="31" y="0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9" y="72"/>
                  </a:lnTo>
                  <a:lnTo>
                    <a:pt x="48" y="66"/>
                  </a:lnTo>
                  <a:lnTo>
                    <a:pt x="60" y="62"/>
                  </a:lnTo>
                  <a:lnTo>
                    <a:pt x="67" y="61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86" y="62"/>
                  </a:lnTo>
                  <a:lnTo>
                    <a:pt x="97" y="65"/>
                  </a:lnTo>
                  <a:lnTo>
                    <a:pt x="107" y="70"/>
                  </a:lnTo>
                  <a:lnTo>
                    <a:pt x="114" y="77"/>
                  </a:lnTo>
                  <a:lnTo>
                    <a:pt x="120" y="85"/>
                  </a:lnTo>
                  <a:lnTo>
                    <a:pt x="125" y="95"/>
                  </a:lnTo>
                  <a:lnTo>
                    <a:pt x="129" y="107"/>
                  </a:lnTo>
                  <a:lnTo>
                    <a:pt x="130" y="121"/>
                  </a:lnTo>
                  <a:lnTo>
                    <a:pt x="130" y="209"/>
                  </a:lnTo>
                  <a:lnTo>
                    <a:pt x="97" y="209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0"/>
                  </a:lnTo>
                  <a:lnTo>
                    <a:pt x="96" y="112"/>
                  </a:lnTo>
                  <a:lnTo>
                    <a:pt x="93" y="106"/>
                  </a:lnTo>
                  <a:lnTo>
                    <a:pt x="90" y="101"/>
                  </a:lnTo>
                  <a:lnTo>
                    <a:pt x="85" y="96"/>
                  </a:lnTo>
                  <a:lnTo>
                    <a:pt x="80" y="94"/>
                  </a:lnTo>
                  <a:lnTo>
                    <a:pt x="73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58" y="92"/>
                  </a:lnTo>
                  <a:lnTo>
                    <a:pt x="52" y="94"/>
                  </a:lnTo>
                  <a:lnTo>
                    <a:pt x="46" y="98"/>
                  </a:lnTo>
                  <a:lnTo>
                    <a:pt x="41" y="101"/>
                  </a:lnTo>
                  <a:lnTo>
                    <a:pt x="37" y="107"/>
                  </a:lnTo>
                  <a:lnTo>
                    <a:pt x="34" y="114"/>
                  </a:lnTo>
                  <a:lnTo>
                    <a:pt x="32" y="121"/>
                  </a:lnTo>
                  <a:lnTo>
                    <a:pt x="31" y="128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2300" y="2410"/>
              <a:ext cx="67" cy="69"/>
            </a:xfrm>
            <a:custGeom>
              <a:avLst/>
              <a:gdLst>
                <a:gd name="T0" fmla="*/ 101 w 202"/>
                <a:gd name="T1" fmla="*/ 176 h 207"/>
                <a:gd name="T2" fmla="*/ 129 w 202"/>
                <a:gd name="T3" fmla="*/ 171 h 207"/>
                <a:gd name="T4" fmla="*/ 150 w 202"/>
                <a:gd name="T5" fmla="*/ 156 h 207"/>
                <a:gd name="T6" fmla="*/ 165 w 202"/>
                <a:gd name="T7" fmla="*/ 132 h 207"/>
                <a:gd name="T8" fmla="*/ 170 w 202"/>
                <a:gd name="T9" fmla="*/ 103 h 207"/>
                <a:gd name="T10" fmla="*/ 202 w 202"/>
                <a:gd name="T11" fmla="*/ 103 h 207"/>
                <a:gd name="T12" fmla="*/ 201 w 202"/>
                <a:gd name="T13" fmla="*/ 124 h 207"/>
                <a:gd name="T14" fmla="*/ 195 w 202"/>
                <a:gd name="T15" fmla="*/ 143 h 207"/>
                <a:gd name="T16" fmla="*/ 185 w 202"/>
                <a:gd name="T17" fmla="*/ 162 h 207"/>
                <a:gd name="T18" fmla="*/ 173 w 202"/>
                <a:gd name="T19" fmla="*/ 178 h 207"/>
                <a:gd name="T20" fmla="*/ 159 w 202"/>
                <a:gd name="T21" fmla="*/ 190 h 207"/>
                <a:gd name="T22" fmla="*/ 142 w 202"/>
                <a:gd name="T23" fmla="*/ 200 h 207"/>
                <a:gd name="T24" fmla="*/ 122 w 202"/>
                <a:gd name="T25" fmla="*/ 206 h 207"/>
                <a:gd name="T26" fmla="*/ 101 w 202"/>
                <a:gd name="T27" fmla="*/ 207 h 207"/>
                <a:gd name="T28" fmla="*/ 92 w 202"/>
                <a:gd name="T29" fmla="*/ 207 h 207"/>
                <a:gd name="T30" fmla="*/ 71 w 202"/>
                <a:gd name="T31" fmla="*/ 203 h 207"/>
                <a:gd name="T32" fmla="*/ 53 w 202"/>
                <a:gd name="T33" fmla="*/ 195 h 207"/>
                <a:gd name="T34" fmla="*/ 37 w 202"/>
                <a:gd name="T35" fmla="*/ 184 h 207"/>
                <a:gd name="T36" fmla="*/ 23 w 202"/>
                <a:gd name="T37" fmla="*/ 169 h 207"/>
                <a:gd name="T38" fmla="*/ 12 w 202"/>
                <a:gd name="T39" fmla="*/ 153 h 207"/>
                <a:gd name="T40" fmla="*/ 5 w 202"/>
                <a:gd name="T41" fmla="*/ 135 h 207"/>
                <a:gd name="T42" fmla="*/ 2 w 202"/>
                <a:gd name="T43" fmla="*/ 114 h 207"/>
                <a:gd name="T44" fmla="*/ 0 w 202"/>
                <a:gd name="T45" fmla="*/ 103 h 207"/>
                <a:gd name="T46" fmla="*/ 3 w 202"/>
                <a:gd name="T47" fmla="*/ 82 h 207"/>
                <a:gd name="T48" fmla="*/ 9 w 202"/>
                <a:gd name="T49" fmla="*/ 63 h 207"/>
                <a:gd name="T50" fmla="*/ 17 w 202"/>
                <a:gd name="T51" fmla="*/ 45 h 207"/>
                <a:gd name="T52" fmla="*/ 30 w 202"/>
                <a:gd name="T53" fmla="*/ 30 h 207"/>
                <a:gd name="T54" fmla="*/ 44 w 202"/>
                <a:gd name="T55" fmla="*/ 17 h 207"/>
                <a:gd name="T56" fmla="*/ 61 w 202"/>
                <a:gd name="T57" fmla="*/ 8 h 207"/>
                <a:gd name="T58" fmla="*/ 81 w 202"/>
                <a:gd name="T59" fmla="*/ 2 h 207"/>
                <a:gd name="T60" fmla="*/ 101 w 202"/>
                <a:gd name="T61" fmla="*/ 0 h 207"/>
                <a:gd name="T62" fmla="*/ 114 w 202"/>
                <a:gd name="T63" fmla="*/ 0 h 207"/>
                <a:gd name="T64" fmla="*/ 135 w 202"/>
                <a:gd name="T65" fmla="*/ 6 h 207"/>
                <a:gd name="T66" fmla="*/ 155 w 202"/>
                <a:gd name="T67" fmla="*/ 15 h 207"/>
                <a:gd name="T68" fmla="*/ 172 w 202"/>
                <a:gd name="T69" fmla="*/ 29 h 207"/>
                <a:gd name="T70" fmla="*/ 156 w 202"/>
                <a:gd name="T71" fmla="*/ 59 h 207"/>
                <a:gd name="T72" fmla="*/ 151 w 202"/>
                <a:gd name="T73" fmla="*/ 53 h 207"/>
                <a:gd name="T74" fmla="*/ 140 w 202"/>
                <a:gd name="T75" fmla="*/ 42 h 207"/>
                <a:gd name="T76" fmla="*/ 127 w 202"/>
                <a:gd name="T77" fmla="*/ 35 h 207"/>
                <a:gd name="T78" fmla="*/ 111 w 202"/>
                <a:gd name="T79" fmla="*/ 31 h 207"/>
                <a:gd name="T80" fmla="*/ 101 w 202"/>
                <a:gd name="T81" fmla="*/ 30 h 207"/>
                <a:gd name="T82" fmla="*/ 88 w 202"/>
                <a:gd name="T83" fmla="*/ 31 h 207"/>
                <a:gd name="T84" fmla="*/ 75 w 202"/>
                <a:gd name="T85" fmla="*/ 36 h 207"/>
                <a:gd name="T86" fmla="*/ 53 w 202"/>
                <a:gd name="T87" fmla="*/ 52 h 207"/>
                <a:gd name="T88" fmla="*/ 39 w 202"/>
                <a:gd name="T89" fmla="*/ 75 h 207"/>
                <a:gd name="T90" fmla="*/ 34 w 202"/>
                <a:gd name="T91" fmla="*/ 103 h 207"/>
                <a:gd name="T92" fmla="*/ 36 w 202"/>
                <a:gd name="T93" fmla="*/ 118 h 207"/>
                <a:gd name="T94" fmla="*/ 45 w 202"/>
                <a:gd name="T95" fmla="*/ 145 h 207"/>
                <a:gd name="T96" fmla="*/ 62 w 202"/>
                <a:gd name="T97" fmla="*/ 164 h 207"/>
                <a:gd name="T98" fmla="*/ 81 w 202"/>
                <a:gd name="T99" fmla="*/ 173 h 207"/>
                <a:gd name="T100" fmla="*/ 94 w 202"/>
                <a:gd name="T101" fmla="*/ 176 h 207"/>
                <a:gd name="T102" fmla="*/ 101 w 202"/>
                <a:gd name="T103" fmla="*/ 17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207">
                  <a:moveTo>
                    <a:pt x="101" y="176"/>
                  </a:moveTo>
                  <a:lnTo>
                    <a:pt x="101" y="176"/>
                  </a:lnTo>
                  <a:lnTo>
                    <a:pt x="116" y="175"/>
                  </a:lnTo>
                  <a:lnTo>
                    <a:pt x="129" y="171"/>
                  </a:lnTo>
                  <a:lnTo>
                    <a:pt x="140" y="164"/>
                  </a:lnTo>
                  <a:lnTo>
                    <a:pt x="150" y="156"/>
                  </a:lnTo>
                  <a:lnTo>
                    <a:pt x="159" y="145"/>
                  </a:lnTo>
                  <a:lnTo>
                    <a:pt x="165" y="132"/>
                  </a:lnTo>
                  <a:lnTo>
                    <a:pt x="168" y="119"/>
                  </a:lnTo>
                  <a:lnTo>
                    <a:pt x="170" y="103"/>
                  </a:lnTo>
                  <a:lnTo>
                    <a:pt x="202" y="103"/>
                  </a:lnTo>
                  <a:lnTo>
                    <a:pt x="202" y="103"/>
                  </a:lnTo>
                  <a:lnTo>
                    <a:pt x="202" y="114"/>
                  </a:lnTo>
                  <a:lnTo>
                    <a:pt x="201" y="124"/>
                  </a:lnTo>
                  <a:lnTo>
                    <a:pt x="199" y="135"/>
                  </a:lnTo>
                  <a:lnTo>
                    <a:pt x="195" y="143"/>
                  </a:lnTo>
                  <a:lnTo>
                    <a:pt x="190" y="153"/>
                  </a:lnTo>
                  <a:lnTo>
                    <a:pt x="185" y="162"/>
                  </a:lnTo>
                  <a:lnTo>
                    <a:pt x="181" y="169"/>
                  </a:lnTo>
                  <a:lnTo>
                    <a:pt x="173" y="178"/>
                  </a:lnTo>
                  <a:lnTo>
                    <a:pt x="167" y="184"/>
                  </a:lnTo>
                  <a:lnTo>
                    <a:pt x="159" y="190"/>
                  </a:lnTo>
                  <a:lnTo>
                    <a:pt x="151" y="195"/>
                  </a:lnTo>
                  <a:lnTo>
                    <a:pt x="142" y="200"/>
                  </a:lnTo>
                  <a:lnTo>
                    <a:pt x="133" y="203"/>
                  </a:lnTo>
                  <a:lnTo>
                    <a:pt x="122" y="206"/>
                  </a:lnTo>
                  <a:lnTo>
                    <a:pt x="112" y="207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92" y="207"/>
                  </a:lnTo>
                  <a:lnTo>
                    <a:pt x="81" y="206"/>
                  </a:lnTo>
                  <a:lnTo>
                    <a:pt x="71" y="203"/>
                  </a:lnTo>
                  <a:lnTo>
                    <a:pt x="61" y="200"/>
                  </a:lnTo>
                  <a:lnTo>
                    <a:pt x="53" y="195"/>
                  </a:lnTo>
                  <a:lnTo>
                    <a:pt x="44" y="190"/>
                  </a:lnTo>
                  <a:lnTo>
                    <a:pt x="37" y="184"/>
                  </a:lnTo>
                  <a:lnTo>
                    <a:pt x="30" y="178"/>
                  </a:lnTo>
                  <a:lnTo>
                    <a:pt x="23" y="169"/>
                  </a:lnTo>
                  <a:lnTo>
                    <a:pt x="17" y="162"/>
                  </a:lnTo>
                  <a:lnTo>
                    <a:pt x="12" y="153"/>
                  </a:lnTo>
                  <a:lnTo>
                    <a:pt x="9" y="143"/>
                  </a:lnTo>
                  <a:lnTo>
                    <a:pt x="5" y="135"/>
                  </a:lnTo>
                  <a:lnTo>
                    <a:pt x="3" y="124"/>
                  </a:lnTo>
                  <a:lnTo>
                    <a:pt x="2" y="114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2" y="92"/>
                  </a:lnTo>
                  <a:lnTo>
                    <a:pt x="3" y="82"/>
                  </a:lnTo>
                  <a:lnTo>
                    <a:pt x="5" y="73"/>
                  </a:lnTo>
                  <a:lnTo>
                    <a:pt x="9" y="63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4"/>
                  </a:lnTo>
                  <a:lnTo>
                    <a:pt x="81" y="2"/>
                  </a:lnTo>
                  <a:lnTo>
                    <a:pt x="9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126" y="2"/>
                  </a:lnTo>
                  <a:lnTo>
                    <a:pt x="135" y="6"/>
                  </a:lnTo>
                  <a:lnTo>
                    <a:pt x="146" y="9"/>
                  </a:lnTo>
                  <a:lnTo>
                    <a:pt x="155" y="15"/>
                  </a:lnTo>
                  <a:lnTo>
                    <a:pt x="163" y="22"/>
                  </a:lnTo>
                  <a:lnTo>
                    <a:pt x="172" y="29"/>
                  </a:lnTo>
                  <a:lnTo>
                    <a:pt x="179" y="37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1" y="53"/>
                  </a:lnTo>
                  <a:lnTo>
                    <a:pt x="146" y="47"/>
                  </a:lnTo>
                  <a:lnTo>
                    <a:pt x="140" y="42"/>
                  </a:lnTo>
                  <a:lnTo>
                    <a:pt x="134" y="39"/>
                  </a:lnTo>
                  <a:lnTo>
                    <a:pt x="127" y="35"/>
                  </a:lnTo>
                  <a:lnTo>
                    <a:pt x="118" y="32"/>
                  </a:lnTo>
                  <a:lnTo>
                    <a:pt x="111" y="31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94" y="31"/>
                  </a:lnTo>
                  <a:lnTo>
                    <a:pt x="88" y="31"/>
                  </a:lnTo>
                  <a:lnTo>
                    <a:pt x="81" y="34"/>
                  </a:lnTo>
                  <a:lnTo>
                    <a:pt x="75" y="36"/>
                  </a:lnTo>
                  <a:lnTo>
                    <a:pt x="62" y="42"/>
                  </a:lnTo>
                  <a:lnTo>
                    <a:pt x="53" y="52"/>
                  </a:lnTo>
                  <a:lnTo>
                    <a:pt x="45" y="62"/>
                  </a:lnTo>
                  <a:lnTo>
                    <a:pt x="39" y="75"/>
                  </a:lnTo>
                  <a:lnTo>
                    <a:pt x="36" y="89"/>
                  </a:lnTo>
                  <a:lnTo>
                    <a:pt x="34" y="103"/>
                  </a:lnTo>
                  <a:lnTo>
                    <a:pt x="34" y="103"/>
                  </a:lnTo>
                  <a:lnTo>
                    <a:pt x="36" y="118"/>
                  </a:lnTo>
                  <a:lnTo>
                    <a:pt x="39" y="132"/>
                  </a:lnTo>
                  <a:lnTo>
                    <a:pt x="45" y="145"/>
                  </a:lnTo>
                  <a:lnTo>
                    <a:pt x="53" y="156"/>
                  </a:lnTo>
                  <a:lnTo>
                    <a:pt x="62" y="164"/>
                  </a:lnTo>
                  <a:lnTo>
                    <a:pt x="75" y="170"/>
                  </a:lnTo>
                  <a:lnTo>
                    <a:pt x="81" y="173"/>
                  </a:lnTo>
                  <a:lnTo>
                    <a:pt x="88" y="175"/>
                  </a:lnTo>
                  <a:lnTo>
                    <a:pt x="94" y="176"/>
                  </a:lnTo>
                  <a:lnTo>
                    <a:pt x="101" y="176"/>
                  </a:lnTo>
                  <a:lnTo>
                    <a:pt x="101" y="1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EditPoints="1"/>
            </p:cNvSpPr>
            <p:nvPr userDrawn="1"/>
          </p:nvSpPr>
          <p:spPr bwMode="auto">
            <a:xfrm>
              <a:off x="2376" y="2429"/>
              <a:ext cx="49" cy="50"/>
            </a:xfrm>
            <a:custGeom>
              <a:avLst/>
              <a:gdLst>
                <a:gd name="T0" fmla="*/ 34 w 148"/>
                <a:gd name="T1" fmla="*/ 85 h 149"/>
                <a:gd name="T2" fmla="*/ 39 w 148"/>
                <a:gd name="T3" fmla="*/ 99 h 149"/>
                <a:gd name="T4" fmla="*/ 47 w 148"/>
                <a:gd name="T5" fmla="*/ 110 h 149"/>
                <a:gd name="T6" fmla="*/ 59 w 148"/>
                <a:gd name="T7" fmla="*/ 116 h 149"/>
                <a:gd name="T8" fmla="*/ 75 w 148"/>
                <a:gd name="T9" fmla="*/ 120 h 149"/>
                <a:gd name="T10" fmla="*/ 85 w 148"/>
                <a:gd name="T11" fmla="*/ 118 h 149"/>
                <a:gd name="T12" fmla="*/ 102 w 148"/>
                <a:gd name="T13" fmla="*/ 111 h 149"/>
                <a:gd name="T14" fmla="*/ 146 w 148"/>
                <a:gd name="T15" fmla="*/ 105 h 149"/>
                <a:gd name="T16" fmla="*/ 141 w 148"/>
                <a:gd name="T17" fmla="*/ 115 h 149"/>
                <a:gd name="T18" fmla="*/ 128 w 148"/>
                <a:gd name="T19" fmla="*/ 131 h 149"/>
                <a:gd name="T20" fmla="*/ 109 w 148"/>
                <a:gd name="T21" fmla="*/ 143 h 149"/>
                <a:gd name="T22" fmla="*/ 87 w 148"/>
                <a:gd name="T23" fmla="*/ 149 h 149"/>
                <a:gd name="T24" fmla="*/ 75 w 148"/>
                <a:gd name="T25" fmla="*/ 149 h 149"/>
                <a:gd name="T26" fmla="*/ 59 w 148"/>
                <a:gd name="T27" fmla="*/ 148 h 149"/>
                <a:gd name="T28" fmla="*/ 45 w 148"/>
                <a:gd name="T29" fmla="*/ 144 h 149"/>
                <a:gd name="T30" fmla="*/ 22 w 148"/>
                <a:gd name="T31" fmla="*/ 128 h 149"/>
                <a:gd name="T32" fmla="*/ 6 w 148"/>
                <a:gd name="T33" fmla="*/ 104 h 149"/>
                <a:gd name="T34" fmla="*/ 1 w 148"/>
                <a:gd name="T35" fmla="*/ 90 h 149"/>
                <a:gd name="T36" fmla="*/ 0 w 148"/>
                <a:gd name="T37" fmla="*/ 74 h 149"/>
                <a:gd name="T38" fmla="*/ 0 w 148"/>
                <a:gd name="T39" fmla="*/ 67 h 149"/>
                <a:gd name="T40" fmla="*/ 6 w 148"/>
                <a:gd name="T41" fmla="*/ 45 h 149"/>
                <a:gd name="T42" fmla="*/ 22 w 148"/>
                <a:gd name="T43" fmla="*/ 22 h 149"/>
                <a:gd name="T44" fmla="*/ 45 w 148"/>
                <a:gd name="T45" fmla="*/ 6 h 149"/>
                <a:gd name="T46" fmla="*/ 58 w 148"/>
                <a:gd name="T47" fmla="*/ 1 h 149"/>
                <a:gd name="T48" fmla="*/ 74 w 148"/>
                <a:gd name="T49" fmla="*/ 0 h 149"/>
                <a:gd name="T50" fmla="*/ 81 w 148"/>
                <a:gd name="T51" fmla="*/ 0 h 149"/>
                <a:gd name="T52" fmla="*/ 96 w 148"/>
                <a:gd name="T53" fmla="*/ 4 h 149"/>
                <a:gd name="T54" fmla="*/ 115 w 148"/>
                <a:gd name="T55" fmla="*/ 12 h 149"/>
                <a:gd name="T56" fmla="*/ 135 w 148"/>
                <a:gd name="T57" fmla="*/ 33 h 149"/>
                <a:gd name="T58" fmla="*/ 146 w 148"/>
                <a:gd name="T59" fmla="*/ 60 h 149"/>
                <a:gd name="T60" fmla="*/ 148 w 148"/>
                <a:gd name="T61" fmla="*/ 74 h 149"/>
                <a:gd name="T62" fmla="*/ 147 w 148"/>
                <a:gd name="T63" fmla="*/ 85 h 149"/>
                <a:gd name="T64" fmla="*/ 35 w 148"/>
                <a:gd name="T65" fmla="*/ 57 h 149"/>
                <a:gd name="T66" fmla="*/ 113 w 148"/>
                <a:gd name="T67" fmla="*/ 57 h 149"/>
                <a:gd name="T68" fmla="*/ 107 w 148"/>
                <a:gd name="T69" fmla="*/ 46 h 149"/>
                <a:gd name="T70" fmla="*/ 98 w 148"/>
                <a:gd name="T71" fmla="*/ 38 h 149"/>
                <a:gd name="T72" fmla="*/ 87 w 148"/>
                <a:gd name="T73" fmla="*/ 32 h 149"/>
                <a:gd name="T74" fmla="*/ 74 w 148"/>
                <a:gd name="T75" fmla="*/ 29 h 149"/>
                <a:gd name="T76" fmla="*/ 67 w 148"/>
                <a:gd name="T77" fmla="*/ 31 h 149"/>
                <a:gd name="T78" fmla="*/ 55 w 148"/>
                <a:gd name="T79" fmla="*/ 34 h 149"/>
                <a:gd name="T80" fmla="*/ 45 w 148"/>
                <a:gd name="T81" fmla="*/ 42 h 149"/>
                <a:gd name="T82" fmla="*/ 38 w 148"/>
                <a:gd name="T83" fmla="*/ 51 h 149"/>
                <a:gd name="T84" fmla="*/ 35 w 148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9">
                  <a:moveTo>
                    <a:pt x="34" y="85"/>
                  </a:moveTo>
                  <a:lnTo>
                    <a:pt x="34" y="85"/>
                  </a:lnTo>
                  <a:lnTo>
                    <a:pt x="35" y="93"/>
                  </a:lnTo>
                  <a:lnTo>
                    <a:pt x="39" y="99"/>
                  </a:lnTo>
                  <a:lnTo>
                    <a:pt x="42" y="105"/>
                  </a:lnTo>
                  <a:lnTo>
                    <a:pt x="47" y="110"/>
                  </a:lnTo>
                  <a:lnTo>
                    <a:pt x="53" y="113"/>
                  </a:lnTo>
                  <a:lnTo>
                    <a:pt x="59" y="116"/>
                  </a:lnTo>
                  <a:lnTo>
                    <a:pt x="67" y="118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85" y="118"/>
                  </a:lnTo>
                  <a:lnTo>
                    <a:pt x="95" y="116"/>
                  </a:lnTo>
                  <a:lnTo>
                    <a:pt x="102" y="111"/>
                  </a:lnTo>
                  <a:lnTo>
                    <a:pt x="10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1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19" y="137"/>
                  </a:lnTo>
                  <a:lnTo>
                    <a:pt x="109" y="143"/>
                  </a:lnTo>
                  <a:lnTo>
                    <a:pt x="98" y="146"/>
                  </a:lnTo>
                  <a:lnTo>
                    <a:pt x="87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67" y="149"/>
                  </a:lnTo>
                  <a:lnTo>
                    <a:pt x="59" y="148"/>
                  </a:lnTo>
                  <a:lnTo>
                    <a:pt x="52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3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2" y="4"/>
                  </a:lnTo>
                  <a:lnTo>
                    <a:pt x="58" y="1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3" y="6"/>
                  </a:lnTo>
                  <a:lnTo>
                    <a:pt x="115" y="12"/>
                  </a:lnTo>
                  <a:lnTo>
                    <a:pt x="126" y="22"/>
                  </a:lnTo>
                  <a:lnTo>
                    <a:pt x="135" y="33"/>
                  </a:lnTo>
                  <a:lnTo>
                    <a:pt x="142" y="45"/>
                  </a:lnTo>
                  <a:lnTo>
                    <a:pt x="146" y="60"/>
                  </a:lnTo>
                  <a:lnTo>
                    <a:pt x="147" y="67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7" y="85"/>
                  </a:lnTo>
                  <a:lnTo>
                    <a:pt x="34" y="85"/>
                  </a:lnTo>
                  <a:close/>
                  <a:moveTo>
                    <a:pt x="35" y="57"/>
                  </a:moveTo>
                  <a:lnTo>
                    <a:pt x="113" y="57"/>
                  </a:lnTo>
                  <a:lnTo>
                    <a:pt x="113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3" y="42"/>
                  </a:lnTo>
                  <a:lnTo>
                    <a:pt x="98" y="38"/>
                  </a:lnTo>
                  <a:lnTo>
                    <a:pt x="94" y="34"/>
                  </a:lnTo>
                  <a:lnTo>
                    <a:pt x="87" y="32"/>
                  </a:lnTo>
                  <a:lnTo>
                    <a:pt x="80" y="31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5" y="57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2434" y="2429"/>
              <a:ext cx="43" cy="49"/>
            </a:xfrm>
            <a:custGeom>
              <a:avLst/>
              <a:gdLst>
                <a:gd name="T0" fmla="*/ 0 w 128"/>
                <a:gd name="T1" fmla="*/ 1 h 148"/>
                <a:gd name="T2" fmla="*/ 32 w 128"/>
                <a:gd name="T3" fmla="*/ 1 h 148"/>
                <a:gd name="T4" fmla="*/ 32 w 128"/>
                <a:gd name="T5" fmla="*/ 18 h 148"/>
                <a:gd name="T6" fmla="*/ 32 w 128"/>
                <a:gd name="T7" fmla="*/ 18 h 148"/>
                <a:gd name="T8" fmla="*/ 38 w 128"/>
                <a:gd name="T9" fmla="*/ 12 h 148"/>
                <a:gd name="T10" fmla="*/ 47 w 128"/>
                <a:gd name="T11" fmla="*/ 6 h 148"/>
                <a:gd name="T12" fmla="*/ 53 w 128"/>
                <a:gd name="T13" fmla="*/ 4 h 148"/>
                <a:gd name="T14" fmla="*/ 59 w 128"/>
                <a:gd name="T15" fmla="*/ 1 h 148"/>
                <a:gd name="T16" fmla="*/ 65 w 128"/>
                <a:gd name="T17" fmla="*/ 0 h 148"/>
                <a:gd name="T18" fmla="*/ 72 w 128"/>
                <a:gd name="T19" fmla="*/ 0 h 148"/>
                <a:gd name="T20" fmla="*/ 72 w 128"/>
                <a:gd name="T21" fmla="*/ 0 h 148"/>
                <a:gd name="T22" fmla="*/ 84 w 128"/>
                <a:gd name="T23" fmla="*/ 1 h 148"/>
                <a:gd name="T24" fmla="*/ 97 w 128"/>
                <a:gd name="T25" fmla="*/ 4 h 148"/>
                <a:gd name="T26" fmla="*/ 105 w 128"/>
                <a:gd name="T27" fmla="*/ 9 h 148"/>
                <a:gd name="T28" fmla="*/ 114 w 128"/>
                <a:gd name="T29" fmla="*/ 16 h 148"/>
                <a:gd name="T30" fmla="*/ 120 w 128"/>
                <a:gd name="T31" fmla="*/ 24 h 148"/>
                <a:gd name="T32" fmla="*/ 125 w 128"/>
                <a:gd name="T33" fmla="*/ 34 h 148"/>
                <a:gd name="T34" fmla="*/ 127 w 128"/>
                <a:gd name="T35" fmla="*/ 46 h 148"/>
                <a:gd name="T36" fmla="*/ 128 w 128"/>
                <a:gd name="T37" fmla="*/ 60 h 148"/>
                <a:gd name="T38" fmla="*/ 128 w 128"/>
                <a:gd name="T39" fmla="*/ 148 h 148"/>
                <a:gd name="T40" fmla="*/ 97 w 128"/>
                <a:gd name="T41" fmla="*/ 148 h 148"/>
                <a:gd name="T42" fmla="*/ 97 w 128"/>
                <a:gd name="T43" fmla="*/ 67 h 148"/>
                <a:gd name="T44" fmla="*/ 97 w 128"/>
                <a:gd name="T45" fmla="*/ 67 h 148"/>
                <a:gd name="T46" fmla="*/ 95 w 128"/>
                <a:gd name="T47" fmla="*/ 59 h 148"/>
                <a:gd name="T48" fmla="*/ 94 w 128"/>
                <a:gd name="T49" fmla="*/ 50 h 148"/>
                <a:gd name="T50" fmla="*/ 92 w 128"/>
                <a:gd name="T51" fmla="*/ 44 h 148"/>
                <a:gd name="T52" fmla="*/ 88 w 128"/>
                <a:gd name="T53" fmla="*/ 39 h 148"/>
                <a:gd name="T54" fmla="*/ 83 w 128"/>
                <a:gd name="T55" fmla="*/ 35 h 148"/>
                <a:gd name="T56" fmla="*/ 78 w 128"/>
                <a:gd name="T57" fmla="*/ 32 h 148"/>
                <a:gd name="T58" fmla="*/ 71 w 128"/>
                <a:gd name="T59" fmla="*/ 31 h 148"/>
                <a:gd name="T60" fmla="*/ 64 w 128"/>
                <a:gd name="T61" fmla="*/ 31 h 148"/>
                <a:gd name="T62" fmla="*/ 64 w 128"/>
                <a:gd name="T63" fmla="*/ 31 h 148"/>
                <a:gd name="T64" fmla="*/ 56 w 128"/>
                <a:gd name="T65" fmla="*/ 31 h 148"/>
                <a:gd name="T66" fmla="*/ 50 w 128"/>
                <a:gd name="T67" fmla="*/ 33 h 148"/>
                <a:gd name="T68" fmla="*/ 44 w 128"/>
                <a:gd name="T69" fmla="*/ 37 h 148"/>
                <a:gd name="T70" fmla="*/ 41 w 128"/>
                <a:gd name="T71" fmla="*/ 40 h 148"/>
                <a:gd name="T72" fmla="*/ 37 w 128"/>
                <a:gd name="T73" fmla="*/ 46 h 148"/>
                <a:gd name="T74" fmla="*/ 34 w 128"/>
                <a:gd name="T75" fmla="*/ 53 h 148"/>
                <a:gd name="T76" fmla="*/ 32 w 128"/>
                <a:gd name="T77" fmla="*/ 60 h 148"/>
                <a:gd name="T78" fmla="*/ 32 w 128"/>
                <a:gd name="T79" fmla="*/ 67 h 148"/>
                <a:gd name="T80" fmla="*/ 32 w 128"/>
                <a:gd name="T81" fmla="*/ 148 h 148"/>
                <a:gd name="T82" fmla="*/ 0 w 128"/>
                <a:gd name="T83" fmla="*/ 148 h 148"/>
                <a:gd name="T84" fmla="*/ 0 w 128"/>
                <a:gd name="T85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48">
                  <a:moveTo>
                    <a:pt x="0" y="1"/>
                  </a:moveTo>
                  <a:lnTo>
                    <a:pt x="32" y="1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8" y="12"/>
                  </a:lnTo>
                  <a:lnTo>
                    <a:pt x="47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5" y="9"/>
                  </a:lnTo>
                  <a:lnTo>
                    <a:pt x="114" y="16"/>
                  </a:lnTo>
                  <a:lnTo>
                    <a:pt x="120" y="24"/>
                  </a:lnTo>
                  <a:lnTo>
                    <a:pt x="125" y="34"/>
                  </a:lnTo>
                  <a:lnTo>
                    <a:pt x="127" y="46"/>
                  </a:lnTo>
                  <a:lnTo>
                    <a:pt x="128" y="60"/>
                  </a:lnTo>
                  <a:lnTo>
                    <a:pt x="128" y="148"/>
                  </a:lnTo>
                  <a:lnTo>
                    <a:pt x="97" y="148"/>
                  </a:lnTo>
                  <a:lnTo>
                    <a:pt x="97" y="67"/>
                  </a:lnTo>
                  <a:lnTo>
                    <a:pt x="97" y="67"/>
                  </a:lnTo>
                  <a:lnTo>
                    <a:pt x="95" y="59"/>
                  </a:lnTo>
                  <a:lnTo>
                    <a:pt x="94" y="50"/>
                  </a:lnTo>
                  <a:lnTo>
                    <a:pt x="92" y="44"/>
                  </a:lnTo>
                  <a:lnTo>
                    <a:pt x="88" y="39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50" y="33"/>
                  </a:lnTo>
                  <a:lnTo>
                    <a:pt x="44" y="37"/>
                  </a:lnTo>
                  <a:lnTo>
                    <a:pt x="41" y="40"/>
                  </a:lnTo>
                  <a:lnTo>
                    <a:pt x="37" y="46"/>
                  </a:lnTo>
                  <a:lnTo>
                    <a:pt x="34" y="53"/>
                  </a:lnTo>
                  <a:lnTo>
                    <a:pt x="32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2484" y="2409"/>
              <a:ext cx="35" cy="69"/>
            </a:xfrm>
            <a:custGeom>
              <a:avLst/>
              <a:gdLst>
                <a:gd name="T0" fmla="*/ 30 w 106"/>
                <a:gd name="T1" fmla="*/ 4 h 209"/>
                <a:gd name="T2" fmla="*/ 62 w 106"/>
                <a:gd name="T3" fmla="*/ 0 h 209"/>
                <a:gd name="T4" fmla="*/ 62 w 106"/>
                <a:gd name="T5" fmla="*/ 62 h 209"/>
                <a:gd name="T6" fmla="*/ 106 w 106"/>
                <a:gd name="T7" fmla="*/ 62 h 209"/>
                <a:gd name="T8" fmla="*/ 106 w 106"/>
                <a:gd name="T9" fmla="*/ 93 h 209"/>
                <a:gd name="T10" fmla="*/ 62 w 106"/>
                <a:gd name="T11" fmla="*/ 93 h 209"/>
                <a:gd name="T12" fmla="*/ 62 w 106"/>
                <a:gd name="T13" fmla="*/ 209 h 209"/>
                <a:gd name="T14" fmla="*/ 30 w 106"/>
                <a:gd name="T15" fmla="*/ 209 h 209"/>
                <a:gd name="T16" fmla="*/ 30 w 106"/>
                <a:gd name="T17" fmla="*/ 93 h 209"/>
                <a:gd name="T18" fmla="*/ 0 w 106"/>
                <a:gd name="T19" fmla="*/ 93 h 209"/>
                <a:gd name="T20" fmla="*/ 0 w 106"/>
                <a:gd name="T21" fmla="*/ 62 h 209"/>
                <a:gd name="T22" fmla="*/ 30 w 106"/>
                <a:gd name="T23" fmla="*/ 62 h 209"/>
                <a:gd name="T24" fmla="*/ 30 w 106"/>
                <a:gd name="T25" fmla="*/ 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209">
                  <a:moveTo>
                    <a:pt x="30" y="4"/>
                  </a:moveTo>
                  <a:lnTo>
                    <a:pt x="62" y="0"/>
                  </a:lnTo>
                  <a:lnTo>
                    <a:pt x="62" y="62"/>
                  </a:lnTo>
                  <a:lnTo>
                    <a:pt x="106" y="62"/>
                  </a:lnTo>
                  <a:lnTo>
                    <a:pt x="106" y="93"/>
                  </a:lnTo>
                  <a:lnTo>
                    <a:pt x="62" y="93"/>
                  </a:lnTo>
                  <a:lnTo>
                    <a:pt x="62" y="209"/>
                  </a:lnTo>
                  <a:lnTo>
                    <a:pt x="30" y="209"/>
                  </a:lnTo>
                  <a:lnTo>
                    <a:pt x="30" y="93"/>
                  </a:lnTo>
                  <a:lnTo>
                    <a:pt x="0" y="93"/>
                  </a:lnTo>
                  <a:lnTo>
                    <a:pt x="0" y="62"/>
                  </a:lnTo>
                  <a:lnTo>
                    <a:pt x="30" y="62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2527" y="2429"/>
              <a:ext cx="23" cy="49"/>
            </a:xfrm>
            <a:custGeom>
              <a:avLst/>
              <a:gdLst>
                <a:gd name="T0" fmla="*/ 0 w 69"/>
                <a:gd name="T1" fmla="*/ 1 h 148"/>
                <a:gd name="T2" fmla="*/ 32 w 69"/>
                <a:gd name="T3" fmla="*/ 1 h 148"/>
                <a:gd name="T4" fmla="*/ 32 w 69"/>
                <a:gd name="T5" fmla="*/ 17 h 148"/>
                <a:gd name="T6" fmla="*/ 32 w 69"/>
                <a:gd name="T7" fmla="*/ 17 h 148"/>
                <a:gd name="T8" fmla="*/ 38 w 69"/>
                <a:gd name="T9" fmla="*/ 10 h 148"/>
                <a:gd name="T10" fmla="*/ 45 w 69"/>
                <a:gd name="T11" fmla="*/ 5 h 148"/>
                <a:gd name="T12" fmla="*/ 50 w 69"/>
                <a:gd name="T13" fmla="*/ 3 h 148"/>
                <a:gd name="T14" fmla="*/ 56 w 69"/>
                <a:gd name="T15" fmla="*/ 1 h 148"/>
                <a:gd name="T16" fmla="*/ 62 w 69"/>
                <a:gd name="T17" fmla="*/ 0 h 148"/>
                <a:gd name="T18" fmla="*/ 69 w 69"/>
                <a:gd name="T19" fmla="*/ 0 h 148"/>
                <a:gd name="T20" fmla="*/ 69 w 69"/>
                <a:gd name="T21" fmla="*/ 31 h 148"/>
                <a:gd name="T22" fmla="*/ 67 w 69"/>
                <a:gd name="T23" fmla="*/ 31 h 148"/>
                <a:gd name="T24" fmla="*/ 67 w 69"/>
                <a:gd name="T25" fmla="*/ 31 h 148"/>
                <a:gd name="T26" fmla="*/ 60 w 69"/>
                <a:gd name="T27" fmla="*/ 32 h 148"/>
                <a:gd name="T28" fmla="*/ 52 w 69"/>
                <a:gd name="T29" fmla="*/ 33 h 148"/>
                <a:gd name="T30" fmla="*/ 46 w 69"/>
                <a:gd name="T31" fmla="*/ 37 h 148"/>
                <a:gd name="T32" fmla="*/ 41 w 69"/>
                <a:gd name="T33" fmla="*/ 40 h 148"/>
                <a:gd name="T34" fmla="*/ 38 w 69"/>
                <a:gd name="T35" fmla="*/ 46 h 148"/>
                <a:gd name="T36" fmla="*/ 34 w 69"/>
                <a:gd name="T37" fmla="*/ 53 h 148"/>
                <a:gd name="T38" fmla="*/ 33 w 69"/>
                <a:gd name="T39" fmla="*/ 60 h 148"/>
                <a:gd name="T40" fmla="*/ 32 w 69"/>
                <a:gd name="T41" fmla="*/ 67 h 148"/>
                <a:gd name="T42" fmla="*/ 32 w 69"/>
                <a:gd name="T43" fmla="*/ 148 h 148"/>
                <a:gd name="T44" fmla="*/ 0 w 69"/>
                <a:gd name="T45" fmla="*/ 148 h 148"/>
                <a:gd name="T46" fmla="*/ 0 w 69"/>
                <a:gd name="T47" fmla="*/ 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48">
                  <a:moveTo>
                    <a:pt x="0" y="1"/>
                  </a:moveTo>
                  <a:lnTo>
                    <a:pt x="32" y="1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8" y="10"/>
                  </a:lnTo>
                  <a:lnTo>
                    <a:pt x="45" y="5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0" y="32"/>
                  </a:lnTo>
                  <a:lnTo>
                    <a:pt x="52" y="33"/>
                  </a:lnTo>
                  <a:lnTo>
                    <a:pt x="46" y="37"/>
                  </a:lnTo>
                  <a:lnTo>
                    <a:pt x="41" y="40"/>
                  </a:lnTo>
                  <a:lnTo>
                    <a:pt x="38" y="46"/>
                  </a:lnTo>
                  <a:lnTo>
                    <a:pt x="34" y="53"/>
                  </a:lnTo>
                  <a:lnTo>
                    <a:pt x="33" y="60"/>
                  </a:lnTo>
                  <a:lnTo>
                    <a:pt x="32" y="67"/>
                  </a:lnTo>
                  <a:lnTo>
                    <a:pt x="32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2555" y="2429"/>
              <a:ext cx="50" cy="50"/>
            </a:xfrm>
            <a:custGeom>
              <a:avLst/>
              <a:gdLst>
                <a:gd name="T0" fmla="*/ 34 w 149"/>
                <a:gd name="T1" fmla="*/ 85 h 149"/>
                <a:gd name="T2" fmla="*/ 39 w 149"/>
                <a:gd name="T3" fmla="*/ 99 h 149"/>
                <a:gd name="T4" fmla="*/ 48 w 149"/>
                <a:gd name="T5" fmla="*/ 110 h 149"/>
                <a:gd name="T6" fmla="*/ 60 w 149"/>
                <a:gd name="T7" fmla="*/ 116 h 149"/>
                <a:gd name="T8" fmla="*/ 76 w 149"/>
                <a:gd name="T9" fmla="*/ 120 h 149"/>
                <a:gd name="T10" fmla="*/ 86 w 149"/>
                <a:gd name="T11" fmla="*/ 118 h 149"/>
                <a:gd name="T12" fmla="*/ 103 w 149"/>
                <a:gd name="T13" fmla="*/ 111 h 149"/>
                <a:gd name="T14" fmla="*/ 146 w 149"/>
                <a:gd name="T15" fmla="*/ 105 h 149"/>
                <a:gd name="T16" fmla="*/ 142 w 149"/>
                <a:gd name="T17" fmla="*/ 115 h 149"/>
                <a:gd name="T18" fmla="*/ 128 w 149"/>
                <a:gd name="T19" fmla="*/ 131 h 149"/>
                <a:gd name="T20" fmla="*/ 110 w 149"/>
                <a:gd name="T21" fmla="*/ 143 h 149"/>
                <a:gd name="T22" fmla="*/ 87 w 149"/>
                <a:gd name="T23" fmla="*/ 149 h 149"/>
                <a:gd name="T24" fmla="*/ 76 w 149"/>
                <a:gd name="T25" fmla="*/ 149 h 149"/>
                <a:gd name="T26" fmla="*/ 60 w 149"/>
                <a:gd name="T27" fmla="*/ 148 h 149"/>
                <a:gd name="T28" fmla="*/ 45 w 149"/>
                <a:gd name="T29" fmla="*/ 144 h 149"/>
                <a:gd name="T30" fmla="*/ 22 w 149"/>
                <a:gd name="T31" fmla="*/ 128 h 149"/>
                <a:gd name="T32" fmla="*/ 6 w 149"/>
                <a:gd name="T33" fmla="*/ 104 h 149"/>
                <a:gd name="T34" fmla="*/ 1 w 149"/>
                <a:gd name="T35" fmla="*/ 90 h 149"/>
                <a:gd name="T36" fmla="*/ 0 w 149"/>
                <a:gd name="T37" fmla="*/ 74 h 149"/>
                <a:gd name="T38" fmla="*/ 0 w 149"/>
                <a:gd name="T39" fmla="*/ 67 h 149"/>
                <a:gd name="T40" fmla="*/ 6 w 149"/>
                <a:gd name="T41" fmla="*/ 45 h 149"/>
                <a:gd name="T42" fmla="*/ 22 w 149"/>
                <a:gd name="T43" fmla="*/ 22 h 149"/>
                <a:gd name="T44" fmla="*/ 45 w 149"/>
                <a:gd name="T45" fmla="*/ 6 h 149"/>
                <a:gd name="T46" fmla="*/ 59 w 149"/>
                <a:gd name="T47" fmla="*/ 1 h 149"/>
                <a:gd name="T48" fmla="*/ 75 w 149"/>
                <a:gd name="T49" fmla="*/ 0 h 149"/>
                <a:gd name="T50" fmla="*/ 82 w 149"/>
                <a:gd name="T51" fmla="*/ 0 h 149"/>
                <a:gd name="T52" fmla="*/ 96 w 149"/>
                <a:gd name="T53" fmla="*/ 4 h 149"/>
                <a:gd name="T54" fmla="*/ 116 w 149"/>
                <a:gd name="T55" fmla="*/ 12 h 149"/>
                <a:gd name="T56" fmla="*/ 135 w 149"/>
                <a:gd name="T57" fmla="*/ 33 h 149"/>
                <a:gd name="T58" fmla="*/ 146 w 149"/>
                <a:gd name="T59" fmla="*/ 60 h 149"/>
                <a:gd name="T60" fmla="*/ 149 w 149"/>
                <a:gd name="T61" fmla="*/ 74 h 149"/>
                <a:gd name="T62" fmla="*/ 148 w 149"/>
                <a:gd name="T63" fmla="*/ 85 h 149"/>
                <a:gd name="T64" fmla="*/ 36 w 149"/>
                <a:gd name="T65" fmla="*/ 57 h 149"/>
                <a:gd name="T66" fmla="*/ 114 w 149"/>
                <a:gd name="T67" fmla="*/ 57 h 149"/>
                <a:gd name="T68" fmla="*/ 107 w 149"/>
                <a:gd name="T69" fmla="*/ 46 h 149"/>
                <a:gd name="T70" fmla="*/ 99 w 149"/>
                <a:gd name="T71" fmla="*/ 38 h 149"/>
                <a:gd name="T72" fmla="*/ 88 w 149"/>
                <a:gd name="T73" fmla="*/ 32 h 149"/>
                <a:gd name="T74" fmla="*/ 75 w 149"/>
                <a:gd name="T75" fmla="*/ 29 h 149"/>
                <a:gd name="T76" fmla="*/ 67 w 149"/>
                <a:gd name="T77" fmla="*/ 31 h 149"/>
                <a:gd name="T78" fmla="*/ 55 w 149"/>
                <a:gd name="T79" fmla="*/ 34 h 149"/>
                <a:gd name="T80" fmla="*/ 45 w 149"/>
                <a:gd name="T81" fmla="*/ 42 h 149"/>
                <a:gd name="T82" fmla="*/ 38 w 149"/>
                <a:gd name="T83" fmla="*/ 51 h 149"/>
                <a:gd name="T84" fmla="*/ 36 w 149"/>
                <a:gd name="T8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49">
                  <a:moveTo>
                    <a:pt x="34" y="85"/>
                  </a:moveTo>
                  <a:lnTo>
                    <a:pt x="34" y="85"/>
                  </a:lnTo>
                  <a:lnTo>
                    <a:pt x="36" y="93"/>
                  </a:lnTo>
                  <a:lnTo>
                    <a:pt x="39" y="99"/>
                  </a:lnTo>
                  <a:lnTo>
                    <a:pt x="43" y="105"/>
                  </a:lnTo>
                  <a:lnTo>
                    <a:pt x="48" y="110"/>
                  </a:lnTo>
                  <a:lnTo>
                    <a:pt x="54" y="113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6" y="118"/>
                  </a:lnTo>
                  <a:lnTo>
                    <a:pt x="95" y="116"/>
                  </a:lnTo>
                  <a:lnTo>
                    <a:pt x="103" y="111"/>
                  </a:lnTo>
                  <a:lnTo>
                    <a:pt x="109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2" y="115"/>
                  </a:lnTo>
                  <a:lnTo>
                    <a:pt x="135" y="123"/>
                  </a:lnTo>
                  <a:lnTo>
                    <a:pt x="128" y="131"/>
                  </a:lnTo>
                  <a:lnTo>
                    <a:pt x="120" y="137"/>
                  </a:lnTo>
                  <a:lnTo>
                    <a:pt x="110" y="143"/>
                  </a:lnTo>
                  <a:lnTo>
                    <a:pt x="99" y="146"/>
                  </a:lnTo>
                  <a:lnTo>
                    <a:pt x="87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8"/>
                  </a:lnTo>
                  <a:lnTo>
                    <a:pt x="53" y="146"/>
                  </a:lnTo>
                  <a:lnTo>
                    <a:pt x="45" y="144"/>
                  </a:lnTo>
                  <a:lnTo>
                    <a:pt x="33" y="137"/>
                  </a:lnTo>
                  <a:lnTo>
                    <a:pt x="22" y="128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4" y="96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3" y="4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1"/>
                  </a:lnTo>
                  <a:lnTo>
                    <a:pt x="96" y="4"/>
                  </a:lnTo>
                  <a:lnTo>
                    <a:pt x="104" y="6"/>
                  </a:lnTo>
                  <a:lnTo>
                    <a:pt x="116" y="12"/>
                  </a:lnTo>
                  <a:lnTo>
                    <a:pt x="127" y="22"/>
                  </a:lnTo>
                  <a:lnTo>
                    <a:pt x="135" y="33"/>
                  </a:lnTo>
                  <a:lnTo>
                    <a:pt x="143" y="45"/>
                  </a:lnTo>
                  <a:lnTo>
                    <a:pt x="146" y="60"/>
                  </a:lnTo>
                  <a:lnTo>
                    <a:pt x="148" y="67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48" y="85"/>
                  </a:lnTo>
                  <a:lnTo>
                    <a:pt x="34" y="85"/>
                  </a:lnTo>
                  <a:close/>
                  <a:moveTo>
                    <a:pt x="36" y="57"/>
                  </a:moveTo>
                  <a:lnTo>
                    <a:pt x="114" y="57"/>
                  </a:lnTo>
                  <a:lnTo>
                    <a:pt x="114" y="57"/>
                  </a:lnTo>
                  <a:lnTo>
                    <a:pt x="111" y="51"/>
                  </a:lnTo>
                  <a:lnTo>
                    <a:pt x="107" y="46"/>
                  </a:lnTo>
                  <a:lnTo>
                    <a:pt x="104" y="42"/>
                  </a:lnTo>
                  <a:lnTo>
                    <a:pt x="99" y="38"/>
                  </a:lnTo>
                  <a:lnTo>
                    <a:pt x="94" y="34"/>
                  </a:lnTo>
                  <a:lnTo>
                    <a:pt x="88" y="32"/>
                  </a:lnTo>
                  <a:lnTo>
                    <a:pt x="81" y="31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67" y="31"/>
                  </a:lnTo>
                  <a:lnTo>
                    <a:pt x="61" y="32"/>
                  </a:lnTo>
                  <a:lnTo>
                    <a:pt x="55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6" y="57"/>
                  </a:lnTo>
                  <a:lnTo>
                    <a:pt x="3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CEN/95309203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04800" y="6469063"/>
            <a:ext cx="733425" cy="166687"/>
            <a:chOff x="192" y="4075"/>
            <a:chExt cx="462" cy="105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2" y="4075"/>
              <a:ext cx="462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192" y="4101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192" y="4101"/>
              <a:ext cx="56" cy="79"/>
            </a:xfrm>
            <a:custGeom>
              <a:avLst/>
              <a:gdLst>
                <a:gd name="T0" fmla="*/ 203 w 838"/>
                <a:gd name="T1" fmla="*/ 827 h 1181"/>
                <a:gd name="T2" fmla="*/ 248 w 838"/>
                <a:gd name="T3" fmla="*/ 885 h 1181"/>
                <a:gd name="T4" fmla="*/ 302 w 838"/>
                <a:gd name="T5" fmla="*/ 927 h 1181"/>
                <a:gd name="T6" fmla="*/ 367 w 838"/>
                <a:gd name="T7" fmla="*/ 951 h 1181"/>
                <a:gd name="T8" fmla="*/ 427 w 838"/>
                <a:gd name="T9" fmla="*/ 956 h 1181"/>
                <a:gd name="T10" fmla="*/ 486 w 838"/>
                <a:gd name="T11" fmla="*/ 949 h 1181"/>
                <a:gd name="T12" fmla="*/ 534 w 838"/>
                <a:gd name="T13" fmla="*/ 927 h 1181"/>
                <a:gd name="T14" fmla="*/ 563 w 838"/>
                <a:gd name="T15" fmla="*/ 894 h 1181"/>
                <a:gd name="T16" fmla="*/ 574 w 838"/>
                <a:gd name="T17" fmla="*/ 851 h 1181"/>
                <a:gd name="T18" fmla="*/ 568 w 838"/>
                <a:gd name="T19" fmla="*/ 817 h 1181"/>
                <a:gd name="T20" fmla="*/ 546 w 838"/>
                <a:gd name="T21" fmla="*/ 777 h 1181"/>
                <a:gd name="T22" fmla="*/ 503 w 838"/>
                <a:gd name="T23" fmla="*/ 744 h 1181"/>
                <a:gd name="T24" fmla="*/ 420 w 838"/>
                <a:gd name="T25" fmla="*/ 706 h 1181"/>
                <a:gd name="T26" fmla="*/ 272 w 838"/>
                <a:gd name="T27" fmla="*/ 644 h 1181"/>
                <a:gd name="T28" fmla="*/ 165 w 838"/>
                <a:gd name="T29" fmla="*/ 571 h 1181"/>
                <a:gd name="T30" fmla="*/ 96 w 838"/>
                <a:gd name="T31" fmla="*/ 482 h 1181"/>
                <a:gd name="T32" fmla="*/ 64 w 838"/>
                <a:gd name="T33" fmla="*/ 379 h 1181"/>
                <a:gd name="T34" fmla="*/ 60 w 838"/>
                <a:gd name="T35" fmla="*/ 305 h 1181"/>
                <a:gd name="T36" fmla="*/ 71 w 838"/>
                <a:gd name="T37" fmla="*/ 239 h 1181"/>
                <a:gd name="T38" fmla="*/ 94 w 838"/>
                <a:gd name="T39" fmla="*/ 179 h 1181"/>
                <a:gd name="T40" fmla="*/ 130 w 838"/>
                <a:gd name="T41" fmla="*/ 126 h 1181"/>
                <a:gd name="T42" fmla="*/ 176 w 838"/>
                <a:gd name="T43" fmla="*/ 81 h 1181"/>
                <a:gd name="T44" fmla="*/ 233 w 838"/>
                <a:gd name="T45" fmla="*/ 45 h 1181"/>
                <a:gd name="T46" fmla="*/ 299 w 838"/>
                <a:gd name="T47" fmla="*/ 18 h 1181"/>
                <a:gd name="T48" fmla="*/ 370 w 838"/>
                <a:gd name="T49" fmla="*/ 3 h 1181"/>
                <a:gd name="T50" fmla="*/ 429 w 838"/>
                <a:gd name="T51" fmla="*/ 0 h 1181"/>
                <a:gd name="T52" fmla="*/ 536 w 838"/>
                <a:gd name="T53" fmla="*/ 11 h 1181"/>
                <a:gd name="T54" fmla="*/ 632 w 838"/>
                <a:gd name="T55" fmla="*/ 46 h 1181"/>
                <a:gd name="T56" fmla="*/ 716 w 838"/>
                <a:gd name="T57" fmla="*/ 107 h 1181"/>
                <a:gd name="T58" fmla="*/ 788 w 838"/>
                <a:gd name="T59" fmla="*/ 198 h 1181"/>
                <a:gd name="T60" fmla="*/ 586 w 838"/>
                <a:gd name="T61" fmla="*/ 302 h 1181"/>
                <a:gd name="T62" fmla="*/ 551 w 838"/>
                <a:gd name="T63" fmla="*/ 263 h 1181"/>
                <a:gd name="T64" fmla="*/ 509 w 838"/>
                <a:gd name="T65" fmla="*/ 238 h 1181"/>
                <a:gd name="T66" fmla="*/ 461 w 838"/>
                <a:gd name="T67" fmla="*/ 226 h 1181"/>
                <a:gd name="T68" fmla="*/ 422 w 838"/>
                <a:gd name="T69" fmla="*/ 224 h 1181"/>
                <a:gd name="T70" fmla="*/ 375 w 838"/>
                <a:gd name="T71" fmla="*/ 234 h 1181"/>
                <a:gd name="T72" fmla="*/ 338 w 838"/>
                <a:gd name="T73" fmla="*/ 254 h 1181"/>
                <a:gd name="T74" fmla="*/ 313 w 838"/>
                <a:gd name="T75" fmla="*/ 286 h 1181"/>
                <a:gd name="T76" fmla="*/ 308 w 838"/>
                <a:gd name="T77" fmla="*/ 316 h 1181"/>
                <a:gd name="T78" fmla="*/ 315 w 838"/>
                <a:gd name="T79" fmla="*/ 356 h 1181"/>
                <a:gd name="T80" fmla="*/ 341 w 838"/>
                <a:gd name="T81" fmla="*/ 391 h 1181"/>
                <a:gd name="T82" fmla="*/ 386 w 838"/>
                <a:gd name="T83" fmla="*/ 423 h 1181"/>
                <a:gd name="T84" fmla="*/ 538 w 838"/>
                <a:gd name="T85" fmla="*/ 485 h 1181"/>
                <a:gd name="T86" fmla="*/ 636 w 838"/>
                <a:gd name="T87" fmla="*/ 531 h 1181"/>
                <a:gd name="T88" fmla="*/ 740 w 838"/>
                <a:gd name="T89" fmla="*/ 603 h 1181"/>
                <a:gd name="T90" fmla="*/ 786 w 838"/>
                <a:gd name="T91" fmla="*/ 657 h 1181"/>
                <a:gd name="T92" fmla="*/ 813 w 838"/>
                <a:gd name="T93" fmla="*/ 706 h 1181"/>
                <a:gd name="T94" fmla="*/ 830 w 838"/>
                <a:gd name="T95" fmla="*/ 762 h 1181"/>
                <a:gd name="T96" fmla="*/ 837 w 838"/>
                <a:gd name="T97" fmla="*/ 823 h 1181"/>
                <a:gd name="T98" fmla="*/ 836 w 838"/>
                <a:gd name="T99" fmla="*/ 876 h 1181"/>
                <a:gd name="T100" fmla="*/ 821 w 838"/>
                <a:gd name="T101" fmla="*/ 946 h 1181"/>
                <a:gd name="T102" fmla="*/ 792 w 838"/>
                <a:gd name="T103" fmla="*/ 1008 h 1181"/>
                <a:gd name="T104" fmla="*/ 749 w 838"/>
                <a:gd name="T105" fmla="*/ 1062 h 1181"/>
                <a:gd name="T106" fmla="*/ 696 w 838"/>
                <a:gd name="T107" fmla="*/ 1107 h 1181"/>
                <a:gd name="T108" fmla="*/ 630 w 838"/>
                <a:gd name="T109" fmla="*/ 1142 h 1181"/>
                <a:gd name="T110" fmla="*/ 555 w 838"/>
                <a:gd name="T111" fmla="*/ 1167 h 1181"/>
                <a:gd name="T112" fmla="*/ 472 w 838"/>
                <a:gd name="T113" fmla="*/ 1179 h 1181"/>
                <a:gd name="T114" fmla="*/ 393 w 838"/>
                <a:gd name="T115" fmla="*/ 1180 h 1181"/>
                <a:gd name="T116" fmla="*/ 267 w 838"/>
                <a:gd name="T117" fmla="*/ 1159 h 1181"/>
                <a:gd name="T118" fmla="*/ 154 w 838"/>
                <a:gd name="T119" fmla="*/ 1108 h 1181"/>
                <a:gd name="T120" fmla="*/ 58 w 838"/>
                <a:gd name="T121" fmla="*/ 102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8" h="1181">
                  <a:moveTo>
                    <a:pt x="0" y="948"/>
                  </a:moveTo>
                  <a:lnTo>
                    <a:pt x="193" y="810"/>
                  </a:lnTo>
                  <a:lnTo>
                    <a:pt x="193" y="810"/>
                  </a:lnTo>
                  <a:lnTo>
                    <a:pt x="203" y="827"/>
                  </a:lnTo>
                  <a:lnTo>
                    <a:pt x="213" y="844"/>
                  </a:lnTo>
                  <a:lnTo>
                    <a:pt x="225" y="858"/>
                  </a:lnTo>
                  <a:lnTo>
                    <a:pt x="236" y="872"/>
                  </a:lnTo>
                  <a:lnTo>
                    <a:pt x="248" y="885"/>
                  </a:lnTo>
                  <a:lnTo>
                    <a:pt x="261" y="898"/>
                  </a:lnTo>
                  <a:lnTo>
                    <a:pt x="274" y="909"/>
                  </a:lnTo>
                  <a:lnTo>
                    <a:pt x="287" y="918"/>
                  </a:lnTo>
                  <a:lnTo>
                    <a:pt x="302" y="927"/>
                  </a:lnTo>
                  <a:lnTo>
                    <a:pt x="317" y="935"/>
                  </a:lnTo>
                  <a:lnTo>
                    <a:pt x="332" y="942"/>
                  </a:lnTo>
                  <a:lnTo>
                    <a:pt x="350" y="947"/>
                  </a:lnTo>
                  <a:lnTo>
                    <a:pt x="367" y="951"/>
                  </a:lnTo>
                  <a:lnTo>
                    <a:pt x="386" y="954"/>
                  </a:lnTo>
                  <a:lnTo>
                    <a:pt x="406" y="956"/>
                  </a:lnTo>
                  <a:lnTo>
                    <a:pt x="427" y="956"/>
                  </a:lnTo>
                  <a:lnTo>
                    <a:pt x="427" y="956"/>
                  </a:lnTo>
                  <a:lnTo>
                    <a:pt x="443" y="956"/>
                  </a:lnTo>
                  <a:lnTo>
                    <a:pt x="459" y="955"/>
                  </a:lnTo>
                  <a:lnTo>
                    <a:pt x="473" y="952"/>
                  </a:lnTo>
                  <a:lnTo>
                    <a:pt x="486" y="949"/>
                  </a:lnTo>
                  <a:lnTo>
                    <a:pt x="500" y="945"/>
                  </a:lnTo>
                  <a:lnTo>
                    <a:pt x="512" y="940"/>
                  </a:lnTo>
                  <a:lnTo>
                    <a:pt x="523" y="934"/>
                  </a:lnTo>
                  <a:lnTo>
                    <a:pt x="534" y="927"/>
                  </a:lnTo>
                  <a:lnTo>
                    <a:pt x="543" y="919"/>
                  </a:lnTo>
                  <a:lnTo>
                    <a:pt x="550" y="912"/>
                  </a:lnTo>
                  <a:lnTo>
                    <a:pt x="557" y="903"/>
                  </a:lnTo>
                  <a:lnTo>
                    <a:pt x="563" y="894"/>
                  </a:lnTo>
                  <a:lnTo>
                    <a:pt x="567" y="883"/>
                  </a:lnTo>
                  <a:lnTo>
                    <a:pt x="572" y="873"/>
                  </a:lnTo>
                  <a:lnTo>
                    <a:pt x="574" y="863"/>
                  </a:lnTo>
                  <a:lnTo>
                    <a:pt x="574" y="851"/>
                  </a:lnTo>
                  <a:lnTo>
                    <a:pt x="574" y="851"/>
                  </a:lnTo>
                  <a:lnTo>
                    <a:pt x="574" y="839"/>
                  </a:lnTo>
                  <a:lnTo>
                    <a:pt x="572" y="827"/>
                  </a:lnTo>
                  <a:lnTo>
                    <a:pt x="568" y="817"/>
                  </a:lnTo>
                  <a:lnTo>
                    <a:pt x="564" y="806"/>
                  </a:lnTo>
                  <a:lnTo>
                    <a:pt x="559" y="796"/>
                  </a:lnTo>
                  <a:lnTo>
                    <a:pt x="553" y="786"/>
                  </a:lnTo>
                  <a:lnTo>
                    <a:pt x="546" y="777"/>
                  </a:lnTo>
                  <a:lnTo>
                    <a:pt x="537" y="769"/>
                  </a:lnTo>
                  <a:lnTo>
                    <a:pt x="526" y="761"/>
                  </a:lnTo>
                  <a:lnTo>
                    <a:pt x="515" y="752"/>
                  </a:lnTo>
                  <a:lnTo>
                    <a:pt x="503" y="744"/>
                  </a:lnTo>
                  <a:lnTo>
                    <a:pt x="488" y="736"/>
                  </a:lnTo>
                  <a:lnTo>
                    <a:pt x="473" y="729"/>
                  </a:lnTo>
                  <a:lnTo>
                    <a:pt x="457" y="722"/>
                  </a:lnTo>
                  <a:lnTo>
                    <a:pt x="420" y="706"/>
                  </a:lnTo>
                  <a:lnTo>
                    <a:pt x="340" y="675"/>
                  </a:lnTo>
                  <a:lnTo>
                    <a:pt x="340" y="675"/>
                  </a:lnTo>
                  <a:lnTo>
                    <a:pt x="305" y="660"/>
                  </a:lnTo>
                  <a:lnTo>
                    <a:pt x="272" y="644"/>
                  </a:lnTo>
                  <a:lnTo>
                    <a:pt x="241" y="628"/>
                  </a:lnTo>
                  <a:lnTo>
                    <a:pt x="213" y="609"/>
                  </a:lnTo>
                  <a:lnTo>
                    <a:pt x="188" y="591"/>
                  </a:lnTo>
                  <a:lnTo>
                    <a:pt x="165" y="571"/>
                  </a:lnTo>
                  <a:lnTo>
                    <a:pt x="145" y="550"/>
                  </a:lnTo>
                  <a:lnTo>
                    <a:pt x="126" y="529"/>
                  </a:lnTo>
                  <a:lnTo>
                    <a:pt x="110" y="506"/>
                  </a:lnTo>
                  <a:lnTo>
                    <a:pt x="96" y="482"/>
                  </a:lnTo>
                  <a:lnTo>
                    <a:pt x="85" y="458"/>
                  </a:lnTo>
                  <a:lnTo>
                    <a:pt x="76" y="432"/>
                  </a:lnTo>
                  <a:lnTo>
                    <a:pt x="69" y="406"/>
                  </a:lnTo>
                  <a:lnTo>
                    <a:pt x="64" y="379"/>
                  </a:lnTo>
                  <a:lnTo>
                    <a:pt x="61" y="351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05"/>
                  </a:lnTo>
                  <a:lnTo>
                    <a:pt x="62" y="288"/>
                  </a:lnTo>
                  <a:lnTo>
                    <a:pt x="64" y="272"/>
                  </a:lnTo>
                  <a:lnTo>
                    <a:pt x="67" y="255"/>
                  </a:lnTo>
                  <a:lnTo>
                    <a:pt x="71" y="239"/>
                  </a:lnTo>
                  <a:lnTo>
                    <a:pt x="75" y="224"/>
                  </a:lnTo>
                  <a:lnTo>
                    <a:pt x="81" y="208"/>
                  </a:lnTo>
                  <a:lnTo>
                    <a:pt x="87" y="193"/>
                  </a:lnTo>
                  <a:lnTo>
                    <a:pt x="94" y="179"/>
                  </a:lnTo>
                  <a:lnTo>
                    <a:pt x="102" y="165"/>
                  </a:lnTo>
                  <a:lnTo>
                    <a:pt x="111" y="152"/>
                  </a:lnTo>
                  <a:lnTo>
                    <a:pt x="120" y="139"/>
                  </a:lnTo>
                  <a:lnTo>
                    <a:pt x="130" y="126"/>
                  </a:lnTo>
                  <a:lnTo>
                    <a:pt x="141" y="114"/>
                  </a:lnTo>
                  <a:lnTo>
                    <a:pt x="152" y="102"/>
                  </a:lnTo>
                  <a:lnTo>
                    <a:pt x="164" y="91"/>
                  </a:lnTo>
                  <a:lnTo>
                    <a:pt x="176" y="81"/>
                  </a:lnTo>
                  <a:lnTo>
                    <a:pt x="190" y="70"/>
                  </a:lnTo>
                  <a:lnTo>
                    <a:pt x="204" y="61"/>
                  </a:lnTo>
                  <a:lnTo>
                    <a:pt x="219" y="53"/>
                  </a:lnTo>
                  <a:lnTo>
                    <a:pt x="233" y="45"/>
                  </a:lnTo>
                  <a:lnTo>
                    <a:pt x="248" y="37"/>
                  </a:lnTo>
                  <a:lnTo>
                    <a:pt x="265" y="30"/>
                  </a:lnTo>
                  <a:lnTo>
                    <a:pt x="281" y="23"/>
                  </a:lnTo>
                  <a:lnTo>
                    <a:pt x="299" y="18"/>
                  </a:lnTo>
                  <a:lnTo>
                    <a:pt x="316" y="13"/>
                  </a:lnTo>
                  <a:lnTo>
                    <a:pt x="333" y="9"/>
                  </a:lnTo>
                  <a:lnTo>
                    <a:pt x="352" y="6"/>
                  </a:lnTo>
                  <a:lnTo>
                    <a:pt x="370" y="3"/>
                  </a:lnTo>
                  <a:lnTo>
                    <a:pt x="390" y="1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57" y="0"/>
                  </a:lnTo>
                  <a:lnTo>
                    <a:pt x="483" y="2"/>
                  </a:lnTo>
                  <a:lnTo>
                    <a:pt x="510" y="6"/>
                  </a:lnTo>
                  <a:lnTo>
                    <a:pt x="536" y="11"/>
                  </a:lnTo>
                  <a:lnTo>
                    <a:pt x="560" y="17"/>
                  </a:lnTo>
                  <a:lnTo>
                    <a:pt x="585" y="25"/>
                  </a:lnTo>
                  <a:lnTo>
                    <a:pt x="608" y="35"/>
                  </a:lnTo>
                  <a:lnTo>
                    <a:pt x="632" y="46"/>
                  </a:lnTo>
                  <a:lnTo>
                    <a:pt x="654" y="59"/>
                  </a:lnTo>
                  <a:lnTo>
                    <a:pt x="675" y="73"/>
                  </a:lnTo>
                  <a:lnTo>
                    <a:pt x="697" y="90"/>
                  </a:lnTo>
                  <a:lnTo>
                    <a:pt x="716" y="107"/>
                  </a:lnTo>
                  <a:lnTo>
                    <a:pt x="736" y="128"/>
                  </a:lnTo>
                  <a:lnTo>
                    <a:pt x="754" y="149"/>
                  </a:lnTo>
                  <a:lnTo>
                    <a:pt x="772" y="173"/>
                  </a:lnTo>
                  <a:lnTo>
                    <a:pt x="788" y="198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594" y="314"/>
                  </a:lnTo>
                  <a:lnTo>
                    <a:pt x="586" y="302"/>
                  </a:lnTo>
                  <a:lnTo>
                    <a:pt x="578" y="291"/>
                  </a:lnTo>
                  <a:lnTo>
                    <a:pt x="569" y="281"/>
                  </a:lnTo>
                  <a:lnTo>
                    <a:pt x="560" y="272"/>
                  </a:lnTo>
                  <a:lnTo>
                    <a:pt x="551" y="263"/>
                  </a:lnTo>
                  <a:lnTo>
                    <a:pt x="541" y="255"/>
                  </a:lnTo>
                  <a:lnTo>
                    <a:pt x="530" y="248"/>
                  </a:lnTo>
                  <a:lnTo>
                    <a:pt x="520" y="243"/>
                  </a:lnTo>
                  <a:lnTo>
                    <a:pt x="509" y="238"/>
                  </a:lnTo>
                  <a:lnTo>
                    <a:pt x="498" y="233"/>
                  </a:lnTo>
                  <a:lnTo>
                    <a:pt x="485" y="230"/>
                  </a:lnTo>
                  <a:lnTo>
                    <a:pt x="473" y="227"/>
                  </a:lnTo>
                  <a:lnTo>
                    <a:pt x="461" y="226"/>
                  </a:lnTo>
                  <a:lnTo>
                    <a:pt x="447" y="224"/>
                  </a:lnTo>
                  <a:lnTo>
                    <a:pt x="434" y="224"/>
                  </a:lnTo>
                  <a:lnTo>
                    <a:pt x="434" y="224"/>
                  </a:lnTo>
                  <a:lnTo>
                    <a:pt x="422" y="224"/>
                  </a:lnTo>
                  <a:lnTo>
                    <a:pt x="409" y="226"/>
                  </a:lnTo>
                  <a:lnTo>
                    <a:pt x="397" y="228"/>
                  </a:lnTo>
                  <a:lnTo>
                    <a:pt x="386" y="230"/>
                  </a:lnTo>
                  <a:lnTo>
                    <a:pt x="375" y="234"/>
                  </a:lnTo>
                  <a:lnTo>
                    <a:pt x="364" y="238"/>
                  </a:lnTo>
                  <a:lnTo>
                    <a:pt x="355" y="242"/>
                  </a:lnTo>
                  <a:lnTo>
                    <a:pt x="346" y="248"/>
                  </a:lnTo>
                  <a:lnTo>
                    <a:pt x="338" y="254"/>
                  </a:lnTo>
                  <a:lnTo>
                    <a:pt x="329" y="262"/>
                  </a:lnTo>
                  <a:lnTo>
                    <a:pt x="323" y="269"/>
                  </a:lnTo>
                  <a:lnTo>
                    <a:pt x="318" y="277"/>
                  </a:lnTo>
                  <a:lnTo>
                    <a:pt x="313" y="286"/>
                  </a:lnTo>
                  <a:lnTo>
                    <a:pt x="310" y="295"/>
                  </a:lnTo>
                  <a:lnTo>
                    <a:pt x="308" y="305"/>
                  </a:lnTo>
                  <a:lnTo>
                    <a:pt x="308" y="316"/>
                  </a:lnTo>
                  <a:lnTo>
                    <a:pt x="308" y="316"/>
                  </a:lnTo>
                  <a:lnTo>
                    <a:pt x="308" y="326"/>
                  </a:lnTo>
                  <a:lnTo>
                    <a:pt x="309" y="336"/>
                  </a:lnTo>
                  <a:lnTo>
                    <a:pt x="312" y="346"/>
                  </a:lnTo>
                  <a:lnTo>
                    <a:pt x="315" y="356"/>
                  </a:lnTo>
                  <a:lnTo>
                    <a:pt x="320" y="365"/>
                  </a:lnTo>
                  <a:lnTo>
                    <a:pt x="325" y="374"/>
                  </a:lnTo>
                  <a:lnTo>
                    <a:pt x="332" y="383"/>
                  </a:lnTo>
                  <a:lnTo>
                    <a:pt x="341" y="391"/>
                  </a:lnTo>
                  <a:lnTo>
                    <a:pt x="350" y="400"/>
                  </a:lnTo>
                  <a:lnTo>
                    <a:pt x="360" y="408"/>
                  </a:lnTo>
                  <a:lnTo>
                    <a:pt x="372" y="415"/>
                  </a:lnTo>
                  <a:lnTo>
                    <a:pt x="386" y="423"/>
                  </a:lnTo>
                  <a:lnTo>
                    <a:pt x="401" y="431"/>
                  </a:lnTo>
                  <a:lnTo>
                    <a:pt x="418" y="439"/>
                  </a:lnTo>
                  <a:lnTo>
                    <a:pt x="455" y="455"/>
                  </a:lnTo>
                  <a:lnTo>
                    <a:pt x="538" y="485"/>
                  </a:lnTo>
                  <a:lnTo>
                    <a:pt x="538" y="485"/>
                  </a:lnTo>
                  <a:lnTo>
                    <a:pt x="573" y="499"/>
                  </a:lnTo>
                  <a:lnTo>
                    <a:pt x="605" y="514"/>
                  </a:lnTo>
                  <a:lnTo>
                    <a:pt x="636" y="531"/>
                  </a:lnTo>
                  <a:lnTo>
                    <a:pt x="666" y="547"/>
                  </a:lnTo>
                  <a:lnTo>
                    <a:pt x="693" y="564"/>
                  </a:lnTo>
                  <a:lnTo>
                    <a:pt x="717" y="583"/>
                  </a:lnTo>
                  <a:lnTo>
                    <a:pt x="740" y="603"/>
                  </a:lnTo>
                  <a:lnTo>
                    <a:pt x="760" y="624"/>
                  </a:lnTo>
                  <a:lnTo>
                    <a:pt x="770" y="635"/>
                  </a:lnTo>
                  <a:lnTo>
                    <a:pt x="778" y="645"/>
                  </a:lnTo>
                  <a:lnTo>
                    <a:pt x="786" y="657"/>
                  </a:lnTo>
                  <a:lnTo>
                    <a:pt x="794" y="669"/>
                  </a:lnTo>
                  <a:lnTo>
                    <a:pt x="800" y="681"/>
                  </a:lnTo>
                  <a:lnTo>
                    <a:pt x="808" y="693"/>
                  </a:lnTo>
                  <a:lnTo>
                    <a:pt x="813" y="706"/>
                  </a:lnTo>
                  <a:lnTo>
                    <a:pt x="818" y="720"/>
                  </a:lnTo>
                  <a:lnTo>
                    <a:pt x="823" y="733"/>
                  </a:lnTo>
                  <a:lnTo>
                    <a:pt x="827" y="747"/>
                  </a:lnTo>
                  <a:lnTo>
                    <a:pt x="830" y="762"/>
                  </a:lnTo>
                  <a:lnTo>
                    <a:pt x="833" y="776"/>
                  </a:lnTo>
                  <a:lnTo>
                    <a:pt x="835" y="791"/>
                  </a:lnTo>
                  <a:lnTo>
                    <a:pt x="837" y="807"/>
                  </a:lnTo>
                  <a:lnTo>
                    <a:pt x="837" y="823"/>
                  </a:lnTo>
                  <a:lnTo>
                    <a:pt x="838" y="839"/>
                  </a:lnTo>
                  <a:lnTo>
                    <a:pt x="838" y="839"/>
                  </a:lnTo>
                  <a:lnTo>
                    <a:pt x="837" y="859"/>
                  </a:lnTo>
                  <a:lnTo>
                    <a:pt x="836" y="876"/>
                  </a:lnTo>
                  <a:lnTo>
                    <a:pt x="834" y="895"/>
                  </a:lnTo>
                  <a:lnTo>
                    <a:pt x="830" y="912"/>
                  </a:lnTo>
                  <a:lnTo>
                    <a:pt x="826" y="929"/>
                  </a:lnTo>
                  <a:lnTo>
                    <a:pt x="821" y="946"/>
                  </a:lnTo>
                  <a:lnTo>
                    <a:pt x="815" y="962"/>
                  </a:lnTo>
                  <a:lnTo>
                    <a:pt x="809" y="979"/>
                  </a:lnTo>
                  <a:lnTo>
                    <a:pt x="800" y="993"/>
                  </a:lnTo>
                  <a:lnTo>
                    <a:pt x="792" y="1008"/>
                  </a:lnTo>
                  <a:lnTo>
                    <a:pt x="782" y="1022"/>
                  </a:lnTo>
                  <a:lnTo>
                    <a:pt x="773" y="1036"/>
                  </a:lnTo>
                  <a:lnTo>
                    <a:pt x="761" y="1049"/>
                  </a:lnTo>
                  <a:lnTo>
                    <a:pt x="749" y="1062"/>
                  </a:lnTo>
                  <a:lnTo>
                    <a:pt x="737" y="1075"/>
                  </a:lnTo>
                  <a:lnTo>
                    <a:pt x="723" y="1086"/>
                  </a:lnTo>
                  <a:lnTo>
                    <a:pt x="710" y="1097"/>
                  </a:lnTo>
                  <a:lnTo>
                    <a:pt x="696" y="1107"/>
                  </a:lnTo>
                  <a:lnTo>
                    <a:pt x="680" y="1117"/>
                  </a:lnTo>
                  <a:lnTo>
                    <a:pt x="664" y="1126"/>
                  </a:lnTo>
                  <a:lnTo>
                    <a:pt x="647" y="1135"/>
                  </a:lnTo>
                  <a:lnTo>
                    <a:pt x="630" y="1142"/>
                  </a:lnTo>
                  <a:lnTo>
                    <a:pt x="613" y="1149"/>
                  </a:lnTo>
                  <a:lnTo>
                    <a:pt x="594" y="1155"/>
                  </a:lnTo>
                  <a:lnTo>
                    <a:pt x="575" y="1162"/>
                  </a:lnTo>
                  <a:lnTo>
                    <a:pt x="555" y="1167"/>
                  </a:lnTo>
                  <a:lnTo>
                    <a:pt x="536" y="1171"/>
                  </a:lnTo>
                  <a:lnTo>
                    <a:pt x="514" y="1175"/>
                  </a:lnTo>
                  <a:lnTo>
                    <a:pt x="494" y="1177"/>
                  </a:lnTo>
                  <a:lnTo>
                    <a:pt x="472" y="1179"/>
                  </a:lnTo>
                  <a:lnTo>
                    <a:pt x="449" y="1180"/>
                  </a:lnTo>
                  <a:lnTo>
                    <a:pt x="427" y="1181"/>
                  </a:lnTo>
                  <a:lnTo>
                    <a:pt x="427" y="1181"/>
                  </a:lnTo>
                  <a:lnTo>
                    <a:pt x="393" y="1180"/>
                  </a:lnTo>
                  <a:lnTo>
                    <a:pt x="360" y="1177"/>
                  </a:lnTo>
                  <a:lnTo>
                    <a:pt x="328" y="1173"/>
                  </a:lnTo>
                  <a:lnTo>
                    <a:pt x="297" y="1167"/>
                  </a:lnTo>
                  <a:lnTo>
                    <a:pt x="267" y="1159"/>
                  </a:lnTo>
                  <a:lnTo>
                    <a:pt x="237" y="1149"/>
                  </a:lnTo>
                  <a:lnTo>
                    <a:pt x="208" y="1138"/>
                  </a:lnTo>
                  <a:lnTo>
                    <a:pt x="181" y="1124"/>
                  </a:lnTo>
                  <a:lnTo>
                    <a:pt x="154" y="1108"/>
                  </a:lnTo>
                  <a:lnTo>
                    <a:pt x="128" y="1092"/>
                  </a:lnTo>
                  <a:lnTo>
                    <a:pt x="104" y="1073"/>
                  </a:lnTo>
                  <a:lnTo>
                    <a:pt x="81" y="1051"/>
                  </a:lnTo>
                  <a:lnTo>
                    <a:pt x="58" y="1029"/>
                  </a:lnTo>
                  <a:lnTo>
                    <a:pt x="38" y="1003"/>
                  </a:lnTo>
                  <a:lnTo>
                    <a:pt x="17" y="976"/>
                  </a:lnTo>
                  <a:lnTo>
                    <a:pt x="0" y="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253" y="4101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253" y="4101"/>
              <a:ext cx="69" cy="79"/>
            </a:xfrm>
            <a:custGeom>
              <a:avLst/>
              <a:gdLst>
                <a:gd name="T0" fmla="*/ 2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2 w 1031"/>
                <a:gd name="T7" fmla="*/ 211 h 1181"/>
                <a:gd name="T8" fmla="*/ 211 w 1031"/>
                <a:gd name="T9" fmla="*/ 132 h 1181"/>
                <a:gd name="T10" fmla="*/ 304 w 1031"/>
                <a:gd name="T11" fmla="*/ 69 h 1181"/>
                <a:gd name="T12" fmla="*/ 412 w 1031"/>
                <a:gd name="T13" fmla="*/ 25 h 1181"/>
                <a:gd name="T14" fmla="*/ 530 w 1031"/>
                <a:gd name="T15" fmla="*/ 3 h 1181"/>
                <a:gd name="T16" fmla="*/ 626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2 w 1031"/>
                <a:gd name="T27" fmla="*/ 329 h 1181"/>
                <a:gd name="T28" fmla="*/ 765 w 1031"/>
                <a:gd name="T29" fmla="*/ 288 h 1181"/>
                <a:gd name="T30" fmla="*/ 695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90 w 1031"/>
                <a:gd name="T37" fmla="*/ 260 h 1181"/>
                <a:gd name="T38" fmla="*/ 429 w 1031"/>
                <a:gd name="T39" fmla="*/ 284 h 1181"/>
                <a:gd name="T40" fmla="*/ 376 w 1031"/>
                <a:gd name="T41" fmla="*/ 321 h 1181"/>
                <a:gd name="T42" fmla="*/ 332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1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5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9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2 w 1031"/>
                <a:gd name="T91" fmla="*/ 1065 h 1181"/>
                <a:gd name="T92" fmla="*/ 149 w 1031"/>
                <a:gd name="T93" fmla="*/ 991 h 1181"/>
                <a:gd name="T94" fmla="*/ 82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0" y="559"/>
                  </a:lnTo>
                  <a:lnTo>
                    <a:pt x="2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8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7" y="330"/>
                  </a:lnTo>
                  <a:lnTo>
                    <a:pt x="69" y="305"/>
                  </a:lnTo>
                  <a:lnTo>
                    <a:pt x="82" y="280"/>
                  </a:lnTo>
                  <a:lnTo>
                    <a:pt x="98" y="256"/>
                  </a:lnTo>
                  <a:lnTo>
                    <a:pt x="114" y="233"/>
                  </a:lnTo>
                  <a:lnTo>
                    <a:pt x="132" y="211"/>
                  </a:lnTo>
                  <a:lnTo>
                    <a:pt x="149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1" y="132"/>
                  </a:lnTo>
                  <a:lnTo>
                    <a:pt x="232" y="114"/>
                  </a:lnTo>
                  <a:lnTo>
                    <a:pt x="256" y="98"/>
                  </a:lnTo>
                  <a:lnTo>
                    <a:pt x="279" y="83"/>
                  </a:lnTo>
                  <a:lnTo>
                    <a:pt x="304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2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499" y="6"/>
                  </a:lnTo>
                  <a:lnTo>
                    <a:pt x="530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6" y="0"/>
                  </a:lnTo>
                  <a:lnTo>
                    <a:pt x="660" y="3"/>
                  </a:lnTo>
                  <a:lnTo>
                    <a:pt x="692" y="7"/>
                  </a:lnTo>
                  <a:lnTo>
                    <a:pt x="724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2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20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8" y="353"/>
                  </a:lnTo>
                  <a:lnTo>
                    <a:pt x="835" y="340"/>
                  </a:lnTo>
                  <a:lnTo>
                    <a:pt x="822" y="329"/>
                  </a:lnTo>
                  <a:lnTo>
                    <a:pt x="809" y="318"/>
                  </a:lnTo>
                  <a:lnTo>
                    <a:pt x="794" y="308"/>
                  </a:lnTo>
                  <a:lnTo>
                    <a:pt x="780" y="297"/>
                  </a:lnTo>
                  <a:lnTo>
                    <a:pt x="765" y="288"/>
                  </a:lnTo>
                  <a:lnTo>
                    <a:pt x="748" y="279"/>
                  </a:lnTo>
                  <a:lnTo>
                    <a:pt x="731" y="272"/>
                  </a:lnTo>
                  <a:lnTo>
                    <a:pt x="713" y="265"/>
                  </a:lnTo>
                  <a:lnTo>
                    <a:pt x="695" y="259"/>
                  </a:lnTo>
                  <a:lnTo>
                    <a:pt x="676" y="253"/>
                  </a:lnTo>
                  <a:lnTo>
                    <a:pt x="656" y="249"/>
                  </a:lnTo>
                  <a:lnTo>
                    <a:pt x="635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5" y="254"/>
                  </a:lnTo>
                  <a:lnTo>
                    <a:pt x="490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5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6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2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1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1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2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6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5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90" y="921"/>
                  </a:lnTo>
                  <a:lnTo>
                    <a:pt x="505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5" y="934"/>
                  </a:lnTo>
                  <a:lnTo>
                    <a:pt x="656" y="930"/>
                  </a:lnTo>
                  <a:lnTo>
                    <a:pt x="676" y="926"/>
                  </a:lnTo>
                  <a:lnTo>
                    <a:pt x="695" y="921"/>
                  </a:lnTo>
                  <a:lnTo>
                    <a:pt x="713" y="915"/>
                  </a:lnTo>
                  <a:lnTo>
                    <a:pt x="731" y="909"/>
                  </a:lnTo>
                  <a:lnTo>
                    <a:pt x="748" y="901"/>
                  </a:lnTo>
                  <a:lnTo>
                    <a:pt x="765" y="893"/>
                  </a:lnTo>
                  <a:lnTo>
                    <a:pt x="780" y="883"/>
                  </a:lnTo>
                  <a:lnTo>
                    <a:pt x="794" y="873"/>
                  </a:lnTo>
                  <a:lnTo>
                    <a:pt x="809" y="863"/>
                  </a:lnTo>
                  <a:lnTo>
                    <a:pt x="822" y="852"/>
                  </a:lnTo>
                  <a:lnTo>
                    <a:pt x="835" y="839"/>
                  </a:lnTo>
                  <a:lnTo>
                    <a:pt x="848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20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2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4" y="1168"/>
                  </a:lnTo>
                  <a:lnTo>
                    <a:pt x="692" y="1173"/>
                  </a:lnTo>
                  <a:lnTo>
                    <a:pt x="660" y="1177"/>
                  </a:lnTo>
                  <a:lnTo>
                    <a:pt x="626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30" y="1178"/>
                  </a:lnTo>
                  <a:lnTo>
                    <a:pt x="499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2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79" y="1097"/>
                  </a:lnTo>
                  <a:lnTo>
                    <a:pt x="256" y="1082"/>
                  </a:lnTo>
                  <a:lnTo>
                    <a:pt x="232" y="1065"/>
                  </a:lnTo>
                  <a:lnTo>
                    <a:pt x="211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2" y="969"/>
                  </a:lnTo>
                  <a:lnTo>
                    <a:pt x="114" y="947"/>
                  </a:lnTo>
                  <a:lnTo>
                    <a:pt x="98" y="924"/>
                  </a:lnTo>
                  <a:lnTo>
                    <a:pt x="82" y="900"/>
                  </a:lnTo>
                  <a:lnTo>
                    <a:pt x="69" y="875"/>
                  </a:lnTo>
                  <a:lnTo>
                    <a:pt x="57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8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2" y="652"/>
                  </a:lnTo>
                  <a:lnTo>
                    <a:pt x="0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351" y="4139"/>
              <a:ext cx="59" cy="41"/>
            </a:xfrm>
            <a:custGeom>
              <a:avLst/>
              <a:gdLst>
                <a:gd name="T0" fmla="*/ 884 w 884"/>
                <a:gd name="T1" fmla="*/ 618 h 618"/>
                <a:gd name="T2" fmla="*/ 339 w 884"/>
                <a:gd name="T3" fmla="*/ 0 h 618"/>
                <a:gd name="T4" fmla="*/ 0 w 884"/>
                <a:gd name="T5" fmla="*/ 0 h 618"/>
                <a:gd name="T6" fmla="*/ 539 w 884"/>
                <a:gd name="T7" fmla="*/ 618 h 618"/>
                <a:gd name="T8" fmla="*/ 884 w 884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618">
                  <a:moveTo>
                    <a:pt x="884" y="618"/>
                  </a:moveTo>
                  <a:lnTo>
                    <a:pt x="339" y="0"/>
                  </a:lnTo>
                  <a:lnTo>
                    <a:pt x="0" y="0"/>
                  </a:lnTo>
                  <a:lnTo>
                    <a:pt x="539" y="618"/>
                  </a:lnTo>
                  <a:lnTo>
                    <a:pt x="884" y="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330" y="4075"/>
              <a:ext cx="17" cy="105"/>
            </a:xfrm>
            <a:custGeom>
              <a:avLst/>
              <a:gdLst>
                <a:gd name="T0" fmla="*/ 0 w 253"/>
                <a:gd name="T1" fmla="*/ 0 h 1572"/>
                <a:gd name="T2" fmla="*/ 0 w 253"/>
                <a:gd name="T3" fmla="*/ 1572 h 1572"/>
                <a:gd name="T4" fmla="*/ 253 w 253"/>
                <a:gd name="T5" fmla="*/ 1572 h 1572"/>
                <a:gd name="T6" fmla="*/ 253 w 253"/>
                <a:gd name="T7" fmla="*/ 999 h 1572"/>
                <a:gd name="T8" fmla="*/ 253 w 253"/>
                <a:gd name="T9" fmla="*/ 1000 h 1572"/>
                <a:gd name="T10" fmla="*/ 253 w 253"/>
                <a:gd name="T11" fmla="*/ 941 h 1572"/>
                <a:gd name="T12" fmla="*/ 253 w 253"/>
                <a:gd name="T13" fmla="*/ 942 h 1572"/>
                <a:gd name="T14" fmla="*/ 253 w 253"/>
                <a:gd name="T15" fmla="*/ 0 h 1572"/>
                <a:gd name="T16" fmla="*/ 0 w 253"/>
                <a:gd name="T17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572">
                  <a:moveTo>
                    <a:pt x="0" y="0"/>
                  </a:moveTo>
                  <a:lnTo>
                    <a:pt x="0" y="1572"/>
                  </a:lnTo>
                  <a:lnTo>
                    <a:pt x="253" y="1572"/>
                  </a:lnTo>
                  <a:lnTo>
                    <a:pt x="253" y="999"/>
                  </a:lnTo>
                  <a:lnTo>
                    <a:pt x="253" y="1000"/>
                  </a:lnTo>
                  <a:lnTo>
                    <a:pt x="253" y="941"/>
                  </a:lnTo>
                  <a:lnTo>
                    <a:pt x="253" y="942"/>
                  </a:lnTo>
                  <a:lnTo>
                    <a:pt x="2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433" y="4101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433" y="4101"/>
              <a:ext cx="69" cy="79"/>
            </a:xfrm>
            <a:custGeom>
              <a:avLst/>
              <a:gdLst>
                <a:gd name="T0" fmla="*/ 3 w 1031"/>
                <a:gd name="T1" fmla="*/ 529 h 1181"/>
                <a:gd name="T2" fmla="*/ 26 w 1031"/>
                <a:gd name="T3" fmla="*/ 412 h 1181"/>
                <a:gd name="T4" fmla="*/ 69 w 1031"/>
                <a:gd name="T5" fmla="*/ 305 h 1181"/>
                <a:gd name="T6" fmla="*/ 131 w 1031"/>
                <a:gd name="T7" fmla="*/ 211 h 1181"/>
                <a:gd name="T8" fmla="*/ 210 w 1031"/>
                <a:gd name="T9" fmla="*/ 132 h 1181"/>
                <a:gd name="T10" fmla="*/ 305 w 1031"/>
                <a:gd name="T11" fmla="*/ 69 h 1181"/>
                <a:gd name="T12" fmla="*/ 411 w 1031"/>
                <a:gd name="T13" fmla="*/ 25 h 1181"/>
                <a:gd name="T14" fmla="*/ 529 w 1031"/>
                <a:gd name="T15" fmla="*/ 3 h 1181"/>
                <a:gd name="T16" fmla="*/ 627 w 1031"/>
                <a:gd name="T17" fmla="*/ 0 h 1181"/>
                <a:gd name="T18" fmla="*/ 754 w 1031"/>
                <a:gd name="T19" fmla="*/ 20 h 1181"/>
                <a:gd name="T20" fmla="*/ 868 w 1031"/>
                <a:gd name="T21" fmla="*/ 64 h 1181"/>
                <a:gd name="T22" fmla="*/ 968 w 1031"/>
                <a:gd name="T23" fmla="*/ 130 h 1181"/>
                <a:gd name="T24" fmla="*/ 859 w 1031"/>
                <a:gd name="T25" fmla="*/ 366 h 1181"/>
                <a:gd name="T26" fmla="*/ 823 w 1031"/>
                <a:gd name="T27" fmla="*/ 329 h 1181"/>
                <a:gd name="T28" fmla="*/ 764 w 1031"/>
                <a:gd name="T29" fmla="*/ 288 h 1181"/>
                <a:gd name="T30" fmla="*/ 696 w 1031"/>
                <a:gd name="T31" fmla="*/ 259 h 1181"/>
                <a:gd name="T32" fmla="*/ 615 w 1031"/>
                <a:gd name="T33" fmla="*/ 245 h 1181"/>
                <a:gd name="T34" fmla="*/ 556 w 1031"/>
                <a:gd name="T35" fmla="*/ 246 h 1181"/>
                <a:gd name="T36" fmla="*/ 489 w 1031"/>
                <a:gd name="T37" fmla="*/ 260 h 1181"/>
                <a:gd name="T38" fmla="*/ 429 w 1031"/>
                <a:gd name="T39" fmla="*/ 284 h 1181"/>
                <a:gd name="T40" fmla="*/ 375 w 1031"/>
                <a:gd name="T41" fmla="*/ 321 h 1181"/>
                <a:gd name="T42" fmla="*/ 331 w 1031"/>
                <a:gd name="T43" fmla="*/ 367 h 1181"/>
                <a:gd name="T44" fmla="*/ 298 w 1031"/>
                <a:gd name="T45" fmla="*/ 422 h 1181"/>
                <a:gd name="T46" fmla="*/ 273 w 1031"/>
                <a:gd name="T47" fmla="*/ 485 h 1181"/>
                <a:gd name="T48" fmla="*/ 261 w 1031"/>
                <a:gd name="T49" fmla="*/ 553 h 1181"/>
                <a:gd name="T50" fmla="*/ 260 w 1031"/>
                <a:gd name="T51" fmla="*/ 608 h 1181"/>
                <a:gd name="T52" fmla="*/ 269 w 1031"/>
                <a:gd name="T53" fmla="*/ 679 h 1181"/>
                <a:gd name="T54" fmla="*/ 290 w 1031"/>
                <a:gd name="T55" fmla="*/ 743 h 1181"/>
                <a:gd name="T56" fmla="*/ 322 w 1031"/>
                <a:gd name="T57" fmla="*/ 801 h 1181"/>
                <a:gd name="T58" fmla="*/ 364 w 1031"/>
                <a:gd name="T59" fmla="*/ 849 h 1181"/>
                <a:gd name="T60" fmla="*/ 414 w 1031"/>
                <a:gd name="T61" fmla="*/ 887 h 1181"/>
                <a:gd name="T62" fmla="*/ 473 w 1031"/>
                <a:gd name="T63" fmla="*/ 916 h 1181"/>
                <a:gd name="T64" fmla="*/ 539 w 1031"/>
                <a:gd name="T65" fmla="*/ 932 h 1181"/>
                <a:gd name="T66" fmla="*/ 592 w 1031"/>
                <a:gd name="T67" fmla="*/ 936 h 1181"/>
                <a:gd name="T68" fmla="*/ 676 w 1031"/>
                <a:gd name="T69" fmla="*/ 926 h 1181"/>
                <a:gd name="T70" fmla="*/ 748 w 1031"/>
                <a:gd name="T71" fmla="*/ 901 h 1181"/>
                <a:gd name="T72" fmla="*/ 808 w 1031"/>
                <a:gd name="T73" fmla="*/ 863 h 1181"/>
                <a:gd name="T74" fmla="*/ 859 w 1031"/>
                <a:gd name="T75" fmla="*/ 815 h 1181"/>
                <a:gd name="T76" fmla="*/ 989 w 1031"/>
                <a:gd name="T77" fmla="*/ 1032 h 1181"/>
                <a:gd name="T78" fmla="*/ 895 w 1031"/>
                <a:gd name="T79" fmla="*/ 1101 h 1181"/>
                <a:gd name="T80" fmla="*/ 784 w 1031"/>
                <a:gd name="T81" fmla="*/ 1151 h 1181"/>
                <a:gd name="T82" fmla="*/ 660 w 1031"/>
                <a:gd name="T83" fmla="*/ 1177 h 1181"/>
                <a:gd name="T84" fmla="*/ 561 w 1031"/>
                <a:gd name="T85" fmla="*/ 1180 h 1181"/>
                <a:gd name="T86" fmla="*/ 440 w 1031"/>
                <a:gd name="T87" fmla="*/ 1163 h 1181"/>
                <a:gd name="T88" fmla="*/ 330 w 1031"/>
                <a:gd name="T89" fmla="*/ 1124 h 1181"/>
                <a:gd name="T90" fmla="*/ 233 w 1031"/>
                <a:gd name="T91" fmla="*/ 1065 h 1181"/>
                <a:gd name="T92" fmla="*/ 150 w 1031"/>
                <a:gd name="T93" fmla="*/ 991 h 1181"/>
                <a:gd name="T94" fmla="*/ 83 w 1031"/>
                <a:gd name="T95" fmla="*/ 900 h 1181"/>
                <a:gd name="T96" fmla="*/ 34 w 1031"/>
                <a:gd name="T97" fmla="*/ 796 h 1181"/>
                <a:gd name="T98" fmla="*/ 6 w 1031"/>
                <a:gd name="T99" fmla="*/ 68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1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6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9" y="305"/>
                  </a:lnTo>
                  <a:lnTo>
                    <a:pt x="83" y="280"/>
                  </a:lnTo>
                  <a:lnTo>
                    <a:pt x="97" y="256"/>
                  </a:lnTo>
                  <a:lnTo>
                    <a:pt x="114" y="233"/>
                  </a:lnTo>
                  <a:lnTo>
                    <a:pt x="131" y="211"/>
                  </a:lnTo>
                  <a:lnTo>
                    <a:pt x="150" y="190"/>
                  </a:lnTo>
                  <a:lnTo>
                    <a:pt x="168" y="170"/>
                  </a:lnTo>
                  <a:lnTo>
                    <a:pt x="189" y="150"/>
                  </a:lnTo>
                  <a:lnTo>
                    <a:pt x="210" y="132"/>
                  </a:lnTo>
                  <a:lnTo>
                    <a:pt x="233" y="114"/>
                  </a:lnTo>
                  <a:lnTo>
                    <a:pt x="255" y="98"/>
                  </a:lnTo>
                  <a:lnTo>
                    <a:pt x="279" y="83"/>
                  </a:lnTo>
                  <a:lnTo>
                    <a:pt x="305" y="69"/>
                  </a:lnTo>
                  <a:lnTo>
                    <a:pt x="330" y="56"/>
                  </a:lnTo>
                  <a:lnTo>
                    <a:pt x="356" y="45"/>
                  </a:lnTo>
                  <a:lnTo>
                    <a:pt x="384" y="35"/>
                  </a:lnTo>
                  <a:lnTo>
                    <a:pt x="411" y="25"/>
                  </a:lnTo>
                  <a:lnTo>
                    <a:pt x="440" y="17"/>
                  </a:lnTo>
                  <a:lnTo>
                    <a:pt x="469" y="11"/>
                  </a:lnTo>
                  <a:lnTo>
                    <a:pt x="500" y="6"/>
                  </a:lnTo>
                  <a:lnTo>
                    <a:pt x="529" y="3"/>
                  </a:lnTo>
                  <a:lnTo>
                    <a:pt x="56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627" y="0"/>
                  </a:lnTo>
                  <a:lnTo>
                    <a:pt x="660" y="3"/>
                  </a:lnTo>
                  <a:lnTo>
                    <a:pt x="693" y="7"/>
                  </a:lnTo>
                  <a:lnTo>
                    <a:pt x="723" y="13"/>
                  </a:lnTo>
                  <a:lnTo>
                    <a:pt x="754" y="20"/>
                  </a:lnTo>
                  <a:lnTo>
                    <a:pt x="784" y="29"/>
                  </a:lnTo>
                  <a:lnTo>
                    <a:pt x="813" y="40"/>
                  </a:lnTo>
                  <a:lnTo>
                    <a:pt x="841" y="52"/>
                  </a:lnTo>
                  <a:lnTo>
                    <a:pt x="868" y="64"/>
                  </a:lnTo>
                  <a:lnTo>
                    <a:pt x="895" y="79"/>
                  </a:lnTo>
                  <a:lnTo>
                    <a:pt x="919" y="95"/>
                  </a:lnTo>
                  <a:lnTo>
                    <a:pt x="944" y="111"/>
                  </a:lnTo>
                  <a:lnTo>
                    <a:pt x="968" y="130"/>
                  </a:lnTo>
                  <a:lnTo>
                    <a:pt x="989" y="148"/>
                  </a:lnTo>
                  <a:lnTo>
                    <a:pt x="1011" y="169"/>
                  </a:lnTo>
                  <a:lnTo>
                    <a:pt x="1031" y="189"/>
                  </a:lnTo>
                  <a:lnTo>
                    <a:pt x="859" y="366"/>
                  </a:lnTo>
                  <a:lnTo>
                    <a:pt x="859" y="366"/>
                  </a:lnTo>
                  <a:lnTo>
                    <a:pt x="847" y="353"/>
                  </a:lnTo>
                  <a:lnTo>
                    <a:pt x="835" y="340"/>
                  </a:lnTo>
                  <a:lnTo>
                    <a:pt x="823" y="329"/>
                  </a:lnTo>
                  <a:lnTo>
                    <a:pt x="808" y="318"/>
                  </a:lnTo>
                  <a:lnTo>
                    <a:pt x="795" y="308"/>
                  </a:lnTo>
                  <a:lnTo>
                    <a:pt x="780" y="297"/>
                  </a:lnTo>
                  <a:lnTo>
                    <a:pt x="764" y="288"/>
                  </a:lnTo>
                  <a:lnTo>
                    <a:pt x="748" y="279"/>
                  </a:lnTo>
                  <a:lnTo>
                    <a:pt x="732" y="272"/>
                  </a:lnTo>
                  <a:lnTo>
                    <a:pt x="713" y="265"/>
                  </a:lnTo>
                  <a:lnTo>
                    <a:pt x="696" y="259"/>
                  </a:lnTo>
                  <a:lnTo>
                    <a:pt x="676" y="253"/>
                  </a:lnTo>
                  <a:lnTo>
                    <a:pt x="657" y="249"/>
                  </a:lnTo>
                  <a:lnTo>
                    <a:pt x="636" y="247"/>
                  </a:lnTo>
                  <a:lnTo>
                    <a:pt x="615" y="245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75" y="245"/>
                  </a:lnTo>
                  <a:lnTo>
                    <a:pt x="556" y="246"/>
                  </a:lnTo>
                  <a:lnTo>
                    <a:pt x="539" y="248"/>
                  </a:lnTo>
                  <a:lnTo>
                    <a:pt x="522" y="251"/>
                  </a:lnTo>
                  <a:lnTo>
                    <a:pt x="506" y="254"/>
                  </a:lnTo>
                  <a:lnTo>
                    <a:pt x="489" y="260"/>
                  </a:lnTo>
                  <a:lnTo>
                    <a:pt x="473" y="265"/>
                  </a:lnTo>
                  <a:lnTo>
                    <a:pt x="458" y="271"/>
                  </a:lnTo>
                  <a:lnTo>
                    <a:pt x="443" y="277"/>
                  </a:lnTo>
                  <a:lnTo>
                    <a:pt x="429" y="284"/>
                  </a:lnTo>
                  <a:lnTo>
                    <a:pt x="414" y="292"/>
                  </a:lnTo>
                  <a:lnTo>
                    <a:pt x="401" y="301"/>
                  </a:lnTo>
                  <a:lnTo>
                    <a:pt x="388" y="311"/>
                  </a:lnTo>
                  <a:lnTo>
                    <a:pt x="375" y="321"/>
                  </a:lnTo>
                  <a:lnTo>
                    <a:pt x="364" y="331"/>
                  </a:lnTo>
                  <a:lnTo>
                    <a:pt x="353" y="342"/>
                  </a:lnTo>
                  <a:lnTo>
                    <a:pt x="342" y="355"/>
                  </a:lnTo>
                  <a:lnTo>
                    <a:pt x="331" y="367"/>
                  </a:lnTo>
                  <a:lnTo>
                    <a:pt x="322" y="379"/>
                  </a:lnTo>
                  <a:lnTo>
                    <a:pt x="313" y="394"/>
                  </a:lnTo>
                  <a:lnTo>
                    <a:pt x="305" y="407"/>
                  </a:lnTo>
                  <a:lnTo>
                    <a:pt x="298" y="422"/>
                  </a:lnTo>
                  <a:lnTo>
                    <a:pt x="290" y="436"/>
                  </a:lnTo>
                  <a:lnTo>
                    <a:pt x="284" y="452"/>
                  </a:lnTo>
                  <a:lnTo>
                    <a:pt x="278" y="468"/>
                  </a:lnTo>
                  <a:lnTo>
                    <a:pt x="273" y="485"/>
                  </a:lnTo>
                  <a:lnTo>
                    <a:pt x="269" y="501"/>
                  </a:lnTo>
                  <a:lnTo>
                    <a:pt x="266" y="518"/>
                  </a:lnTo>
                  <a:lnTo>
                    <a:pt x="263" y="536"/>
                  </a:lnTo>
                  <a:lnTo>
                    <a:pt x="261" y="553"/>
                  </a:lnTo>
                  <a:lnTo>
                    <a:pt x="260" y="571"/>
                  </a:lnTo>
                  <a:lnTo>
                    <a:pt x="260" y="590"/>
                  </a:lnTo>
                  <a:lnTo>
                    <a:pt x="260" y="590"/>
                  </a:lnTo>
                  <a:lnTo>
                    <a:pt x="260" y="608"/>
                  </a:lnTo>
                  <a:lnTo>
                    <a:pt x="261" y="627"/>
                  </a:lnTo>
                  <a:lnTo>
                    <a:pt x="263" y="645"/>
                  </a:lnTo>
                  <a:lnTo>
                    <a:pt x="266" y="662"/>
                  </a:lnTo>
                  <a:lnTo>
                    <a:pt x="269" y="679"/>
                  </a:lnTo>
                  <a:lnTo>
                    <a:pt x="273" y="696"/>
                  </a:lnTo>
                  <a:lnTo>
                    <a:pt x="278" y="713"/>
                  </a:lnTo>
                  <a:lnTo>
                    <a:pt x="284" y="728"/>
                  </a:lnTo>
                  <a:lnTo>
                    <a:pt x="290" y="743"/>
                  </a:lnTo>
                  <a:lnTo>
                    <a:pt x="298" y="759"/>
                  </a:lnTo>
                  <a:lnTo>
                    <a:pt x="305" y="773"/>
                  </a:lnTo>
                  <a:lnTo>
                    <a:pt x="313" y="787"/>
                  </a:lnTo>
                  <a:lnTo>
                    <a:pt x="322" y="801"/>
                  </a:lnTo>
                  <a:lnTo>
                    <a:pt x="331" y="814"/>
                  </a:lnTo>
                  <a:lnTo>
                    <a:pt x="342" y="826"/>
                  </a:lnTo>
                  <a:lnTo>
                    <a:pt x="353" y="837"/>
                  </a:lnTo>
                  <a:lnTo>
                    <a:pt x="364" y="849"/>
                  </a:lnTo>
                  <a:lnTo>
                    <a:pt x="375" y="860"/>
                  </a:lnTo>
                  <a:lnTo>
                    <a:pt x="388" y="870"/>
                  </a:lnTo>
                  <a:lnTo>
                    <a:pt x="401" y="879"/>
                  </a:lnTo>
                  <a:lnTo>
                    <a:pt x="414" y="887"/>
                  </a:lnTo>
                  <a:lnTo>
                    <a:pt x="429" y="896"/>
                  </a:lnTo>
                  <a:lnTo>
                    <a:pt x="443" y="903"/>
                  </a:lnTo>
                  <a:lnTo>
                    <a:pt x="458" y="910"/>
                  </a:lnTo>
                  <a:lnTo>
                    <a:pt x="473" y="916"/>
                  </a:lnTo>
                  <a:lnTo>
                    <a:pt x="489" y="921"/>
                  </a:lnTo>
                  <a:lnTo>
                    <a:pt x="506" y="925"/>
                  </a:lnTo>
                  <a:lnTo>
                    <a:pt x="522" y="929"/>
                  </a:lnTo>
                  <a:lnTo>
                    <a:pt x="539" y="932"/>
                  </a:lnTo>
                  <a:lnTo>
                    <a:pt x="556" y="935"/>
                  </a:lnTo>
                  <a:lnTo>
                    <a:pt x="575" y="936"/>
                  </a:lnTo>
                  <a:lnTo>
                    <a:pt x="592" y="936"/>
                  </a:lnTo>
                  <a:lnTo>
                    <a:pt x="592" y="936"/>
                  </a:lnTo>
                  <a:lnTo>
                    <a:pt x="615" y="936"/>
                  </a:lnTo>
                  <a:lnTo>
                    <a:pt x="636" y="934"/>
                  </a:lnTo>
                  <a:lnTo>
                    <a:pt x="657" y="930"/>
                  </a:lnTo>
                  <a:lnTo>
                    <a:pt x="676" y="926"/>
                  </a:lnTo>
                  <a:lnTo>
                    <a:pt x="696" y="921"/>
                  </a:lnTo>
                  <a:lnTo>
                    <a:pt x="713" y="915"/>
                  </a:lnTo>
                  <a:lnTo>
                    <a:pt x="732" y="909"/>
                  </a:lnTo>
                  <a:lnTo>
                    <a:pt x="748" y="901"/>
                  </a:lnTo>
                  <a:lnTo>
                    <a:pt x="764" y="893"/>
                  </a:lnTo>
                  <a:lnTo>
                    <a:pt x="780" y="883"/>
                  </a:lnTo>
                  <a:lnTo>
                    <a:pt x="795" y="873"/>
                  </a:lnTo>
                  <a:lnTo>
                    <a:pt x="808" y="863"/>
                  </a:lnTo>
                  <a:lnTo>
                    <a:pt x="823" y="852"/>
                  </a:lnTo>
                  <a:lnTo>
                    <a:pt x="835" y="839"/>
                  </a:lnTo>
                  <a:lnTo>
                    <a:pt x="847" y="827"/>
                  </a:lnTo>
                  <a:lnTo>
                    <a:pt x="859" y="815"/>
                  </a:lnTo>
                  <a:lnTo>
                    <a:pt x="1031" y="991"/>
                  </a:lnTo>
                  <a:lnTo>
                    <a:pt x="1031" y="991"/>
                  </a:lnTo>
                  <a:lnTo>
                    <a:pt x="1011" y="1012"/>
                  </a:lnTo>
                  <a:lnTo>
                    <a:pt x="989" y="1032"/>
                  </a:lnTo>
                  <a:lnTo>
                    <a:pt x="968" y="1051"/>
                  </a:lnTo>
                  <a:lnTo>
                    <a:pt x="944" y="1069"/>
                  </a:lnTo>
                  <a:lnTo>
                    <a:pt x="919" y="1086"/>
                  </a:lnTo>
                  <a:lnTo>
                    <a:pt x="895" y="1101"/>
                  </a:lnTo>
                  <a:lnTo>
                    <a:pt x="868" y="1116"/>
                  </a:lnTo>
                  <a:lnTo>
                    <a:pt x="841" y="1129"/>
                  </a:lnTo>
                  <a:lnTo>
                    <a:pt x="813" y="1140"/>
                  </a:lnTo>
                  <a:lnTo>
                    <a:pt x="784" y="1151"/>
                  </a:lnTo>
                  <a:lnTo>
                    <a:pt x="754" y="1160"/>
                  </a:lnTo>
                  <a:lnTo>
                    <a:pt x="723" y="1168"/>
                  </a:lnTo>
                  <a:lnTo>
                    <a:pt x="693" y="1173"/>
                  </a:lnTo>
                  <a:lnTo>
                    <a:pt x="660" y="1177"/>
                  </a:lnTo>
                  <a:lnTo>
                    <a:pt x="627" y="1180"/>
                  </a:lnTo>
                  <a:lnTo>
                    <a:pt x="592" y="1181"/>
                  </a:lnTo>
                  <a:lnTo>
                    <a:pt x="592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500" y="1174"/>
                  </a:lnTo>
                  <a:lnTo>
                    <a:pt x="469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4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5" y="1111"/>
                  </a:lnTo>
                  <a:lnTo>
                    <a:pt x="279" y="1097"/>
                  </a:lnTo>
                  <a:lnTo>
                    <a:pt x="255" y="1082"/>
                  </a:lnTo>
                  <a:lnTo>
                    <a:pt x="233" y="1065"/>
                  </a:lnTo>
                  <a:lnTo>
                    <a:pt x="210" y="1048"/>
                  </a:lnTo>
                  <a:lnTo>
                    <a:pt x="189" y="1031"/>
                  </a:lnTo>
                  <a:lnTo>
                    <a:pt x="168" y="1011"/>
                  </a:lnTo>
                  <a:lnTo>
                    <a:pt x="150" y="991"/>
                  </a:lnTo>
                  <a:lnTo>
                    <a:pt x="131" y="969"/>
                  </a:lnTo>
                  <a:lnTo>
                    <a:pt x="114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9" y="875"/>
                  </a:lnTo>
                  <a:lnTo>
                    <a:pt x="56" y="850"/>
                  </a:lnTo>
                  <a:lnTo>
                    <a:pt x="44" y="823"/>
                  </a:lnTo>
                  <a:lnTo>
                    <a:pt x="34" y="796"/>
                  </a:lnTo>
                  <a:lnTo>
                    <a:pt x="26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503" y="4101"/>
              <a:ext cx="76" cy="79"/>
            </a:xfrm>
            <a:custGeom>
              <a:avLst/>
              <a:gdLst>
                <a:gd name="T0" fmla="*/ 3 w 1136"/>
                <a:gd name="T1" fmla="*/ 529 h 1181"/>
                <a:gd name="T2" fmla="*/ 25 w 1136"/>
                <a:gd name="T3" fmla="*/ 412 h 1181"/>
                <a:gd name="T4" fmla="*/ 68 w 1136"/>
                <a:gd name="T5" fmla="*/ 305 h 1181"/>
                <a:gd name="T6" fmla="*/ 130 w 1136"/>
                <a:gd name="T7" fmla="*/ 211 h 1181"/>
                <a:gd name="T8" fmla="*/ 209 w 1136"/>
                <a:gd name="T9" fmla="*/ 132 h 1181"/>
                <a:gd name="T10" fmla="*/ 302 w 1136"/>
                <a:gd name="T11" fmla="*/ 69 h 1181"/>
                <a:gd name="T12" fmla="*/ 409 w 1136"/>
                <a:gd name="T13" fmla="*/ 25 h 1181"/>
                <a:gd name="T14" fmla="*/ 526 w 1136"/>
                <a:gd name="T15" fmla="*/ 3 h 1181"/>
                <a:gd name="T16" fmla="*/ 617 w 1136"/>
                <a:gd name="T17" fmla="*/ 0 h 1181"/>
                <a:gd name="T18" fmla="*/ 729 w 1136"/>
                <a:gd name="T19" fmla="*/ 15 h 1181"/>
                <a:gd name="T20" fmla="*/ 830 w 1136"/>
                <a:gd name="T21" fmla="*/ 51 h 1181"/>
                <a:gd name="T22" fmla="*/ 918 w 1136"/>
                <a:gd name="T23" fmla="*/ 105 h 1181"/>
                <a:gd name="T24" fmla="*/ 993 w 1136"/>
                <a:gd name="T25" fmla="*/ 177 h 1181"/>
                <a:gd name="T26" fmla="*/ 1053 w 1136"/>
                <a:gd name="T27" fmla="*/ 266 h 1181"/>
                <a:gd name="T28" fmla="*/ 1098 w 1136"/>
                <a:gd name="T29" fmla="*/ 371 h 1181"/>
                <a:gd name="T30" fmla="*/ 1127 w 1136"/>
                <a:gd name="T31" fmla="*/ 491 h 1181"/>
                <a:gd name="T32" fmla="*/ 1136 w 1136"/>
                <a:gd name="T33" fmla="*/ 658 h 1181"/>
                <a:gd name="T34" fmla="*/ 267 w 1136"/>
                <a:gd name="T35" fmla="*/ 689 h 1181"/>
                <a:gd name="T36" fmla="*/ 287 w 1136"/>
                <a:gd name="T37" fmla="*/ 744 h 1181"/>
                <a:gd name="T38" fmla="*/ 315 w 1136"/>
                <a:gd name="T39" fmla="*/ 794 h 1181"/>
                <a:gd name="T40" fmla="*/ 350 w 1136"/>
                <a:gd name="T41" fmla="*/ 837 h 1181"/>
                <a:gd name="T42" fmla="*/ 395 w 1136"/>
                <a:gd name="T43" fmla="*/ 873 h 1181"/>
                <a:gd name="T44" fmla="*/ 444 w 1136"/>
                <a:gd name="T45" fmla="*/ 901 h 1181"/>
                <a:gd name="T46" fmla="*/ 500 w 1136"/>
                <a:gd name="T47" fmla="*/ 920 h 1181"/>
                <a:gd name="T48" fmla="*/ 561 w 1136"/>
                <a:gd name="T49" fmla="*/ 930 h 1181"/>
                <a:gd name="T50" fmla="*/ 617 w 1136"/>
                <a:gd name="T51" fmla="*/ 930 h 1181"/>
                <a:gd name="T52" fmla="*/ 711 w 1136"/>
                <a:gd name="T53" fmla="*/ 914 h 1181"/>
                <a:gd name="T54" fmla="*/ 789 w 1136"/>
                <a:gd name="T55" fmla="*/ 881 h 1181"/>
                <a:gd name="T56" fmla="*/ 853 w 1136"/>
                <a:gd name="T57" fmla="*/ 837 h 1181"/>
                <a:gd name="T58" fmla="*/ 1061 w 1136"/>
                <a:gd name="T59" fmla="*/ 982 h 1181"/>
                <a:gd name="T60" fmla="*/ 998 w 1136"/>
                <a:gd name="T61" fmla="*/ 1043 h 1181"/>
                <a:gd name="T62" fmla="*/ 894 w 1136"/>
                <a:gd name="T63" fmla="*/ 1110 h 1181"/>
                <a:gd name="T64" fmla="*/ 770 w 1136"/>
                <a:gd name="T65" fmla="*/ 1157 h 1181"/>
                <a:gd name="T66" fmla="*/ 630 w 1136"/>
                <a:gd name="T67" fmla="*/ 1180 h 1181"/>
                <a:gd name="T68" fmla="*/ 529 w 1136"/>
                <a:gd name="T69" fmla="*/ 1178 h 1181"/>
                <a:gd name="T70" fmla="*/ 411 w 1136"/>
                <a:gd name="T71" fmla="*/ 1155 h 1181"/>
                <a:gd name="T72" fmla="*/ 304 w 1136"/>
                <a:gd name="T73" fmla="*/ 1111 h 1181"/>
                <a:gd name="T74" fmla="*/ 210 w 1136"/>
                <a:gd name="T75" fmla="*/ 1048 h 1181"/>
                <a:gd name="T76" fmla="*/ 131 w 1136"/>
                <a:gd name="T77" fmla="*/ 969 h 1181"/>
                <a:gd name="T78" fmla="*/ 68 w 1136"/>
                <a:gd name="T79" fmla="*/ 875 h 1181"/>
                <a:gd name="T80" fmla="*/ 25 w 1136"/>
                <a:gd name="T81" fmla="*/ 769 h 1181"/>
                <a:gd name="T82" fmla="*/ 3 w 1136"/>
                <a:gd name="T83" fmla="*/ 652 h 1181"/>
                <a:gd name="T84" fmla="*/ 858 w 1136"/>
                <a:gd name="T85" fmla="*/ 464 h 1181"/>
                <a:gd name="T86" fmla="*/ 834 w 1136"/>
                <a:gd name="T87" fmla="*/ 385 h 1181"/>
                <a:gd name="T88" fmla="*/ 777 w 1136"/>
                <a:gd name="T89" fmla="*/ 305 h 1181"/>
                <a:gd name="T90" fmla="*/ 697 w 1136"/>
                <a:gd name="T91" fmla="*/ 253 h 1181"/>
                <a:gd name="T92" fmla="*/ 597 w 1136"/>
                <a:gd name="T93" fmla="*/ 232 h 1181"/>
                <a:gd name="T94" fmla="*/ 519 w 1136"/>
                <a:gd name="T95" fmla="*/ 235 h 1181"/>
                <a:gd name="T96" fmla="*/ 425 w 1136"/>
                <a:gd name="T97" fmla="*/ 267 h 1181"/>
                <a:gd name="T98" fmla="*/ 346 w 1136"/>
                <a:gd name="T99" fmla="*/ 327 h 1181"/>
                <a:gd name="T100" fmla="*/ 288 w 1136"/>
                <a:gd name="T101" fmla="*/ 41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  <a:close/>
                  <a:moveTo>
                    <a:pt x="268" y="464"/>
                  </a:moveTo>
                  <a:lnTo>
                    <a:pt x="858" y="464"/>
                  </a:lnTo>
                  <a:lnTo>
                    <a:pt x="858" y="464"/>
                  </a:lnTo>
                  <a:lnTo>
                    <a:pt x="852" y="435"/>
                  </a:lnTo>
                  <a:lnTo>
                    <a:pt x="844" y="410"/>
                  </a:lnTo>
                  <a:lnTo>
                    <a:pt x="834" y="385"/>
                  </a:lnTo>
                  <a:lnTo>
                    <a:pt x="822" y="362"/>
                  </a:lnTo>
                  <a:lnTo>
                    <a:pt x="809" y="341"/>
                  </a:lnTo>
                  <a:lnTo>
                    <a:pt x="794" y="322"/>
                  </a:lnTo>
                  <a:lnTo>
                    <a:pt x="777" y="305"/>
                  </a:lnTo>
                  <a:lnTo>
                    <a:pt x="760" y="289"/>
                  </a:lnTo>
                  <a:lnTo>
                    <a:pt x="740" y="275"/>
                  </a:lnTo>
                  <a:lnTo>
                    <a:pt x="720" y="264"/>
                  </a:lnTo>
                  <a:lnTo>
                    <a:pt x="697" y="253"/>
                  </a:lnTo>
                  <a:lnTo>
                    <a:pt x="674" y="245"/>
                  </a:lnTo>
                  <a:lnTo>
                    <a:pt x="650" y="239"/>
                  </a:lnTo>
                  <a:lnTo>
                    <a:pt x="623" y="234"/>
                  </a:lnTo>
                  <a:lnTo>
                    <a:pt x="597" y="232"/>
                  </a:lnTo>
                  <a:lnTo>
                    <a:pt x="569" y="231"/>
                  </a:lnTo>
                  <a:lnTo>
                    <a:pt x="569" y="231"/>
                  </a:lnTo>
                  <a:lnTo>
                    <a:pt x="544" y="232"/>
                  </a:lnTo>
                  <a:lnTo>
                    <a:pt x="519" y="235"/>
                  </a:lnTo>
                  <a:lnTo>
                    <a:pt x="494" y="240"/>
                  </a:lnTo>
                  <a:lnTo>
                    <a:pt x="471" y="247"/>
                  </a:lnTo>
                  <a:lnTo>
                    <a:pt x="448" y="255"/>
                  </a:lnTo>
                  <a:lnTo>
                    <a:pt x="425" y="267"/>
                  </a:lnTo>
                  <a:lnTo>
                    <a:pt x="404" y="279"/>
                  </a:lnTo>
                  <a:lnTo>
                    <a:pt x="383" y="293"/>
                  </a:lnTo>
                  <a:lnTo>
                    <a:pt x="364" y="310"/>
                  </a:lnTo>
                  <a:lnTo>
                    <a:pt x="346" y="327"/>
                  </a:lnTo>
                  <a:lnTo>
                    <a:pt x="329" y="346"/>
                  </a:lnTo>
                  <a:lnTo>
                    <a:pt x="314" y="367"/>
                  </a:lnTo>
                  <a:lnTo>
                    <a:pt x="300" y="389"/>
                  </a:lnTo>
                  <a:lnTo>
                    <a:pt x="288" y="413"/>
                  </a:lnTo>
                  <a:lnTo>
                    <a:pt x="277" y="437"/>
                  </a:lnTo>
                  <a:lnTo>
                    <a:pt x="268" y="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503" y="4101"/>
              <a:ext cx="76" cy="79"/>
            </a:xfrm>
            <a:custGeom>
              <a:avLst/>
              <a:gdLst>
                <a:gd name="T0" fmla="*/ 1 w 1136"/>
                <a:gd name="T1" fmla="*/ 559 h 1181"/>
                <a:gd name="T2" fmla="*/ 11 w 1136"/>
                <a:gd name="T3" fmla="*/ 469 h 1181"/>
                <a:gd name="T4" fmla="*/ 34 w 1136"/>
                <a:gd name="T5" fmla="*/ 383 h 1181"/>
                <a:gd name="T6" fmla="*/ 68 w 1136"/>
                <a:gd name="T7" fmla="*/ 305 h 1181"/>
                <a:gd name="T8" fmla="*/ 113 w 1136"/>
                <a:gd name="T9" fmla="*/ 233 h 1181"/>
                <a:gd name="T10" fmla="*/ 168 w 1136"/>
                <a:gd name="T11" fmla="*/ 170 h 1181"/>
                <a:gd name="T12" fmla="*/ 231 w 1136"/>
                <a:gd name="T13" fmla="*/ 114 h 1181"/>
                <a:gd name="T14" fmla="*/ 302 w 1136"/>
                <a:gd name="T15" fmla="*/ 69 h 1181"/>
                <a:gd name="T16" fmla="*/ 381 w 1136"/>
                <a:gd name="T17" fmla="*/ 35 h 1181"/>
                <a:gd name="T18" fmla="*/ 466 w 1136"/>
                <a:gd name="T19" fmla="*/ 11 h 1181"/>
                <a:gd name="T20" fmla="*/ 557 w 1136"/>
                <a:gd name="T21" fmla="*/ 0 h 1181"/>
                <a:gd name="T22" fmla="*/ 617 w 1136"/>
                <a:gd name="T23" fmla="*/ 0 h 1181"/>
                <a:gd name="T24" fmla="*/ 702 w 1136"/>
                <a:gd name="T25" fmla="*/ 10 h 1181"/>
                <a:gd name="T26" fmla="*/ 781 w 1136"/>
                <a:gd name="T27" fmla="*/ 30 h 1181"/>
                <a:gd name="T28" fmla="*/ 853 w 1136"/>
                <a:gd name="T29" fmla="*/ 62 h 1181"/>
                <a:gd name="T30" fmla="*/ 918 w 1136"/>
                <a:gd name="T31" fmla="*/ 105 h 1181"/>
                <a:gd name="T32" fmla="*/ 975 w 1136"/>
                <a:gd name="T33" fmla="*/ 157 h 1181"/>
                <a:gd name="T34" fmla="*/ 1026 w 1136"/>
                <a:gd name="T35" fmla="*/ 220 h 1181"/>
                <a:gd name="T36" fmla="*/ 1067 w 1136"/>
                <a:gd name="T37" fmla="*/ 291 h 1181"/>
                <a:gd name="T38" fmla="*/ 1098 w 1136"/>
                <a:gd name="T39" fmla="*/ 371 h 1181"/>
                <a:gd name="T40" fmla="*/ 1121 w 1136"/>
                <a:gd name="T41" fmla="*/ 460 h 1181"/>
                <a:gd name="T42" fmla="*/ 1134 w 1136"/>
                <a:gd name="T43" fmla="*/ 556 h 1181"/>
                <a:gd name="T44" fmla="*/ 261 w 1136"/>
                <a:gd name="T45" fmla="*/ 658 h 1181"/>
                <a:gd name="T46" fmla="*/ 267 w 1136"/>
                <a:gd name="T47" fmla="*/ 689 h 1181"/>
                <a:gd name="T48" fmla="*/ 281 w 1136"/>
                <a:gd name="T49" fmla="*/ 731 h 1181"/>
                <a:gd name="T50" fmla="*/ 299 w 1136"/>
                <a:gd name="T51" fmla="*/ 770 h 1181"/>
                <a:gd name="T52" fmla="*/ 323 w 1136"/>
                <a:gd name="T53" fmla="*/ 806 h 1181"/>
                <a:gd name="T54" fmla="*/ 350 w 1136"/>
                <a:gd name="T55" fmla="*/ 837 h 1181"/>
                <a:gd name="T56" fmla="*/ 382 w 1136"/>
                <a:gd name="T57" fmla="*/ 865 h 1181"/>
                <a:gd name="T58" fmla="*/ 418 w 1136"/>
                <a:gd name="T59" fmla="*/ 887 h 1181"/>
                <a:gd name="T60" fmla="*/ 457 w 1136"/>
                <a:gd name="T61" fmla="*/ 907 h 1181"/>
                <a:gd name="T62" fmla="*/ 500 w 1136"/>
                <a:gd name="T63" fmla="*/ 920 h 1181"/>
                <a:gd name="T64" fmla="*/ 544 w 1136"/>
                <a:gd name="T65" fmla="*/ 928 h 1181"/>
                <a:gd name="T66" fmla="*/ 593 w 1136"/>
                <a:gd name="T67" fmla="*/ 931 h 1181"/>
                <a:gd name="T68" fmla="*/ 642 w 1136"/>
                <a:gd name="T69" fmla="*/ 928 h 1181"/>
                <a:gd name="T70" fmla="*/ 711 w 1136"/>
                <a:gd name="T71" fmla="*/ 914 h 1181"/>
                <a:gd name="T72" fmla="*/ 771 w 1136"/>
                <a:gd name="T73" fmla="*/ 891 h 1181"/>
                <a:gd name="T74" fmla="*/ 822 w 1136"/>
                <a:gd name="T75" fmla="*/ 861 h 1181"/>
                <a:gd name="T76" fmla="*/ 867 w 1136"/>
                <a:gd name="T77" fmla="*/ 825 h 1181"/>
                <a:gd name="T78" fmla="*/ 1061 w 1136"/>
                <a:gd name="T79" fmla="*/ 982 h 1181"/>
                <a:gd name="T80" fmla="*/ 1020 w 1136"/>
                <a:gd name="T81" fmla="*/ 1024 h 1181"/>
                <a:gd name="T82" fmla="*/ 949 w 1136"/>
                <a:gd name="T83" fmla="*/ 1079 h 1181"/>
                <a:gd name="T84" fmla="*/ 866 w 1136"/>
                <a:gd name="T85" fmla="*/ 1124 h 1181"/>
                <a:gd name="T86" fmla="*/ 770 w 1136"/>
                <a:gd name="T87" fmla="*/ 1157 h 1181"/>
                <a:gd name="T88" fmla="*/ 667 w 1136"/>
                <a:gd name="T89" fmla="*/ 1177 h 1181"/>
                <a:gd name="T90" fmla="*/ 593 w 1136"/>
                <a:gd name="T91" fmla="*/ 1181 h 1181"/>
                <a:gd name="T92" fmla="*/ 499 w 1136"/>
                <a:gd name="T93" fmla="*/ 1174 h 1181"/>
                <a:gd name="T94" fmla="*/ 411 w 1136"/>
                <a:gd name="T95" fmla="*/ 1155 h 1181"/>
                <a:gd name="T96" fmla="*/ 330 w 1136"/>
                <a:gd name="T97" fmla="*/ 1124 h 1181"/>
                <a:gd name="T98" fmla="*/ 255 w 1136"/>
                <a:gd name="T99" fmla="*/ 1082 h 1181"/>
                <a:gd name="T100" fmla="*/ 188 w 1136"/>
                <a:gd name="T101" fmla="*/ 1031 h 1181"/>
                <a:gd name="T102" fmla="*/ 131 w 1136"/>
                <a:gd name="T103" fmla="*/ 969 h 1181"/>
                <a:gd name="T104" fmla="*/ 83 w 1136"/>
                <a:gd name="T105" fmla="*/ 900 h 1181"/>
                <a:gd name="T106" fmla="*/ 45 w 1136"/>
                <a:gd name="T107" fmla="*/ 823 h 1181"/>
                <a:gd name="T108" fmla="*/ 17 w 1136"/>
                <a:gd name="T109" fmla="*/ 740 h 1181"/>
                <a:gd name="T110" fmla="*/ 3 w 1136"/>
                <a:gd name="T111" fmla="*/ 652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6" h="1181">
                  <a:moveTo>
                    <a:pt x="0" y="590"/>
                  </a:moveTo>
                  <a:lnTo>
                    <a:pt x="0" y="590"/>
                  </a:lnTo>
                  <a:lnTo>
                    <a:pt x="1" y="559"/>
                  </a:lnTo>
                  <a:lnTo>
                    <a:pt x="3" y="529"/>
                  </a:lnTo>
                  <a:lnTo>
                    <a:pt x="6" y="498"/>
                  </a:lnTo>
                  <a:lnTo>
                    <a:pt x="11" y="469"/>
                  </a:lnTo>
                  <a:lnTo>
                    <a:pt x="17" y="440"/>
                  </a:lnTo>
                  <a:lnTo>
                    <a:pt x="25" y="412"/>
                  </a:lnTo>
                  <a:lnTo>
                    <a:pt x="34" y="383"/>
                  </a:lnTo>
                  <a:lnTo>
                    <a:pt x="44" y="357"/>
                  </a:lnTo>
                  <a:lnTo>
                    <a:pt x="56" y="330"/>
                  </a:lnTo>
                  <a:lnTo>
                    <a:pt x="68" y="305"/>
                  </a:lnTo>
                  <a:lnTo>
                    <a:pt x="82" y="280"/>
                  </a:lnTo>
                  <a:lnTo>
                    <a:pt x="97" y="256"/>
                  </a:lnTo>
                  <a:lnTo>
                    <a:pt x="113" y="233"/>
                  </a:lnTo>
                  <a:lnTo>
                    <a:pt x="130" y="211"/>
                  </a:lnTo>
                  <a:lnTo>
                    <a:pt x="148" y="190"/>
                  </a:lnTo>
                  <a:lnTo>
                    <a:pt x="168" y="170"/>
                  </a:lnTo>
                  <a:lnTo>
                    <a:pt x="188" y="150"/>
                  </a:lnTo>
                  <a:lnTo>
                    <a:pt x="209" y="132"/>
                  </a:lnTo>
                  <a:lnTo>
                    <a:pt x="231" y="114"/>
                  </a:lnTo>
                  <a:lnTo>
                    <a:pt x="254" y="98"/>
                  </a:lnTo>
                  <a:lnTo>
                    <a:pt x="278" y="83"/>
                  </a:lnTo>
                  <a:lnTo>
                    <a:pt x="302" y="69"/>
                  </a:lnTo>
                  <a:lnTo>
                    <a:pt x="328" y="56"/>
                  </a:lnTo>
                  <a:lnTo>
                    <a:pt x="355" y="45"/>
                  </a:lnTo>
                  <a:lnTo>
                    <a:pt x="381" y="35"/>
                  </a:lnTo>
                  <a:lnTo>
                    <a:pt x="409" y="25"/>
                  </a:lnTo>
                  <a:lnTo>
                    <a:pt x="437" y="17"/>
                  </a:lnTo>
                  <a:lnTo>
                    <a:pt x="466" y="11"/>
                  </a:lnTo>
                  <a:lnTo>
                    <a:pt x="495" y="6"/>
                  </a:lnTo>
                  <a:lnTo>
                    <a:pt x="526" y="3"/>
                  </a:lnTo>
                  <a:lnTo>
                    <a:pt x="55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617" y="0"/>
                  </a:lnTo>
                  <a:lnTo>
                    <a:pt x="646" y="2"/>
                  </a:lnTo>
                  <a:lnTo>
                    <a:pt x="675" y="5"/>
                  </a:lnTo>
                  <a:lnTo>
                    <a:pt x="702" y="10"/>
                  </a:lnTo>
                  <a:lnTo>
                    <a:pt x="729" y="15"/>
                  </a:lnTo>
                  <a:lnTo>
                    <a:pt x="756" y="22"/>
                  </a:lnTo>
                  <a:lnTo>
                    <a:pt x="781" y="30"/>
                  </a:lnTo>
                  <a:lnTo>
                    <a:pt x="806" y="41"/>
                  </a:lnTo>
                  <a:lnTo>
                    <a:pt x="830" y="51"/>
                  </a:lnTo>
                  <a:lnTo>
                    <a:pt x="853" y="62"/>
                  </a:lnTo>
                  <a:lnTo>
                    <a:pt x="876" y="75"/>
                  </a:lnTo>
                  <a:lnTo>
                    <a:pt x="897" y="90"/>
                  </a:lnTo>
                  <a:lnTo>
                    <a:pt x="918" y="105"/>
                  </a:lnTo>
                  <a:lnTo>
                    <a:pt x="938" y="121"/>
                  </a:lnTo>
                  <a:lnTo>
                    <a:pt x="958" y="139"/>
                  </a:lnTo>
                  <a:lnTo>
                    <a:pt x="975" y="157"/>
                  </a:lnTo>
                  <a:lnTo>
                    <a:pt x="993" y="177"/>
                  </a:lnTo>
                  <a:lnTo>
                    <a:pt x="1010" y="198"/>
                  </a:lnTo>
                  <a:lnTo>
                    <a:pt x="1026" y="220"/>
                  </a:lnTo>
                  <a:lnTo>
                    <a:pt x="1040" y="242"/>
                  </a:lnTo>
                  <a:lnTo>
                    <a:pt x="1053" y="266"/>
                  </a:lnTo>
                  <a:lnTo>
                    <a:pt x="1067" y="291"/>
                  </a:lnTo>
                  <a:lnTo>
                    <a:pt x="1078" y="317"/>
                  </a:lnTo>
                  <a:lnTo>
                    <a:pt x="1089" y="343"/>
                  </a:lnTo>
                  <a:lnTo>
                    <a:pt x="1098" y="371"/>
                  </a:lnTo>
                  <a:lnTo>
                    <a:pt x="1108" y="400"/>
                  </a:lnTo>
                  <a:lnTo>
                    <a:pt x="1115" y="429"/>
                  </a:lnTo>
                  <a:lnTo>
                    <a:pt x="1121" y="460"/>
                  </a:lnTo>
                  <a:lnTo>
                    <a:pt x="1127" y="491"/>
                  </a:lnTo>
                  <a:lnTo>
                    <a:pt x="1131" y="523"/>
                  </a:lnTo>
                  <a:lnTo>
                    <a:pt x="1134" y="556"/>
                  </a:lnTo>
                  <a:lnTo>
                    <a:pt x="1136" y="590"/>
                  </a:lnTo>
                  <a:lnTo>
                    <a:pt x="1136" y="658"/>
                  </a:lnTo>
                  <a:lnTo>
                    <a:pt x="261" y="658"/>
                  </a:lnTo>
                  <a:lnTo>
                    <a:pt x="261" y="658"/>
                  </a:lnTo>
                  <a:lnTo>
                    <a:pt x="264" y="674"/>
                  </a:lnTo>
                  <a:lnTo>
                    <a:pt x="267" y="689"/>
                  </a:lnTo>
                  <a:lnTo>
                    <a:pt x="271" y="703"/>
                  </a:lnTo>
                  <a:lnTo>
                    <a:pt x="276" y="718"/>
                  </a:lnTo>
                  <a:lnTo>
                    <a:pt x="281" y="731"/>
                  </a:lnTo>
                  <a:lnTo>
                    <a:pt x="287" y="744"/>
                  </a:lnTo>
                  <a:lnTo>
                    <a:pt x="293" y="758"/>
                  </a:lnTo>
                  <a:lnTo>
                    <a:pt x="299" y="770"/>
                  </a:lnTo>
                  <a:lnTo>
                    <a:pt x="306" y="782"/>
                  </a:lnTo>
                  <a:lnTo>
                    <a:pt x="315" y="794"/>
                  </a:lnTo>
                  <a:lnTo>
                    <a:pt x="323" y="806"/>
                  </a:lnTo>
                  <a:lnTo>
                    <a:pt x="332" y="817"/>
                  </a:lnTo>
                  <a:lnTo>
                    <a:pt x="341" y="827"/>
                  </a:lnTo>
                  <a:lnTo>
                    <a:pt x="350" y="837"/>
                  </a:lnTo>
                  <a:lnTo>
                    <a:pt x="361" y="847"/>
                  </a:lnTo>
                  <a:lnTo>
                    <a:pt x="372" y="856"/>
                  </a:lnTo>
                  <a:lnTo>
                    <a:pt x="382" y="865"/>
                  </a:lnTo>
                  <a:lnTo>
                    <a:pt x="395" y="873"/>
                  </a:lnTo>
                  <a:lnTo>
                    <a:pt x="406" y="880"/>
                  </a:lnTo>
                  <a:lnTo>
                    <a:pt x="418" y="887"/>
                  </a:lnTo>
                  <a:lnTo>
                    <a:pt x="432" y="895"/>
                  </a:lnTo>
                  <a:lnTo>
                    <a:pt x="444" y="901"/>
                  </a:lnTo>
                  <a:lnTo>
                    <a:pt x="457" y="907"/>
                  </a:lnTo>
                  <a:lnTo>
                    <a:pt x="472" y="912"/>
                  </a:lnTo>
                  <a:lnTo>
                    <a:pt x="486" y="916"/>
                  </a:lnTo>
                  <a:lnTo>
                    <a:pt x="500" y="920"/>
                  </a:lnTo>
                  <a:lnTo>
                    <a:pt x="515" y="923"/>
                  </a:lnTo>
                  <a:lnTo>
                    <a:pt x="529" y="926"/>
                  </a:lnTo>
                  <a:lnTo>
                    <a:pt x="544" y="928"/>
                  </a:lnTo>
                  <a:lnTo>
                    <a:pt x="561" y="930"/>
                  </a:lnTo>
                  <a:lnTo>
                    <a:pt x="576" y="931"/>
                  </a:lnTo>
                  <a:lnTo>
                    <a:pt x="593" y="931"/>
                  </a:lnTo>
                  <a:lnTo>
                    <a:pt x="593" y="931"/>
                  </a:lnTo>
                  <a:lnTo>
                    <a:pt x="617" y="930"/>
                  </a:lnTo>
                  <a:lnTo>
                    <a:pt x="642" y="928"/>
                  </a:lnTo>
                  <a:lnTo>
                    <a:pt x="665" y="925"/>
                  </a:lnTo>
                  <a:lnTo>
                    <a:pt x="688" y="920"/>
                  </a:lnTo>
                  <a:lnTo>
                    <a:pt x="711" y="914"/>
                  </a:lnTo>
                  <a:lnTo>
                    <a:pt x="731" y="908"/>
                  </a:lnTo>
                  <a:lnTo>
                    <a:pt x="752" y="900"/>
                  </a:lnTo>
                  <a:lnTo>
                    <a:pt x="771" y="891"/>
                  </a:lnTo>
                  <a:lnTo>
                    <a:pt x="789" y="881"/>
                  </a:lnTo>
                  <a:lnTo>
                    <a:pt x="806" y="871"/>
                  </a:lnTo>
                  <a:lnTo>
                    <a:pt x="822" y="861"/>
                  </a:lnTo>
                  <a:lnTo>
                    <a:pt x="838" y="850"/>
                  </a:lnTo>
                  <a:lnTo>
                    <a:pt x="853" y="837"/>
                  </a:lnTo>
                  <a:lnTo>
                    <a:pt x="867" y="825"/>
                  </a:lnTo>
                  <a:lnTo>
                    <a:pt x="879" y="813"/>
                  </a:lnTo>
                  <a:lnTo>
                    <a:pt x="891" y="801"/>
                  </a:lnTo>
                  <a:lnTo>
                    <a:pt x="1061" y="982"/>
                  </a:lnTo>
                  <a:lnTo>
                    <a:pt x="1061" y="982"/>
                  </a:lnTo>
                  <a:lnTo>
                    <a:pt x="1041" y="1003"/>
                  </a:lnTo>
                  <a:lnTo>
                    <a:pt x="1020" y="1024"/>
                  </a:lnTo>
                  <a:lnTo>
                    <a:pt x="998" y="1043"/>
                  </a:lnTo>
                  <a:lnTo>
                    <a:pt x="974" y="1061"/>
                  </a:lnTo>
                  <a:lnTo>
                    <a:pt x="949" y="1079"/>
                  </a:lnTo>
                  <a:lnTo>
                    <a:pt x="922" y="1095"/>
                  </a:lnTo>
                  <a:lnTo>
                    <a:pt x="894" y="1110"/>
                  </a:lnTo>
                  <a:lnTo>
                    <a:pt x="866" y="1124"/>
                  </a:lnTo>
                  <a:lnTo>
                    <a:pt x="835" y="1137"/>
                  </a:lnTo>
                  <a:lnTo>
                    <a:pt x="803" y="1148"/>
                  </a:lnTo>
                  <a:lnTo>
                    <a:pt x="770" y="1157"/>
                  </a:lnTo>
                  <a:lnTo>
                    <a:pt x="736" y="1166"/>
                  </a:lnTo>
                  <a:lnTo>
                    <a:pt x="702" y="1172"/>
                  </a:lnTo>
                  <a:lnTo>
                    <a:pt x="667" y="1177"/>
                  </a:lnTo>
                  <a:lnTo>
                    <a:pt x="630" y="1180"/>
                  </a:lnTo>
                  <a:lnTo>
                    <a:pt x="593" y="1181"/>
                  </a:lnTo>
                  <a:lnTo>
                    <a:pt x="593" y="1181"/>
                  </a:lnTo>
                  <a:lnTo>
                    <a:pt x="561" y="1180"/>
                  </a:lnTo>
                  <a:lnTo>
                    <a:pt x="529" y="1178"/>
                  </a:lnTo>
                  <a:lnTo>
                    <a:pt x="499" y="1174"/>
                  </a:lnTo>
                  <a:lnTo>
                    <a:pt x="470" y="1169"/>
                  </a:lnTo>
                  <a:lnTo>
                    <a:pt x="440" y="1163"/>
                  </a:lnTo>
                  <a:lnTo>
                    <a:pt x="411" y="1155"/>
                  </a:lnTo>
                  <a:lnTo>
                    <a:pt x="383" y="1146"/>
                  </a:lnTo>
                  <a:lnTo>
                    <a:pt x="356" y="1136"/>
                  </a:lnTo>
                  <a:lnTo>
                    <a:pt x="330" y="1124"/>
                  </a:lnTo>
                  <a:lnTo>
                    <a:pt x="304" y="1111"/>
                  </a:lnTo>
                  <a:lnTo>
                    <a:pt x="280" y="1097"/>
                  </a:lnTo>
                  <a:lnTo>
                    <a:pt x="255" y="1082"/>
                  </a:lnTo>
                  <a:lnTo>
                    <a:pt x="232" y="1065"/>
                  </a:lnTo>
                  <a:lnTo>
                    <a:pt x="210" y="1048"/>
                  </a:lnTo>
                  <a:lnTo>
                    <a:pt x="188" y="1031"/>
                  </a:lnTo>
                  <a:lnTo>
                    <a:pt x="168" y="1011"/>
                  </a:lnTo>
                  <a:lnTo>
                    <a:pt x="149" y="991"/>
                  </a:lnTo>
                  <a:lnTo>
                    <a:pt x="131" y="969"/>
                  </a:lnTo>
                  <a:lnTo>
                    <a:pt x="113" y="947"/>
                  </a:lnTo>
                  <a:lnTo>
                    <a:pt x="97" y="924"/>
                  </a:lnTo>
                  <a:lnTo>
                    <a:pt x="83" y="900"/>
                  </a:lnTo>
                  <a:lnTo>
                    <a:pt x="68" y="875"/>
                  </a:lnTo>
                  <a:lnTo>
                    <a:pt x="56" y="850"/>
                  </a:lnTo>
                  <a:lnTo>
                    <a:pt x="45" y="823"/>
                  </a:lnTo>
                  <a:lnTo>
                    <a:pt x="34" y="796"/>
                  </a:lnTo>
                  <a:lnTo>
                    <a:pt x="25" y="769"/>
                  </a:lnTo>
                  <a:lnTo>
                    <a:pt x="17" y="740"/>
                  </a:lnTo>
                  <a:lnTo>
                    <a:pt x="11" y="712"/>
                  </a:lnTo>
                  <a:lnTo>
                    <a:pt x="6" y="682"/>
                  </a:lnTo>
                  <a:lnTo>
                    <a:pt x="3" y="652"/>
                  </a:lnTo>
                  <a:lnTo>
                    <a:pt x="1" y="622"/>
                  </a:lnTo>
                  <a:lnTo>
                    <a:pt x="0" y="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521" y="4117"/>
              <a:ext cx="39" cy="15"/>
            </a:xfrm>
            <a:custGeom>
              <a:avLst/>
              <a:gdLst>
                <a:gd name="T0" fmla="*/ 0 w 590"/>
                <a:gd name="T1" fmla="*/ 233 h 233"/>
                <a:gd name="T2" fmla="*/ 590 w 590"/>
                <a:gd name="T3" fmla="*/ 233 h 233"/>
                <a:gd name="T4" fmla="*/ 590 w 590"/>
                <a:gd name="T5" fmla="*/ 233 h 233"/>
                <a:gd name="T6" fmla="*/ 584 w 590"/>
                <a:gd name="T7" fmla="*/ 204 h 233"/>
                <a:gd name="T8" fmla="*/ 576 w 590"/>
                <a:gd name="T9" fmla="*/ 179 h 233"/>
                <a:gd name="T10" fmla="*/ 566 w 590"/>
                <a:gd name="T11" fmla="*/ 154 h 233"/>
                <a:gd name="T12" fmla="*/ 554 w 590"/>
                <a:gd name="T13" fmla="*/ 131 h 233"/>
                <a:gd name="T14" fmla="*/ 541 w 590"/>
                <a:gd name="T15" fmla="*/ 110 h 233"/>
                <a:gd name="T16" fmla="*/ 526 w 590"/>
                <a:gd name="T17" fmla="*/ 91 h 233"/>
                <a:gd name="T18" fmla="*/ 509 w 590"/>
                <a:gd name="T19" fmla="*/ 74 h 233"/>
                <a:gd name="T20" fmla="*/ 492 w 590"/>
                <a:gd name="T21" fmla="*/ 58 h 233"/>
                <a:gd name="T22" fmla="*/ 472 w 590"/>
                <a:gd name="T23" fmla="*/ 44 h 233"/>
                <a:gd name="T24" fmla="*/ 452 w 590"/>
                <a:gd name="T25" fmla="*/ 33 h 233"/>
                <a:gd name="T26" fmla="*/ 429 w 590"/>
                <a:gd name="T27" fmla="*/ 22 h 233"/>
                <a:gd name="T28" fmla="*/ 406 w 590"/>
                <a:gd name="T29" fmla="*/ 14 h 233"/>
                <a:gd name="T30" fmla="*/ 382 w 590"/>
                <a:gd name="T31" fmla="*/ 8 h 233"/>
                <a:gd name="T32" fmla="*/ 355 w 590"/>
                <a:gd name="T33" fmla="*/ 3 h 233"/>
                <a:gd name="T34" fmla="*/ 329 w 590"/>
                <a:gd name="T35" fmla="*/ 1 h 233"/>
                <a:gd name="T36" fmla="*/ 301 w 590"/>
                <a:gd name="T37" fmla="*/ 0 h 233"/>
                <a:gd name="T38" fmla="*/ 301 w 590"/>
                <a:gd name="T39" fmla="*/ 0 h 233"/>
                <a:gd name="T40" fmla="*/ 276 w 590"/>
                <a:gd name="T41" fmla="*/ 1 h 233"/>
                <a:gd name="T42" fmla="*/ 251 w 590"/>
                <a:gd name="T43" fmla="*/ 4 h 233"/>
                <a:gd name="T44" fmla="*/ 226 w 590"/>
                <a:gd name="T45" fmla="*/ 9 h 233"/>
                <a:gd name="T46" fmla="*/ 203 w 590"/>
                <a:gd name="T47" fmla="*/ 16 h 233"/>
                <a:gd name="T48" fmla="*/ 180 w 590"/>
                <a:gd name="T49" fmla="*/ 24 h 233"/>
                <a:gd name="T50" fmla="*/ 157 w 590"/>
                <a:gd name="T51" fmla="*/ 36 h 233"/>
                <a:gd name="T52" fmla="*/ 136 w 590"/>
                <a:gd name="T53" fmla="*/ 48 h 233"/>
                <a:gd name="T54" fmla="*/ 115 w 590"/>
                <a:gd name="T55" fmla="*/ 62 h 233"/>
                <a:gd name="T56" fmla="*/ 96 w 590"/>
                <a:gd name="T57" fmla="*/ 79 h 233"/>
                <a:gd name="T58" fmla="*/ 78 w 590"/>
                <a:gd name="T59" fmla="*/ 96 h 233"/>
                <a:gd name="T60" fmla="*/ 61 w 590"/>
                <a:gd name="T61" fmla="*/ 115 h 233"/>
                <a:gd name="T62" fmla="*/ 46 w 590"/>
                <a:gd name="T63" fmla="*/ 136 h 233"/>
                <a:gd name="T64" fmla="*/ 32 w 590"/>
                <a:gd name="T65" fmla="*/ 158 h 233"/>
                <a:gd name="T66" fmla="*/ 20 w 590"/>
                <a:gd name="T67" fmla="*/ 182 h 233"/>
                <a:gd name="T68" fmla="*/ 9 w 590"/>
                <a:gd name="T69" fmla="*/ 206 h 233"/>
                <a:gd name="T70" fmla="*/ 0 w 590"/>
                <a:gd name="T7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0" h="233">
                  <a:moveTo>
                    <a:pt x="0" y="233"/>
                  </a:moveTo>
                  <a:lnTo>
                    <a:pt x="590" y="233"/>
                  </a:lnTo>
                  <a:lnTo>
                    <a:pt x="590" y="233"/>
                  </a:lnTo>
                  <a:lnTo>
                    <a:pt x="584" y="204"/>
                  </a:lnTo>
                  <a:lnTo>
                    <a:pt x="576" y="179"/>
                  </a:lnTo>
                  <a:lnTo>
                    <a:pt x="566" y="154"/>
                  </a:lnTo>
                  <a:lnTo>
                    <a:pt x="554" y="131"/>
                  </a:lnTo>
                  <a:lnTo>
                    <a:pt x="541" y="110"/>
                  </a:lnTo>
                  <a:lnTo>
                    <a:pt x="526" y="91"/>
                  </a:lnTo>
                  <a:lnTo>
                    <a:pt x="509" y="74"/>
                  </a:lnTo>
                  <a:lnTo>
                    <a:pt x="492" y="58"/>
                  </a:lnTo>
                  <a:lnTo>
                    <a:pt x="472" y="44"/>
                  </a:lnTo>
                  <a:lnTo>
                    <a:pt x="452" y="33"/>
                  </a:lnTo>
                  <a:lnTo>
                    <a:pt x="429" y="22"/>
                  </a:lnTo>
                  <a:lnTo>
                    <a:pt x="406" y="14"/>
                  </a:lnTo>
                  <a:lnTo>
                    <a:pt x="382" y="8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76" y="1"/>
                  </a:lnTo>
                  <a:lnTo>
                    <a:pt x="251" y="4"/>
                  </a:lnTo>
                  <a:lnTo>
                    <a:pt x="226" y="9"/>
                  </a:lnTo>
                  <a:lnTo>
                    <a:pt x="203" y="16"/>
                  </a:lnTo>
                  <a:lnTo>
                    <a:pt x="180" y="24"/>
                  </a:lnTo>
                  <a:lnTo>
                    <a:pt x="157" y="36"/>
                  </a:lnTo>
                  <a:lnTo>
                    <a:pt x="136" y="48"/>
                  </a:lnTo>
                  <a:lnTo>
                    <a:pt x="115" y="62"/>
                  </a:lnTo>
                  <a:lnTo>
                    <a:pt x="96" y="79"/>
                  </a:lnTo>
                  <a:lnTo>
                    <a:pt x="78" y="96"/>
                  </a:lnTo>
                  <a:lnTo>
                    <a:pt x="61" y="115"/>
                  </a:lnTo>
                  <a:lnTo>
                    <a:pt x="46" y="136"/>
                  </a:lnTo>
                  <a:lnTo>
                    <a:pt x="32" y="158"/>
                  </a:lnTo>
                  <a:lnTo>
                    <a:pt x="20" y="182"/>
                  </a:lnTo>
                  <a:lnTo>
                    <a:pt x="9" y="206"/>
                  </a:lnTo>
                  <a:lnTo>
                    <a:pt x="0" y="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/>
            <p:cNvSpPr>
              <a:spLocks/>
            </p:cNvSpPr>
            <p:nvPr userDrawn="1"/>
          </p:nvSpPr>
          <p:spPr bwMode="auto">
            <a:xfrm>
              <a:off x="588" y="4101"/>
              <a:ext cx="66" cy="79"/>
            </a:xfrm>
            <a:custGeom>
              <a:avLst/>
              <a:gdLst>
                <a:gd name="T0" fmla="*/ 720 w 988"/>
                <a:gd name="T1" fmla="*/ 1179 h 1179"/>
                <a:gd name="T2" fmla="*/ 720 w 988"/>
                <a:gd name="T3" fmla="*/ 493 h 1179"/>
                <a:gd name="T4" fmla="*/ 715 w 988"/>
                <a:gd name="T5" fmla="*/ 448 h 1179"/>
                <a:gd name="T6" fmla="*/ 702 w 988"/>
                <a:gd name="T7" fmla="*/ 405 h 1179"/>
                <a:gd name="T8" fmla="*/ 681 w 988"/>
                <a:gd name="T9" fmla="*/ 367 h 1179"/>
                <a:gd name="T10" fmla="*/ 654 w 988"/>
                <a:gd name="T11" fmla="*/ 333 h 1179"/>
                <a:gd name="T12" fmla="*/ 620 w 988"/>
                <a:gd name="T13" fmla="*/ 306 h 1179"/>
                <a:gd name="T14" fmla="*/ 582 w 988"/>
                <a:gd name="T15" fmla="*/ 285 h 1179"/>
                <a:gd name="T16" fmla="*/ 540 w 988"/>
                <a:gd name="T17" fmla="*/ 272 h 1179"/>
                <a:gd name="T18" fmla="*/ 493 w 988"/>
                <a:gd name="T19" fmla="*/ 268 h 1179"/>
                <a:gd name="T20" fmla="*/ 471 w 988"/>
                <a:gd name="T21" fmla="*/ 269 h 1179"/>
                <a:gd name="T22" fmla="*/ 427 w 988"/>
                <a:gd name="T23" fmla="*/ 278 h 1179"/>
                <a:gd name="T24" fmla="*/ 386 w 988"/>
                <a:gd name="T25" fmla="*/ 294 h 1179"/>
                <a:gd name="T26" fmla="*/ 350 w 988"/>
                <a:gd name="T27" fmla="*/ 319 h 1179"/>
                <a:gd name="T28" fmla="*/ 319 w 988"/>
                <a:gd name="T29" fmla="*/ 350 h 1179"/>
                <a:gd name="T30" fmla="*/ 295 w 988"/>
                <a:gd name="T31" fmla="*/ 385 h 1179"/>
                <a:gd name="T32" fmla="*/ 278 w 988"/>
                <a:gd name="T33" fmla="*/ 425 h 1179"/>
                <a:gd name="T34" fmla="*/ 269 w 988"/>
                <a:gd name="T35" fmla="*/ 469 h 1179"/>
                <a:gd name="T36" fmla="*/ 268 w 988"/>
                <a:gd name="T37" fmla="*/ 1179 h 1179"/>
                <a:gd name="T38" fmla="*/ 0 w 988"/>
                <a:gd name="T39" fmla="*/ 493 h 1179"/>
                <a:gd name="T40" fmla="*/ 0 w 988"/>
                <a:gd name="T41" fmla="*/ 467 h 1179"/>
                <a:gd name="T42" fmla="*/ 5 w 988"/>
                <a:gd name="T43" fmla="*/ 418 h 1179"/>
                <a:gd name="T44" fmla="*/ 15 w 988"/>
                <a:gd name="T45" fmla="*/ 370 h 1179"/>
                <a:gd name="T46" fmla="*/ 30 w 988"/>
                <a:gd name="T47" fmla="*/ 323 h 1179"/>
                <a:gd name="T48" fmla="*/ 48 w 988"/>
                <a:gd name="T49" fmla="*/ 279 h 1179"/>
                <a:gd name="T50" fmla="*/ 71 w 988"/>
                <a:gd name="T51" fmla="*/ 237 h 1179"/>
                <a:gd name="T52" fmla="*/ 97 w 988"/>
                <a:gd name="T53" fmla="*/ 198 h 1179"/>
                <a:gd name="T54" fmla="*/ 128 w 988"/>
                <a:gd name="T55" fmla="*/ 161 h 1179"/>
                <a:gd name="T56" fmla="*/ 162 w 988"/>
                <a:gd name="T57" fmla="*/ 129 h 1179"/>
                <a:gd name="T58" fmla="*/ 198 w 988"/>
                <a:gd name="T59" fmla="*/ 98 h 1179"/>
                <a:gd name="T60" fmla="*/ 238 w 988"/>
                <a:gd name="T61" fmla="*/ 71 h 1179"/>
                <a:gd name="T62" fmla="*/ 280 w 988"/>
                <a:gd name="T63" fmla="*/ 49 h 1179"/>
                <a:gd name="T64" fmla="*/ 324 w 988"/>
                <a:gd name="T65" fmla="*/ 30 h 1179"/>
                <a:gd name="T66" fmla="*/ 370 w 988"/>
                <a:gd name="T67" fmla="*/ 15 h 1179"/>
                <a:gd name="T68" fmla="*/ 419 w 988"/>
                <a:gd name="T69" fmla="*/ 6 h 1179"/>
                <a:gd name="T70" fmla="*/ 469 w 988"/>
                <a:gd name="T71" fmla="*/ 1 h 1179"/>
                <a:gd name="T72" fmla="*/ 493 w 988"/>
                <a:gd name="T73" fmla="*/ 0 h 1179"/>
                <a:gd name="T74" fmla="*/ 544 w 988"/>
                <a:gd name="T75" fmla="*/ 3 h 1179"/>
                <a:gd name="T76" fmla="*/ 593 w 988"/>
                <a:gd name="T77" fmla="*/ 10 h 1179"/>
                <a:gd name="T78" fmla="*/ 640 w 988"/>
                <a:gd name="T79" fmla="*/ 22 h 1179"/>
                <a:gd name="T80" fmla="*/ 686 w 988"/>
                <a:gd name="T81" fmla="*/ 39 h 1179"/>
                <a:gd name="T82" fmla="*/ 729 w 988"/>
                <a:gd name="T83" fmla="*/ 59 h 1179"/>
                <a:gd name="T84" fmla="*/ 769 w 988"/>
                <a:gd name="T85" fmla="*/ 85 h 1179"/>
                <a:gd name="T86" fmla="*/ 807 w 988"/>
                <a:gd name="T87" fmla="*/ 112 h 1179"/>
                <a:gd name="T88" fmla="*/ 843 w 988"/>
                <a:gd name="T89" fmla="*/ 145 h 1179"/>
                <a:gd name="T90" fmla="*/ 875 w 988"/>
                <a:gd name="T91" fmla="*/ 180 h 1179"/>
                <a:gd name="T92" fmla="*/ 904 w 988"/>
                <a:gd name="T93" fmla="*/ 218 h 1179"/>
                <a:gd name="T94" fmla="*/ 928 w 988"/>
                <a:gd name="T95" fmla="*/ 258 h 1179"/>
                <a:gd name="T96" fmla="*/ 949 w 988"/>
                <a:gd name="T97" fmla="*/ 301 h 1179"/>
                <a:gd name="T98" fmla="*/ 965 w 988"/>
                <a:gd name="T99" fmla="*/ 346 h 1179"/>
                <a:gd name="T100" fmla="*/ 978 w 988"/>
                <a:gd name="T101" fmla="*/ 393 h 1179"/>
                <a:gd name="T102" fmla="*/ 985 w 988"/>
                <a:gd name="T103" fmla="*/ 443 h 1179"/>
                <a:gd name="T104" fmla="*/ 988 w 988"/>
                <a:gd name="T105" fmla="*/ 49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8" h="1179">
                  <a:moveTo>
                    <a:pt x="988" y="1179"/>
                  </a:moveTo>
                  <a:lnTo>
                    <a:pt x="720" y="1179"/>
                  </a:lnTo>
                  <a:lnTo>
                    <a:pt x="720" y="493"/>
                  </a:lnTo>
                  <a:lnTo>
                    <a:pt x="720" y="493"/>
                  </a:lnTo>
                  <a:lnTo>
                    <a:pt x="718" y="469"/>
                  </a:lnTo>
                  <a:lnTo>
                    <a:pt x="715" y="448"/>
                  </a:lnTo>
                  <a:lnTo>
                    <a:pt x="710" y="425"/>
                  </a:lnTo>
                  <a:lnTo>
                    <a:pt x="702" y="405"/>
                  </a:lnTo>
                  <a:lnTo>
                    <a:pt x="692" y="385"/>
                  </a:lnTo>
                  <a:lnTo>
                    <a:pt x="681" y="367"/>
                  </a:lnTo>
                  <a:lnTo>
                    <a:pt x="668" y="350"/>
                  </a:lnTo>
                  <a:lnTo>
                    <a:pt x="654" y="333"/>
                  </a:lnTo>
                  <a:lnTo>
                    <a:pt x="637" y="319"/>
                  </a:lnTo>
                  <a:lnTo>
                    <a:pt x="620" y="306"/>
                  </a:lnTo>
                  <a:lnTo>
                    <a:pt x="601" y="294"/>
                  </a:lnTo>
                  <a:lnTo>
                    <a:pt x="582" y="285"/>
                  </a:lnTo>
                  <a:lnTo>
                    <a:pt x="561" y="278"/>
                  </a:lnTo>
                  <a:lnTo>
                    <a:pt x="540" y="272"/>
                  </a:lnTo>
                  <a:lnTo>
                    <a:pt x="517" y="269"/>
                  </a:lnTo>
                  <a:lnTo>
                    <a:pt x="493" y="268"/>
                  </a:lnTo>
                  <a:lnTo>
                    <a:pt x="493" y="268"/>
                  </a:lnTo>
                  <a:lnTo>
                    <a:pt x="471" y="269"/>
                  </a:lnTo>
                  <a:lnTo>
                    <a:pt x="448" y="272"/>
                  </a:lnTo>
                  <a:lnTo>
                    <a:pt x="427" y="278"/>
                  </a:lnTo>
                  <a:lnTo>
                    <a:pt x="406" y="285"/>
                  </a:lnTo>
                  <a:lnTo>
                    <a:pt x="386" y="294"/>
                  </a:lnTo>
                  <a:lnTo>
                    <a:pt x="367" y="306"/>
                  </a:lnTo>
                  <a:lnTo>
                    <a:pt x="350" y="319"/>
                  </a:lnTo>
                  <a:lnTo>
                    <a:pt x="334" y="333"/>
                  </a:lnTo>
                  <a:lnTo>
                    <a:pt x="319" y="350"/>
                  </a:lnTo>
                  <a:lnTo>
                    <a:pt x="307" y="367"/>
                  </a:lnTo>
                  <a:lnTo>
                    <a:pt x="295" y="385"/>
                  </a:lnTo>
                  <a:lnTo>
                    <a:pt x="285" y="405"/>
                  </a:lnTo>
                  <a:lnTo>
                    <a:pt x="278" y="425"/>
                  </a:lnTo>
                  <a:lnTo>
                    <a:pt x="273" y="448"/>
                  </a:lnTo>
                  <a:lnTo>
                    <a:pt x="269" y="469"/>
                  </a:lnTo>
                  <a:lnTo>
                    <a:pt x="268" y="493"/>
                  </a:lnTo>
                  <a:lnTo>
                    <a:pt x="268" y="1179"/>
                  </a:lnTo>
                  <a:lnTo>
                    <a:pt x="0" y="1179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5" y="418"/>
                  </a:lnTo>
                  <a:lnTo>
                    <a:pt x="9" y="393"/>
                  </a:lnTo>
                  <a:lnTo>
                    <a:pt x="15" y="370"/>
                  </a:lnTo>
                  <a:lnTo>
                    <a:pt x="21" y="346"/>
                  </a:lnTo>
                  <a:lnTo>
                    <a:pt x="30" y="323"/>
                  </a:lnTo>
                  <a:lnTo>
                    <a:pt x="39" y="301"/>
                  </a:lnTo>
                  <a:lnTo>
                    <a:pt x="48" y="279"/>
                  </a:lnTo>
                  <a:lnTo>
                    <a:pt x="59" y="258"/>
                  </a:lnTo>
                  <a:lnTo>
                    <a:pt x="71" y="237"/>
                  </a:lnTo>
                  <a:lnTo>
                    <a:pt x="84" y="218"/>
                  </a:lnTo>
                  <a:lnTo>
                    <a:pt x="97" y="198"/>
                  </a:lnTo>
                  <a:lnTo>
                    <a:pt x="113" y="180"/>
                  </a:lnTo>
                  <a:lnTo>
                    <a:pt x="128" y="161"/>
                  </a:lnTo>
                  <a:lnTo>
                    <a:pt x="145" y="145"/>
                  </a:lnTo>
                  <a:lnTo>
                    <a:pt x="162" y="129"/>
                  </a:lnTo>
                  <a:lnTo>
                    <a:pt x="179" y="112"/>
                  </a:lnTo>
                  <a:lnTo>
                    <a:pt x="198" y="98"/>
                  </a:lnTo>
                  <a:lnTo>
                    <a:pt x="217" y="85"/>
                  </a:lnTo>
                  <a:lnTo>
                    <a:pt x="238" y="71"/>
                  </a:lnTo>
                  <a:lnTo>
                    <a:pt x="258" y="59"/>
                  </a:lnTo>
                  <a:lnTo>
                    <a:pt x="280" y="49"/>
                  </a:lnTo>
                  <a:lnTo>
                    <a:pt x="302" y="39"/>
                  </a:lnTo>
                  <a:lnTo>
                    <a:pt x="324" y="30"/>
                  </a:lnTo>
                  <a:lnTo>
                    <a:pt x="347" y="22"/>
                  </a:lnTo>
                  <a:lnTo>
                    <a:pt x="370" y="15"/>
                  </a:lnTo>
                  <a:lnTo>
                    <a:pt x="394" y="10"/>
                  </a:lnTo>
                  <a:lnTo>
                    <a:pt x="419" y="6"/>
                  </a:lnTo>
                  <a:lnTo>
                    <a:pt x="443" y="3"/>
                  </a:lnTo>
                  <a:lnTo>
                    <a:pt x="469" y="1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519" y="1"/>
                  </a:lnTo>
                  <a:lnTo>
                    <a:pt x="544" y="3"/>
                  </a:lnTo>
                  <a:lnTo>
                    <a:pt x="569" y="6"/>
                  </a:lnTo>
                  <a:lnTo>
                    <a:pt x="593" y="10"/>
                  </a:lnTo>
                  <a:lnTo>
                    <a:pt x="618" y="15"/>
                  </a:lnTo>
                  <a:lnTo>
                    <a:pt x="640" y="22"/>
                  </a:lnTo>
                  <a:lnTo>
                    <a:pt x="664" y="30"/>
                  </a:lnTo>
                  <a:lnTo>
                    <a:pt x="686" y="39"/>
                  </a:lnTo>
                  <a:lnTo>
                    <a:pt x="708" y="49"/>
                  </a:lnTo>
                  <a:lnTo>
                    <a:pt x="729" y="59"/>
                  </a:lnTo>
                  <a:lnTo>
                    <a:pt x="750" y="71"/>
                  </a:lnTo>
                  <a:lnTo>
                    <a:pt x="769" y="85"/>
                  </a:lnTo>
                  <a:lnTo>
                    <a:pt x="789" y="98"/>
                  </a:lnTo>
                  <a:lnTo>
                    <a:pt x="807" y="112"/>
                  </a:lnTo>
                  <a:lnTo>
                    <a:pt x="826" y="129"/>
                  </a:lnTo>
                  <a:lnTo>
                    <a:pt x="843" y="145"/>
                  </a:lnTo>
                  <a:lnTo>
                    <a:pt x="860" y="161"/>
                  </a:lnTo>
                  <a:lnTo>
                    <a:pt x="875" y="180"/>
                  </a:lnTo>
                  <a:lnTo>
                    <a:pt x="889" y="198"/>
                  </a:lnTo>
                  <a:lnTo>
                    <a:pt x="904" y="218"/>
                  </a:lnTo>
                  <a:lnTo>
                    <a:pt x="916" y="237"/>
                  </a:lnTo>
                  <a:lnTo>
                    <a:pt x="928" y="258"/>
                  </a:lnTo>
                  <a:lnTo>
                    <a:pt x="939" y="279"/>
                  </a:lnTo>
                  <a:lnTo>
                    <a:pt x="949" y="301"/>
                  </a:lnTo>
                  <a:lnTo>
                    <a:pt x="958" y="323"/>
                  </a:lnTo>
                  <a:lnTo>
                    <a:pt x="965" y="346"/>
                  </a:lnTo>
                  <a:lnTo>
                    <a:pt x="973" y="370"/>
                  </a:lnTo>
                  <a:lnTo>
                    <a:pt x="978" y="393"/>
                  </a:lnTo>
                  <a:lnTo>
                    <a:pt x="982" y="418"/>
                  </a:lnTo>
                  <a:lnTo>
                    <a:pt x="985" y="443"/>
                  </a:lnTo>
                  <a:lnTo>
                    <a:pt x="987" y="467"/>
                  </a:lnTo>
                  <a:lnTo>
                    <a:pt x="988" y="493"/>
                  </a:lnTo>
                  <a:lnTo>
                    <a:pt x="988" y="1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/>
            <p:cNvSpPr>
              <a:spLocks/>
            </p:cNvSpPr>
            <p:nvPr userDrawn="1"/>
          </p:nvSpPr>
          <p:spPr bwMode="auto">
            <a:xfrm>
              <a:off x="366" y="4101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 userDrawn="1"/>
          </p:nvSpPr>
          <p:spPr bwMode="auto">
            <a:xfrm>
              <a:off x="366" y="4101"/>
              <a:ext cx="27" cy="27"/>
            </a:xfrm>
            <a:custGeom>
              <a:avLst/>
              <a:gdLst>
                <a:gd name="T0" fmla="*/ 407 w 407"/>
                <a:gd name="T1" fmla="*/ 202 h 405"/>
                <a:gd name="T2" fmla="*/ 403 w 407"/>
                <a:gd name="T3" fmla="*/ 243 h 405"/>
                <a:gd name="T4" fmla="*/ 390 w 407"/>
                <a:gd name="T5" fmla="*/ 281 h 405"/>
                <a:gd name="T6" fmla="*/ 372 w 407"/>
                <a:gd name="T7" fmla="*/ 316 h 405"/>
                <a:gd name="T8" fmla="*/ 347 w 407"/>
                <a:gd name="T9" fmla="*/ 345 h 405"/>
                <a:gd name="T10" fmla="*/ 317 w 407"/>
                <a:gd name="T11" fmla="*/ 370 h 405"/>
                <a:gd name="T12" fmla="*/ 283 w 407"/>
                <a:gd name="T13" fmla="*/ 388 h 405"/>
                <a:gd name="T14" fmla="*/ 245 w 407"/>
                <a:gd name="T15" fmla="*/ 401 h 405"/>
                <a:gd name="T16" fmla="*/ 204 w 407"/>
                <a:gd name="T17" fmla="*/ 405 h 405"/>
                <a:gd name="T18" fmla="*/ 183 w 407"/>
                <a:gd name="T19" fmla="*/ 404 h 405"/>
                <a:gd name="T20" fmla="*/ 143 w 407"/>
                <a:gd name="T21" fmla="*/ 396 h 405"/>
                <a:gd name="T22" fmla="*/ 107 w 407"/>
                <a:gd name="T23" fmla="*/ 380 h 405"/>
                <a:gd name="T24" fmla="*/ 74 w 407"/>
                <a:gd name="T25" fmla="*/ 359 h 405"/>
                <a:gd name="T26" fmla="*/ 47 w 407"/>
                <a:gd name="T27" fmla="*/ 331 h 405"/>
                <a:gd name="T28" fmla="*/ 25 w 407"/>
                <a:gd name="T29" fmla="*/ 298 h 405"/>
                <a:gd name="T30" fmla="*/ 10 w 407"/>
                <a:gd name="T31" fmla="*/ 263 h 405"/>
                <a:gd name="T32" fmla="*/ 1 w 407"/>
                <a:gd name="T33" fmla="*/ 223 h 405"/>
                <a:gd name="T34" fmla="*/ 0 w 407"/>
                <a:gd name="T35" fmla="*/ 202 h 405"/>
                <a:gd name="T36" fmla="*/ 5 w 407"/>
                <a:gd name="T37" fmla="*/ 161 h 405"/>
                <a:gd name="T38" fmla="*/ 17 w 407"/>
                <a:gd name="T39" fmla="*/ 124 h 405"/>
                <a:gd name="T40" fmla="*/ 35 w 407"/>
                <a:gd name="T41" fmla="*/ 89 h 405"/>
                <a:gd name="T42" fmla="*/ 60 w 407"/>
                <a:gd name="T43" fmla="*/ 59 h 405"/>
                <a:gd name="T44" fmla="*/ 90 w 407"/>
                <a:gd name="T45" fmla="*/ 35 h 405"/>
                <a:gd name="T46" fmla="*/ 125 w 407"/>
                <a:gd name="T47" fmla="*/ 16 h 405"/>
                <a:gd name="T48" fmla="*/ 163 w 407"/>
                <a:gd name="T49" fmla="*/ 4 h 405"/>
                <a:gd name="T50" fmla="*/ 204 w 407"/>
                <a:gd name="T51" fmla="*/ 0 h 405"/>
                <a:gd name="T52" fmla="*/ 224 w 407"/>
                <a:gd name="T53" fmla="*/ 1 h 405"/>
                <a:gd name="T54" fmla="*/ 264 w 407"/>
                <a:gd name="T55" fmla="*/ 9 h 405"/>
                <a:gd name="T56" fmla="*/ 300 w 407"/>
                <a:gd name="T57" fmla="*/ 24 h 405"/>
                <a:gd name="T58" fmla="*/ 333 w 407"/>
                <a:gd name="T59" fmla="*/ 46 h 405"/>
                <a:gd name="T60" fmla="*/ 361 w 407"/>
                <a:gd name="T61" fmla="*/ 73 h 405"/>
                <a:gd name="T62" fmla="*/ 382 w 407"/>
                <a:gd name="T63" fmla="*/ 106 h 405"/>
                <a:gd name="T64" fmla="*/ 398 w 407"/>
                <a:gd name="T65" fmla="*/ 142 h 405"/>
                <a:gd name="T66" fmla="*/ 406 w 407"/>
                <a:gd name="T67" fmla="*/ 18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05">
                  <a:moveTo>
                    <a:pt x="407" y="202"/>
                  </a:moveTo>
                  <a:lnTo>
                    <a:pt x="407" y="202"/>
                  </a:lnTo>
                  <a:lnTo>
                    <a:pt x="406" y="223"/>
                  </a:lnTo>
                  <a:lnTo>
                    <a:pt x="403" y="243"/>
                  </a:lnTo>
                  <a:lnTo>
                    <a:pt x="398" y="263"/>
                  </a:lnTo>
                  <a:lnTo>
                    <a:pt x="390" y="281"/>
                  </a:lnTo>
                  <a:lnTo>
                    <a:pt x="382" y="298"/>
                  </a:lnTo>
                  <a:lnTo>
                    <a:pt x="372" y="316"/>
                  </a:lnTo>
                  <a:lnTo>
                    <a:pt x="361" y="331"/>
                  </a:lnTo>
                  <a:lnTo>
                    <a:pt x="347" y="345"/>
                  </a:lnTo>
                  <a:lnTo>
                    <a:pt x="333" y="359"/>
                  </a:lnTo>
                  <a:lnTo>
                    <a:pt x="317" y="370"/>
                  </a:lnTo>
                  <a:lnTo>
                    <a:pt x="300" y="380"/>
                  </a:lnTo>
                  <a:lnTo>
                    <a:pt x="283" y="388"/>
                  </a:lnTo>
                  <a:lnTo>
                    <a:pt x="264" y="396"/>
                  </a:lnTo>
                  <a:lnTo>
                    <a:pt x="245" y="401"/>
                  </a:lnTo>
                  <a:lnTo>
                    <a:pt x="224" y="404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83" y="404"/>
                  </a:lnTo>
                  <a:lnTo>
                    <a:pt x="163" y="401"/>
                  </a:lnTo>
                  <a:lnTo>
                    <a:pt x="143" y="396"/>
                  </a:lnTo>
                  <a:lnTo>
                    <a:pt x="125" y="388"/>
                  </a:lnTo>
                  <a:lnTo>
                    <a:pt x="107" y="380"/>
                  </a:lnTo>
                  <a:lnTo>
                    <a:pt x="90" y="370"/>
                  </a:lnTo>
                  <a:lnTo>
                    <a:pt x="74" y="359"/>
                  </a:lnTo>
                  <a:lnTo>
                    <a:pt x="60" y="345"/>
                  </a:lnTo>
                  <a:lnTo>
                    <a:pt x="47" y="331"/>
                  </a:lnTo>
                  <a:lnTo>
                    <a:pt x="35" y="316"/>
                  </a:lnTo>
                  <a:lnTo>
                    <a:pt x="25" y="298"/>
                  </a:lnTo>
                  <a:lnTo>
                    <a:pt x="17" y="281"/>
                  </a:lnTo>
                  <a:lnTo>
                    <a:pt x="10" y="263"/>
                  </a:lnTo>
                  <a:lnTo>
                    <a:pt x="5" y="243"/>
                  </a:lnTo>
                  <a:lnTo>
                    <a:pt x="1" y="22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182"/>
                  </a:lnTo>
                  <a:lnTo>
                    <a:pt x="5" y="161"/>
                  </a:lnTo>
                  <a:lnTo>
                    <a:pt x="10" y="142"/>
                  </a:lnTo>
                  <a:lnTo>
                    <a:pt x="17" y="124"/>
                  </a:lnTo>
                  <a:lnTo>
                    <a:pt x="25" y="106"/>
                  </a:lnTo>
                  <a:lnTo>
                    <a:pt x="35" y="89"/>
                  </a:lnTo>
                  <a:lnTo>
                    <a:pt x="47" y="73"/>
                  </a:lnTo>
                  <a:lnTo>
                    <a:pt x="60" y="59"/>
                  </a:lnTo>
                  <a:lnTo>
                    <a:pt x="74" y="46"/>
                  </a:lnTo>
                  <a:lnTo>
                    <a:pt x="90" y="35"/>
                  </a:lnTo>
                  <a:lnTo>
                    <a:pt x="107" y="24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4" y="9"/>
                  </a:lnTo>
                  <a:lnTo>
                    <a:pt x="283" y="16"/>
                  </a:lnTo>
                  <a:lnTo>
                    <a:pt x="300" y="24"/>
                  </a:lnTo>
                  <a:lnTo>
                    <a:pt x="317" y="35"/>
                  </a:lnTo>
                  <a:lnTo>
                    <a:pt x="333" y="46"/>
                  </a:lnTo>
                  <a:lnTo>
                    <a:pt x="347" y="59"/>
                  </a:lnTo>
                  <a:lnTo>
                    <a:pt x="361" y="73"/>
                  </a:lnTo>
                  <a:lnTo>
                    <a:pt x="372" y="89"/>
                  </a:lnTo>
                  <a:lnTo>
                    <a:pt x="382" y="106"/>
                  </a:lnTo>
                  <a:lnTo>
                    <a:pt x="390" y="124"/>
                  </a:lnTo>
                  <a:lnTo>
                    <a:pt x="398" y="142"/>
                  </a:lnTo>
                  <a:lnTo>
                    <a:pt x="403" y="161"/>
                  </a:lnTo>
                  <a:lnTo>
                    <a:pt x="406" y="182"/>
                  </a:lnTo>
                  <a:lnTo>
                    <a:pt x="407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02" r:id="rId36"/>
    <p:sldLayoutId id="2147483703" r:id="rId3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jpeg"/><Relationship Id="rId12" Type="http://schemas.openxmlformats.org/officeDocument/2006/relationships/image" Target="../media/image3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11" Type="http://schemas.openxmlformats.org/officeDocument/2006/relationships/image" Target="../media/image36.png"/><Relationship Id="rId5" Type="http://schemas.openxmlformats.org/officeDocument/2006/relationships/diagramColors" Target="../diagrams/colors1.xml"/><Relationship Id="rId10" Type="http://schemas.microsoft.com/office/2007/relationships/hdphoto" Target="../media/hdphoto2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81350" y="5349876"/>
            <a:ext cx="8270421" cy="285787"/>
          </a:xfrm>
        </p:spPr>
        <p:txBody>
          <a:bodyPr/>
          <a:lstStyle/>
          <a:p>
            <a:r>
              <a:rPr lang="en-US" dirty="0"/>
              <a:t>04/09/2025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to PED compliance of </a:t>
            </a:r>
            <a:r>
              <a:rPr lang="en-US" dirty="0" err="1"/>
              <a:t>Cryo</a:t>
            </a:r>
            <a:r>
              <a:rPr lang="en-US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2836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C91F9-397D-41EF-3A66-B5960A7D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E059FF6-39A0-B639-362F-C7D78AC93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13188D-EADC-BD0B-9A94-94CB7861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/>
              <a:t>CryoModule</a:t>
            </a:r>
            <a:r>
              <a:rPr lang="en-US" sz="3300" dirty="0"/>
              <a:t> (QM)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2B18A2-E726-6A9E-638D-D8BB437CA117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28FBD-4038-ED13-2CB7-4B6B15513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371" y="123536"/>
            <a:ext cx="4478818" cy="42417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A06192-6D6F-344F-8503-E4F57F10805A}"/>
              </a:ext>
            </a:extLst>
          </p:cNvPr>
          <p:cNvGrpSpPr/>
          <p:nvPr/>
        </p:nvGrpSpPr>
        <p:grpSpPr>
          <a:xfrm>
            <a:off x="134370" y="446173"/>
            <a:ext cx="5602982" cy="3380595"/>
            <a:chOff x="5909933" y="7895"/>
            <a:chExt cx="6250741" cy="37714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26146F-7D19-21FF-FC2F-FFD178DE9628}"/>
                </a:ext>
              </a:extLst>
            </p:cNvPr>
            <p:cNvSpPr/>
            <p:nvPr/>
          </p:nvSpPr>
          <p:spPr>
            <a:xfrm>
              <a:off x="7040759" y="1413728"/>
              <a:ext cx="3211892" cy="1601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3472F1-EA2D-4AB1-A02E-0AC5EB96DE67}"/>
                </a:ext>
              </a:extLst>
            </p:cNvPr>
            <p:cNvSpPr/>
            <p:nvPr/>
          </p:nvSpPr>
          <p:spPr>
            <a:xfrm>
              <a:off x="6605769" y="1130776"/>
              <a:ext cx="4081873" cy="2167563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A2D21D-DF3A-72BA-35C9-5AAAED89F387}"/>
                </a:ext>
              </a:extLst>
            </p:cNvPr>
            <p:cNvGrpSpPr/>
            <p:nvPr/>
          </p:nvGrpSpPr>
          <p:grpSpPr>
            <a:xfrm>
              <a:off x="7588918" y="1651095"/>
              <a:ext cx="2115980" cy="238764"/>
              <a:chOff x="4028529" y="3599986"/>
              <a:chExt cx="2115980" cy="238764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40A5D23-8955-0831-84C1-0482AE65DA29}"/>
                  </a:ext>
                </a:extLst>
              </p:cNvPr>
              <p:cNvSpPr/>
              <p:nvPr/>
            </p:nvSpPr>
            <p:spPr>
              <a:xfrm>
                <a:off x="4028529" y="3599986"/>
                <a:ext cx="2115980" cy="2387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1757FC4-1E3F-DD03-8CD4-E39F46FB1E6A}"/>
                  </a:ext>
                </a:extLst>
              </p:cNvPr>
              <p:cNvSpPr/>
              <p:nvPr/>
            </p:nvSpPr>
            <p:spPr>
              <a:xfrm>
                <a:off x="4028529" y="3688157"/>
                <a:ext cx="2115980" cy="1464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C8CCC37-BDA0-7ACE-21DD-FBB9F4CF0BA7}"/>
                  </a:ext>
                </a:extLst>
              </p:cNvPr>
              <p:cNvSpPr/>
              <p:nvPr/>
            </p:nvSpPr>
            <p:spPr>
              <a:xfrm>
                <a:off x="4028529" y="3599987"/>
                <a:ext cx="2115980" cy="23876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5377C8-DFED-A3C9-9CA5-68A9D47E6EE3}"/>
                </a:ext>
              </a:extLst>
            </p:cNvPr>
            <p:cNvSpPr/>
            <p:nvPr/>
          </p:nvSpPr>
          <p:spPr>
            <a:xfrm>
              <a:off x="9059320" y="1966883"/>
              <a:ext cx="645578" cy="6516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09C64044-CF95-B38B-9A02-8082CE8B5C6A}"/>
                </a:ext>
              </a:extLst>
            </p:cNvPr>
            <p:cNvSpPr/>
            <p:nvPr/>
          </p:nvSpPr>
          <p:spPr>
            <a:xfrm>
              <a:off x="9710315" y="2139462"/>
              <a:ext cx="106836" cy="355356"/>
            </a:xfrm>
            <a:prstGeom prst="round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AD0BF3C-6E7E-9829-FED2-9B94513EC423}"/>
                </a:ext>
              </a:extLst>
            </p:cNvPr>
            <p:cNvGrpSpPr/>
            <p:nvPr/>
          </p:nvGrpSpPr>
          <p:grpSpPr>
            <a:xfrm>
              <a:off x="8863905" y="2065900"/>
              <a:ext cx="1036408" cy="453652"/>
              <a:chOff x="5545201" y="3777100"/>
              <a:chExt cx="647845" cy="28357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6D68FDA-9E20-21CD-BE5C-14E632D740E6}"/>
                  </a:ext>
                </a:extLst>
              </p:cNvPr>
              <p:cNvGrpSpPr/>
              <p:nvPr/>
            </p:nvGrpSpPr>
            <p:grpSpPr>
              <a:xfrm>
                <a:off x="5559762" y="3777100"/>
                <a:ext cx="618722" cy="283572"/>
                <a:chOff x="5558485" y="3777100"/>
                <a:chExt cx="618722" cy="283572"/>
              </a:xfrm>
            </p:grpSpPr>
            <p:sp>
              <p:nvSpPr>
                <p:cNvPr id="96" name="Rounded Rectangle 28">
                  <a:extLst>
                    <a:ext uri="{FF2B5EF4-FFF2-40B4-BE49-F238E27FC236}">
                      <a16:creationId xmlns:a16="http://schemas.microsoft.com/office/drawing/2014/main" id="{927A4640-77D3-89AE-4E97-CDCA1BE58454}"/>
                    </a:ext>
                  </a:extLst>
                </p:cNvPr>
                <p:cNvSpPr/>
                <p:nvPr/>
              </p:nvSpPr>
              <p:spPr>
                <a:xfrm>
                  <a:off x="5715446" y="3777100"/>
                  <a:ext cx="304800" cy="283572"/>
                </a:xfrm>
                <a:prstGeom prst="roundRect">
                  <a:avLst/>
                </a:prstGeom>
                <a:solidFill>
                  <a:srgbClr val="7030A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CDAB139E-1788-6CC0-205D-0FA97B84C862}"/>
                    </a:ext>
                  </a:extLst>
                </p:cNvPr>
                <p:cNvSpPr/>
                <p:nvPr/>
              </p:nvSpPr>
              <p:spPr>
                <a:xfrm>
                  <a:off x="5558485" y="3871194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D7EF856-52E3-5469-DAE1-F908C0BBC0BF}"/>
                  </a:ext>
                </a:extLst>
              </p:cNvPr>
              <p:cNvGrpSpPr/>
              <p:nvPr/>
            </p:nvGrpSpPr>
            <p:grpSpPr>
              <a:xfrm>
                <a:off x="5545201" y="3858456"/>
                <a:ext cx="647845" cy="120860"/>
                <a:chOff x="5545201" y="3858456"/>
                <a:chExt cx="647845" cy="120860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73F3EE-3711-A53C-5517-F5C402570D97}"/>
                    </a:ext>
                  </a:extLst>
                </p:cNvPr>
                <p:cNvSpPr/>
                <p:nvPr/>
              </p:nvSpPr>
              <p:spPr>
                <a:xfrm>
                  <a:off x="5545201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E0D5C1D-C65E-0653-B8D3-E17C5FF179FF}"/>
                    </a:ext>
                  </a:extLst>
                </p:cNvPr>
                <p:cNvSpPr/>
                <p:nvPr/>
              </p:nvSpPr>
              <p:spPr>
                <a:xfrm>
                  <a:off x="6147327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8F892B-02A6-1041-9501-FC157D7A21FA}"/>
                </a:ext>
              </a:extLst>
            </p:cNvPr>
            <p:cNvGrpSpPr/>
            <p:nvPr/>
          </p:nvGrpSpPr>
          <p:grpSpPr>
            <a:xfrm>
              <a:off x="9311891" y="1848945"/>
              <a:ext cx="140437" cy="180702"/>
              <a:chOff x="5801901" y="3797836"/>
              <a:chExt cx="140437" cy="18070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8EC9B37-319F-7C7D-AAB0-DE41F8855370}"/>
                  </a:ext>
                </a:extLst>
              </p:cNvPr>
              <p:cNvSpPr/>
              <p:nvPr/>
            </p:nvSpPr>
            <p:spPr>
              <a:xfrm>
                <a:off x="5801901" y="3829853"/>
                <a:ext cx="140437" cy="116668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260B313-4058-14C0-A574-32AE5980CC7D}"/>
                  </a:ext>
                </a:extLst>
              </p:cNvPr>
              <p:cNvSpPr/>
              <p:nvPr/>
            </p:nvSpPr>
            <p:spPr>
              <a:xfrm>
                <a:off x="5808833" y="3797836"/>
                <a:ext cx="133505" cy="18070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6E1F2B-756C-89A3-1AF7-2AF2D816A3DD}"/>
                </a:ext>
              </a:extLst>
            </p:cNvPr>
            <p:cNvSpPr/>
            <p:nvPr/>
          </p:nvSpPr>
          <p:spPr>
            <a:xfrm flipH="1">
              <a:off x="7588512" y="1966883"/>
              <a:ext cx="645578" cy="6516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ounded Rectangle 90">
              <a:extLst>
                <a:ext uri="{FF2B5EF4-FFF2-40B4-BE49-F238E27FC236}">
                  <a16:creationId xmlns:a16="http://schemas.microsoft.com/office/drawing/2014/main" id="{55066F29-13B4-6B6A-450D-15407D029025}"/>
                </a:ext>
              </a:extLst>
            </p:cNvPr>
            <p:cNvSpPr/>
            <p:nvPr/>
          </p:nvSpPr>
          <p:spPr>
            <a:xfrm flipH="1">
              <a:off x="7476259" y="2139462"/>
              <a:ext cx="106836" cy="355356"/>
            </a:xfrm>
            <a:prstGeom prst="round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E1C955-D76B-4E60-0D7B-E347685EE765}"/>
                </a:ext>
              </a:extLst>
            </p:cNvPr>
            <p:cNvGrpSpPr/>
            <p:nvPr/>
          </p:nvGrpSpPr>
          <p:grpSpPr>
            <a:xfrm flipH="1">
              <a:off x="7393097" y="2065900"/>
              <a:ext cx="1036408" cy="453652"/>
              <a:chOff x="5545201" y="3777100"/>
              <a:chExt cx="647845" cy="283572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E681AA7-FE8E-46B9-9889-E377DB3BE508}"/>
                  </a:ext>
                </a:extLst>
              </p:cNvPr>
              <p:cNvGrpSpPr/>
              <p:nvPr/>
            </p:nvGrpSpPr>
            <p:grpSpPr>
              <a:xfrm>
                <a:off x="5559762" y="3777100"/>
                <a:ext cx="618722" cy="283572"/>
                <a:chOff x="5558485" y="3777100"/>
                <a:chExt cx="618722" cy="283572"/>
              </a:xfrm>
            </p:grpSpPr>
            <p:sp>
              <p:nvSpPr>
                <p:cNvPr id="88" name="Rounded Rectangle 103">
                  <a:extLst>
                    <a:ext uri="{FF2B5EF4-FFF2-40B4-BE49-F238E27FC236}">
                      <a16:creationId xmlns:a16="http://schemas.microsoft.com/office/drawing/2014/main" id="{2EADD83B-C25D-7175-F727-ED734C8DA105}"/>
                    </a:ext>
                  </a:extLst>
                </p:cNvPr>
                <p:cNvSpPr/>
                <p:nvPr/>
              </p:nvSpPr>
              <p:spPr>
                <a:xfrm>
                  <a:off x="5715446" y="3777100"/>
                  <a:ext cx="304800" cy="283572"/>
                </a:xfrm>
                <a:prstGeom prst="roundRect">
                  <a:avLst/>
                </a:prstGeom>
                <a:solidFill>
                  <a:srgbClr val="7030A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4D9647-C21E-5E45-F4FF-790111E63637}"/>
                    </a:ext>
                  </a:extLst>
                </p:cNvPr>
                <p:cNvSpPr/>
                <p:nvPr/>
              </p:nvSpPr>
              <p:spPr>
                <a:xfrm>
                  <a:off x="5558485" y="3871194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03F2E8B-96CE-0EE4-0986-9F411A2E6751}"/>
                  </a:ext>
                </a:extLst>
              </p:cNvPr>
              <p:cNvGrpSpPr/>
              <p:nvPr/>
            </p:nvGrpSpPr>
            <p:grpSpPr>
              <a:xfrm>
                <a:off x="5545201" y="3858456"/>
                <a:ext cx="647845" cy="120860"/>
                <a:chOff x="5545201" y="3858456"/>
                <a:chExt cx="647845" cy="12086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EE9F633-7577-120F-4460-0F0F1BDDC8C5}"/>
                    </a:ext>
                  </a:extLst>
                </p:cNvPr>
                <p:cNvSpPr/>
                <p:nvPr/>
              </p:nvSpPr>
              <p:spPr>
                <a:xfrm>
                  <a:off x="5545201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3788DA3-9B79-6D95-2906-7C790E8E2675}"/>
                    </a:ext>
                  </a:extLst>
                </p:cNvPr>
                <p:cNvSpPr/>
                <p:nvPr/>
              </p:nvSpPr>
              <p:spPr>
                <a:xfrm>
                  <a:off x="6147327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2F52757-4822-4B58-DD04-B5AAA52F9836}"/>
                </a:ext>
              </a:extLst>
            </p:cNvPr>
            <p:cNvGrpSpPr/>
            <p:nvPr/>
          </p:nvGrpSpPr>
          <p:grpSpPr>
            <a:xfrm flipH="1">
              <a:off x="7762454" y="2519550"/>
              <a:ext cx="297693" cy="923904"/>
              <a:chOff x="5798940" y="2991298"/>
              <a:chExt cx="186084" cy="577521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78E5D1D-CB71-F771-F4E4-15952615B88E}"/>
                  </a:ext>
                </a:extLst>
              </p:cNvPr>
              <p:cNvSpPr/>
              <p:nvPr/>
            </p:nvSpPr>
            <p:spPr>
              <a:xfrm>
                <a:off x="5869125" y="2991298"/>
                <a:ext cx="45716" cy="531803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92FE07-BBC5-6051-F266-73064E925C08}"/>
                  </a:ext>
                </a:extLst>
              </p:cNvPr>
              <p:cNvSpPr/>
              <p:nvPr/>
            </p:nvSpPr>
            <p:spPr>
              <a:xfrm>
                <a:off x="5798940" y="3523100"/>
                <a:ext cx="186084" cy="45719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5AD62E-0A60-5502-447B-F6B74CF40894}"/>
                </a:ext>
              </a:extLst>
            </p:cNvPr>
            <p:cNvGrpSpPr/>
            <p:nvPr/>
          </p:nvGrpSpPr>
          <p:grpSpPr>
            <a:xfrm flipH="1">
              <a:off x="7841082" y="1848945"/>
              <a:ext cx="140437" cy="180702"/>
              <a:chOff x="5801901" y="3797836"/>
              <a:chExt cx="140437" cy="18070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B73DB27-575A-ABC1-17CF-04570E520D6E}"/>
                  </a:ext>
                </a:extLst>
              </p:cNvPr>
              <p:cNvSpPr/>
              <p:nvPr/>
            </p:nvSpPr>
            <p:spPr>
              <a:xfrm>
                <a:off x="5801901" y="3829853"/>
                <a:ext cx="140437" cy="116668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78F945E-7E78-6041-27A6-D3D50BE72FBE}"/>
                  </a:ext>
                </a:extLst>
              </p:cNvPr>
              <p:cNvSpPr/>
              <p:nvPr/>
            </p:nvSpPr>
            <p:spPr>
              <a:xfrm>
                <a:off x="5801902" y="3797836"/>
                <a:ext cx="134308" cy="18070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E3C33D-9405-0E8A-7360-E4FEF3F937D5}"/>
                </a:ext>
              </a:extLst>
            </p:cNvPr>
            <p:cNvGrpSpPr/>
            <p:nvPr/>
          </p:nvGrpSpPr>
          <p:grpSpPr>
            <a:xfrm>
              <a:off x="8937045" y="842066"/>
              <a:ext cx="2226002" cy="276999"/>
              <a:chOff x="8413389" y="4229577"/>
              <a:chExt cx="2226002" cy="276999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197690D-AB2D-0B88-162E-29A8CE93EEF4}"/>
                  </a:ext>
                </a:extLst>
              </p:cNvPr>
              <p:cNvSpPr txBox="1"/>
              <p:nvPr/>
            </p:nvSpPr>
            <p:spPr>
              <a:xfrm>
                <a:off x="8457383" y="4229577"/>
                <a:ext cx="2182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Chimney (jumper connection)</a:t>
                </a:r>
              </a:p>
            </p:txBody>
          </p:sp>
          <p:sp>
            <p:nvSpPr>
              <p:cNvPr id="79" name="Right Brace 78">
                <a:extLst>
                  <a:ext uri="{FF2B5EF4-FFF2-40B4-BE49-F238E27FC236}">
                    <a16:creationId xmlns:a16="http://schemas.microsoft.com/office/drawing/2014/main" id="{A286E0E9-973C-FDC7-EB2D-B08B2E5FDC09}"/>
                  </a:ext>
                </a:extLst>
              </p:cNvPr>
              <p:cNvSpPr/>
              <p:nvPr/>
            </p:nvSpPr>
            <p:spPr>
              <a:xfrm>
                <a:off x="8413389" y="4297344"/>
                <a:ext cx="45719" cy="141465"/>
              </a:xfrm>
              <a:prstGeom prst="rightBrac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8193B8-69A5-848A-D0BA-51A179021988}"/>
                </a:ext>
              </a:extLst>
            </p:cNvPr>
            <p:cNvSpPr txBox="1"/>
            <p:nvPr/>
          </p:nvSpPr>
          <p:spPr>
            <a:xfrm>
              <a:off x="7768548" y="1637648"/>
              <a:ext cx="17563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Helium bath at 2 Kelvin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67F1D2-5EAC-975F-DDDC-0CC172004D08}"/>
                </a:ext>
              </a:extLst>
            </p:cNvPr>
            <p:cNvGrpSpPr/>
            <p:nvPr/>
          </p:nvGrpSpPr>
          <p:grpSpPr>
            <a:xfrm>
              <a:off x="5916454" y="2148092"/>
              <a:ext cx="5460502" cy="291854"/>
              <a:chOff x="5503506" y="5521490"/>
              <a:chExt cx="5460502" cy="291854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E3FE5E9-165C-A7C4-9931-52EAEC003871}"/>
                  </a:ext>
                </a:extLst>
              </p:cNvPr>
              <p:cNvGrpSpPr/>
              <p:nvPr/>
            </p:nvGrpSpPr>
            <p:grpSpPr>
              <a:xfrm>
                <a:off x="5503506" y="5569448"/>
                <a:ext cx="5460502" cy="193349"/>
                <a:chOff x="5545201" y="3858456"/>
                <a:chExt cx="647845" cy="120860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0BD1BB6-FDA8-3B2C-7A72-CAC9D4EC829E}"/>
                    </a:ext>
                  </a:extLst>
                </p:cNvPr>
                <p:cNvSpPr/>
                <p:nvPr/>
              </p:nvSpPr>
              <p:spPr>
                <a:xfrm>
                  <a:off x="5559762" y="3871197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EA4F161-1E23-5B16-0AD1-80BDB81A8979}"/>
                    </a:ext>
                  </a:extLst>
                </p:cNvPr>
                <p:cNvGrpSpPr/>
                <p:nvPr/>
              </p:nvGrpSpPr>
              <p:grpSpPr>
                <a:xfrm>
                  <a:off x="5545201" y="3858456"/>
                  <a:ext cx="647845" cy="120860"/>
                  <a:chOff x="5545201" y="3858456"/>
                  <a:chExt cx="647845" cy="120860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3AED8151-43D0-FDEE-395D-435AB2F3DE85}"/>
                      </a:ext>
                    </a:extLst>
                  </p:cNvPr>
                  <p:cNvSpPr/>
                  <p:nvPr/>
                </p:nvSpPr>
                <p:spPr>
                  <a:xfrm>
                    <a:off x="5545201" y="3858456"/>
                    <a:ext cx="45719" cy="12086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C0FE6E42-A6BE-7278-C703-0A7A1A2F24A9}"/>
                      </a:ext>
                    </a:extLst>
                  </p:cNvPr>
                  <p:cNvSpPr/>
                  <p:nvPr/>
                </p:nvSpPr>
                <p:spPr>
                  <a:xfrm>
                    <a:off x="6147327" y="3858456"/>
                    <a:ext cx="45719" cy="12086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D994994-7ABC-2F15-0C22-A6827C6DA77E}"/>
                  </a:ext>
                </a:extLst>
              </p:cNvPr>
              <p:cNvSpPr txBox="1"/>
              <p:nvPr/>
            </p:nvSpPr>
            <p:spPr>
              <a:xfrm>
                <a:off x="5862886" y="5521490"/>
                <a:ext cx="942806" cy="291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Beam pipe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67C241A-CF32-F99C-70CC-7451CE9D2799}"/>
                </a:ext>
              </a:extLst>
            </p:cNvPr>
            <p:cNvGrpSpPr/>
            <p:nvPr/>
          </p:nvGrpSpPr>
          <p:grpSpPr>
            <a:xfrm>
              <a:off x="9540319" y="1618553"/>
              <a:ext cx="2292387" cy="510735"/>
              <a:chOff x="9127371" y="4991951"/>
              <a:chExt cx="2292387" cy="51073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C6CB19-7F22-DFED-FFDE-A9914301C500}"/>
                  </a:ext>
                </a:extLst>
              </p:cNvPr>
              <p:cNvSpPr txBox="1"/>
              <p:nvPr/>
            </p:nvSpPr>
            <p:spPr>
              <a:xfrm>
                <a:off x="10507329" y="4991951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 Cavities</a:t>
                </a:r>
              </a:p>
              <a:p>
                <a:r>
                  <a:rPr lang="en-US" sz="1200" dirty="0"/>
                  <a:t>(CAV)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5727948F-6119-FAF4-8A4B-955E02CAF0D2}"/>
                  </a:ext>
                </a:extLst>
              </p:cNvPr>
              <p:cNvGrpSpPr/>
              <p:nvPr/>
            </p:nvGrpSpPr>
            <p:grpSpPr>
              <a:xfrm>
                <a:off x="9127371" y="5107397"/>
                <a:ext cx="1428740" cy="395289"/>
                <a:chOff x="7799484" y="4089098"/>
                <a:chExt cx="481639" cy="395289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6182EB0-0879-B07D-B0C5-383321368F9B}"/>
                    </a:ext>
                  </a:extLst>
                </p:cNvPr>
                <p:cNvCxnSpPr/>
                <p:nvPr/>
              </p:nvCxnSpPr>
              <p:spPr>
                <a:xfrm flipV="1">
                  <a:off x="7799484" y="4089098"/>
                  <a:ext cx="137150" cy="39528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13C2B31-87E9-3ED6-12FF-C694CBE114DF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096AB37-179E-0A2C-F731-6C7F580597E7}"/>
                </a:ext>
              </a:extLst>
            </p:cNvPr>
            <p:cNvGrpSpPr/>
            <p:nvPr/>
          </p:nvGrpSpPr>
          <p:grpSpPr>
            <a:xfrm>
              <a:off x="9783880" y="2376538"/>
              <a:ext cx="2239648" cy="461665"/>
              <a:chOff x="9370932" y="5749936"/>
              <a:chExt cx="2239648" cy="46166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A016E9-A528-596F-5187-2B60A4224028}"/>
                  </a:ext>
                </a:extLst>
              </p:cNvPr>
              <p:cNvSpPr txBox="1"/>
              <p:nvPr/>
            </p:nvSpPr>
            <p:spPr>
              <a:xfrm>
                <a:off x="10507329" y="5749936"/>
                <a:ext cx="11032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Tuning </a:t>
                </a:r>
              </a:p>
              <a:p>
                <a:r>
                  <a:rPr lang="en-US" sz="1200" dirty="0"/>
                  <a:t>System (TUN)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FB6492E-93C9-EFB4-08C2-2277CF7FF21E}"/>
                  </a:ext>
                </a:extLst>
              </p:cNvPr>
              <p:cNvGrpSpPr/>
              <p:nvPr/>
            </p:nvGrpSpPr>
            <p:grpSpPr>
              <a:xfrm flipV="1">
                <a:off x="9370932" y="5794321"/>
                <a:ext cx="1181378" cy="119003"/>
                <a:chOff x="7799484" y="4089098"/>
                <a:chExt cx="481639" cy="39528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03CDC20-1F7A-BE21-51ED-F73A70639DA1}"/>
                    </a:ext>
                  </a:extLst>
                </p:cNvPr>
                <p:cNvCxnSpPr/>
                <p:nvPr/>
              </p:nvCxnSpPr>
              <p:spPr>
                <a:xfrm flipV="1">
                  <a:off x="7799484" y="4089098"/>
                  <a:ext cx="137150" cy="39528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D2B9AB8-114F-6901-1ACB-C2386FCCE23A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5DC6209-9237-EDB4-D882-AEADAAB80620}"/>
                </a:ext>
              </a:extLst>
            </p:cNvPr>
            <p:cNvGrpSpPr/>
            <p:nvPr/>
          </p:nvGrpSpPr>
          <p:grpSpPr>
            <a:xfrm>
              <a:off x="9594998" y="2675776"/>
              <a:ext cx="2565676" cy="662533"/>
              <a:chOff x="9262601" y="6056844"/>
              <a:chExt cx="2473778" cy="76260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B6AA90-6C39-EECC-ECC2-CE7C38B0C499}"/>
                  </a:ext>
                </a:extLst>
              </p:cNvPr>
              <p:cNvSpPr txBox="1"/>
              <p:nvPr/>
            </p:nvSpPr>
            <p:spPr>
              <a:xfrm>
                <a:off x="10507329" y="6288052"/>
                <a:ext cx="1229050" cy="531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Magnetic Shield</a:t>
                </a:r>
              </a:p>
              <a:p>
                <a:r>
                  <a:rPr lang="en-US" sz="1200" dirty="0"/>
                  <a:t>(MGS)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C53D8C9-7780-5561-F51A-CAD597A1C67F}"/>
                  </a:ext>
                </a:extLst>
              </p:cNvPr>
              <p:cNvGrpSpPr/>
              <p:nvPr/>
            </p:nvGrpSpPr>
            <p:grpSpPr>
              <a:xfrm flipV="1">
                <a:off x="9262601" y="6056844"/>
                <a:ext cx="1265348" cy="461653"/>
                <a:chOff x="7857594" y="4089098"/>
                <a:chExt cx="423529" cy="467482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C12FDCE1-EE5F-741A-1F26-B147026957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57594" y="4089098"/>
                  <a:ext cx="79040" cy="46748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D85E047-2944-C7EC-15E5-B85191A65AD6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450AF0-1B9A-8363-183D-AE73C154B6EF}"/>
                </a:ext>
              </a:extLst>
            </p:cNvPr>
            <p:cNvSpPr txBox="1"/>
            <p:nvPr/>
          </p:nvSpPr>
          <p:spPr>
            <a:xfrm>
              <a:off x="6493066" y="838240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QMST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F76E13-E8DF-07AD-93AB-8FC620C4A865}"/>
                </a:ext>
              </a:extLst>
            </p:cNvPr>
            <p:cNvSpPr txBox="1"/>
            <p:nvPr/>
          </p:nvSpPr>
          <p:spPr>
            <a:xfrm>
              <a:off x="6934254" y="1183346"/>
              <a:ext cx="11717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Thermal shield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04D34C-85CC-5079-911B-11829C2069BE}"/>
                </a:ext>
              </a:extLst>
            </p:cNvPr>
            <p:cNvGrpSpPr/>
            <p:nvPr/>
          </p:nvGrpSpPr>
          <p:grpSpPr>
            <a:xfrm>
              <a:off x="5909933" y="1130776"/>
              <a:ext cx="385934" cy="2208506"/>
              <a:chOff x="5496985" y="4504174"/>
              <a:chExt cx="385934" cy="220850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B19916D-8C8F-021F-EF59-5E54CEEFF238}"/>
                  </a:ext>
                </a:extLst>
              </p:cNvPr>
              <p:cNvGrpSpPr/>
              <p:nvPr/>
            </p:nvGrpSpPr>
            <p:grpSpPr>
              <a:xfrm>
                <a:off x="5536064" y="4512659"/>
                <a:ext cx="307777" cy="2200021"/>
                <a:chOff x="41229" y="3516566"/>
                <a:chExt cx="307777" cy="2200021"/>
              </a:xfrm>
            </p:grpSpPr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4DC8C50-24B6-C8AF-6794-829AD3C46DB3}"/>
                    </a:ext>
                  </a:extLst>
                </p:cNvPr>
                <p:cNvCxnSpPr/>
                <p:nvPr/>
              </p:nvCxnSpPr>
              <p:spPr>
                <a:xfrm>
                  <a:off x="195117" y="3516566"/>
                  <a:ext cx="0" cy="220002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32AF39D-FC39-714B-357B-83040D9F8510}"/>
                    </a:ext>
                  </a:extLst>
                </p:cNvPr>
                <p:cNvSpPr txBox="1"/>
                <p:nvPr/>
              </p:nvSpPr>
              <p:spPr>
                <a:xfrm rot="16200000">
                  <a:off x="-102535" y="4447191"/>
                  <a:ext cx="59530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QM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DC49FBD-B0D9-788B-3548-691175E311CD}"/>
                  </a:ext>
                </a:extLst>
              </p:cNvPr>
              <p:cNvGrpSpPr/>
              <p:nvPr/>
            </p:nvGrpSpPr>
            <p:grpSpPr>
              <a:xfrm>
                <a:off x="5496985" y="4504174"/>
                <a:ext cx="385934" cy="2205724"/>
                <a:chOff x="5496985" y="4504174"/>
                <a:chExt cx="385934" cy="2205724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C7057347-A1AE-F1DC-0A81-22C07061B1B6}"/>
                    </a:ext>
                  </a:extLst>
                </p:cNvPr>
                <p:cNvCxnSpPr/>
                <p:nvPr/>
              </p:nvCxnSpPr>
              <p:spPr>
                <a:xfrm>
                  <a:off x="5496985" y="4504174"/>
                  <a:ext cx="38593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A17441A8-CA63-8BEB-00F6-FAC542847D86}"/>
                    </a:ext>
                  </a:extLst>
                </p:cNvPr>
                <p:cNvCxnSpPr/>
                <p:nvPr/>
              </p:nvCxnSpPr>
              <p:spPr>
                <a:xfrm>
                  <a:off x="5496985" y="6709898"/>
                  <a:ext cx="38593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A4D86C-38CB-1355-C824-B1858BA33604}"/>
                </a:ext>
              </a:extLst>
            </p:cNvPr>
            <p:cNvGrpSpPr/>
            <p:nvPr/>
          </p:nvGrpSpPr>
          <p:grpSpPr>
            <a:xfrm flipH="1">
              <a:off x="9248659" y="2515137"/>
              <a:ext cx="297693" cy="923904"/>
              <a:chOff x="5798940" y="2991298"/>
              <a:chExt cx="186084" cy="577521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F78052F-9FA0-6BA6-3F76-6D38348978C7}"/>
                  </a:ext>
                </a:extLst>
              </p:cNvPr>
              <p:cNvSpPr/>
              <p:nvPr/>
            </p:nvSpPr>
            <p:spPr>
              <a:xfrm>
                <a:off x="5869125" y="2991298"/>
                <a:ext cx="45716" cy="531803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A241294-72C6-2D36-18A6-C9F75A84A404}"/>
                  </a:ext>
                </a:extLst>
              </p:cNvPr>
              <p:cNvSpPr/>
              <p:nvPr/>
            </p:nvSpPr>
            <p:spPr>
              <a:xfrm>
                <a:off x="5798940" y="3523100"/>
                <a:ext cx="186084" cy="45719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630354B-F1AC-E277-DF73-419C5045FE7A}"/>
                </a:ext>
              </a:extLst>
            </p:cNvPr>
            <p:cNvSpPr/>
            <p:nvPr/>
          </p:nvSpPr>
          <p:spPr>
            <a:xfrm>
              <a:off x="7446596" y="1921876"/>
              <a:ext cx="856070" cy="734436"/>
            </a:xfrm>
            <a:prstGeom prst="rect">
              <a:avLst/>
            </a:prstGeom>
            <a:noFill/>
            <a:ln w="28575">
              <a:solidFill>
                <a:srgbClr val="746F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8280A8-90CB-823E-7A6F-A0156A0F0AD2}"/>
                </a:ext>
              </a:extLst>
            </p:cNvPr>
            <p:cNvSpPr/>
            <p:nvPr/>
          </p:nvSpPr>
          <p:spPr>
            <a:xfrm>
              <a:off x="9012781" y="1930010"/>
              <a:ext cx="856070" cy="734436"/>
            </a:xfrm>
            <a:prstGeom prst="rect">
              <a:avLst/>
            </a:prstGeom>
            <a:noFill/>
            <a:ln w="28575">
              <a:solidFill>
                <a:srgbClr val="746F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E7FBC2-127B-CBA1-1829-84B6F5BAE479}"/>
                </a:ext>
              </a:extLst>
            </p:cNvPr>
            <p:cNvGrpSpPr/>
            <p:nvPr/>
          </p:nvGrpSpPr>
          <p:grpSpPr>
            <a:xfrm>
              <a:off x="9424497" y="3115342"/>
              <a:ext cx="2419429" cy="663978"/>
              <a:chOff x="9098210" y="5985450"/>
              <a:chExt cx="2332770" cy="76426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A25A38-C847-6CEC-350F-CDC56E6E3221}"/>
                  </a:ext>
                </a:extLst>
              </p:cNvPr>
              <p:cNvSpPr txBox="1"/>
              <p:nvPr/>
            </p:nvSpPr>
            <p:spPr>
              <a:xfrm>
                <a:off x="10507329" y="6288052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 Coupler</a:t>
                </a:r>
              </a:p>
              <a:p>
                <a:r>
                  <a:rPr lang="en-US" sz="1200" dirty="0"/>
                  <a:t>(CPLR)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792020A-22FA-EA41-06C3-DC2AA00DDC8D}"/>
                  </a:ext>
                </a:extLst>
              </p:cNvPr>
              <p:cNvGrpSpPr/>
              <p:nvPr/>
            </p:nvGrpSpPr>
            <p:grpSpPr>
              <a:xfrm flipV="1">
                <a:off x="9098210" y="5985450"/>
                <a:ext cx="1429733" cy="533051"/>
                <a:chOff x="7802572" y="4089098"/>
                <a:chExt cx="478551" cy="539782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93B8925-7D28-75F7-483C-0D91682A6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02572" y="4089098"/>
                  <a:ext cx="134062" cy="53978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0CAF73B-A4BD-AE6C-B7E3-E8833CA28142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F198E8-6C08-35C1-28AD-F58EE8BC722E}"/>
                </a:ext>
              </a:extLst>
            </p:cNvPr>
            <p:cNvGrpSpPr/>
            <p:nvPr/>
          </p:nvGrpSpPr>
          <p:grpSpPr>
            <a:xfrm>
              <a:off x="8458273" y="7895"/>
              <a:ext cx="376869" cy="1206034"/>
              <a:chOff x="8045324" y="3346908"/>
              <a:chExt cx="376869" cy="120603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2E49647-648E-75B6-AE4E-45AA18ACFC1D}"/>
                  </a:ext>
                </a:extLst>
              </p:cNvPr>
              <p:cNvSpPr/>
              <p:nvPr/>
            </p:nvSpPr>
            <p:spPr>
              <a:xfrm>
                <a:off x="8045324" y="3346908"/>
                <a:ext cx="376867" cy="369588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C89176A-765F-5544-549F-505A86FF5183}"/>
                  </a:ext>
                </a:extLst>
              </p:cNvPr>
              <p:cNvGrpSpPr/>
              <p:nvPr/>
            </p:nvGrpSpPr>
            <p:grpSpPr>
              <a:xfrm>
                <a:off x="8045326" y="4183354"/>
                <a:ext cx="376867" cy="369588"/>
                <a:chOff x="7767354" y="4105274"/>
                <a:chExt cx="376867" cy="369588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7678FA5-F35F-625F-3F6E-16C540C606EB}"/>
                    </a:ext>
                  </a:extLst>
                </p:cNvPr>
                <p:cNvSpPr/>
                <p:nvPr/>
              </p:nvSpPr>
              <p:spPr>
                <a:xfrm>
                  <a:off x="7767354" y="4176551"/>
                  <a:ext cx="376867" cy="227033"/>
                </a:xfrm>
                <a:prstGeom prst="rect">
                  <a:avLst/>
                </a:prstGeom>
                <a:noFill/>
                <a:ln w="57150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FE9CB26-B76D-F91B-3E5D-88674D02EB75}"/>
                    </a:ext>
                  </a:extLst>
                </p:cNvPr>
                <p:cNvSpPr/>
                <p:nvPr/>
              </p:nvSpPr>
              <p:spPr>
                <a:xfrm>
                  <a:off x="7767354" y="4105274"/>
                  <a:ext cx="376867" cy="369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F79877-BF2C-5CC0-32D9-65929069AA40}"/>
                </a:ext>
              </a:extLst>
            </p:cNvPr>
            <p:cNvGrpSpPr/>
            <p:nvPr/>
          </p:nvGrpSpPr>
          <p:grpSpPr>
            <a:xfrm rot="5400000">
              <a:off x="8323692" y="846089"/>
              <a:ext cx="664009" cy="225649"/>
              <a:chOff x="7132983" y="3120887"/>
              <a:chExt cx="2152250" cy="6096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0B6B4F-9878-28D4-6A22-48D3FD4D524D}"/>
                  </a:ext>
                </a:extLst>
              </p:cNvPr>
              <p:cNvCxnSpPr/>
              <p:nvPr/>
            </p:nvCxnSpPr>
            <p:spPr>
              <a:xfrm>
                <a:off x="7132983" y="31208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BD182D5-521A-C726-FA8F-80D37F1A3BF0}"/>
                  </a:ext>
                </a:extLst>
              </p:cNvPr>
              <p:cNvCxnSpPr/>
              <p:nvPr/>
            </p:nvCxnSpPr>
            <p:spPr>
              <a:xfrm>
                <a:off x="7132983" y="32732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1842BAF-AB68-DF9A-52B1-5EC25A4BDA2B}"/>
                  </a:ext>
                </a:extLst>
              </p:cNvPr>
              <p:cNvCxnSpPr/>
              <p:nvPr/>
            </p:nvCxnSpPr>
            <p:spPr>
              <a:xfrm>
                <a:off x="7132983" y="34256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6554A1C-DCF8-4BFD-2D74-D6DF472050C6}"/>
                  </a:ext>
                </a:extLst>
              </p:cNvPr>
              <p:cNvCxnSpPr/>
              <p:nvPr/>
            </p:nvCxnSpPr>
            <p:spPr>
              <a:xfrm>
                <a:off x="7132983" y="35780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C78A68-3B55-082E-459B-574AB558DED0}"/>
                  </a:ext>
                </a:extLst>
              </p:cNvPr>
              <p:cNvCxnSpPr/>
              <p:nvPr/>
            </p:nvCxnSpPr>
            <p:spPr>
              <a:xfrm>
                <a:off x="7132983" y="37304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F6BA77-1EB2-EFD5-1BF9-98CDA5AA964D}"/>
                </a:ext>
              </a:extLst>
            </p:cNvPr>
            <p:cNvSpPr txBox="1"/>
            <p:nvPr/>
          </p:nvSpPr>
          <p:spPr>
            <a:xfrm>
              <a:off x="8057111" y="133699"/>
              <a:ext cx="1081191" cy="48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To the Valve Box (QVB)</a:t>
              </a: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FFB4E79-51C1-0426-F235-C6B6BBEC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7" r="-1"/>
          <a:stretch/>
        </p:blipFill>
        <p:spPr>
          <a:xfrm>
            <a:off x="6144219" y="4772229"/>
            <a:ext cx="5984281" cy="148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1FE4-1A68-BE85-FB38-BE44EA74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02" y="235868"/>
            <a:ext cx="8939204" cy="525078"/>
          </a:xfrm>
        </p:spPr>
        <p:txBody>
          <a:bodyPr/>
          <a:lstStyle/>
          <a:p>
            <a:r>
              <a:rPr lang="en-US" sz="3300" dirty="0"/>
              <a:t>QM – Volumes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993AE-CC5D-3DFE-3437-6F039749B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3394C8-E080-2B6F-24F0-0B30B4BFF374}"/>
              </a:ext>
            </a:extLst>
          </p:cNvPr>
          <p:cNvGrpSpPr/>
          <p:nvPr/>
        </p:nvGrpSpPr>
        <p:grpSpPr>
          <a:xfrm>
            <a:off x="1876890" y="1775814"/>
            <a:ext cx="3930978" cy="3493453"/>
            <a:chOff x="2375554" y="3133588"/>
            <a:chExt cx="3930978" cy="3074709"/>
          </a:xfrm>
          <a:solidFill>
            <a:schemeClr val="bg1">
              <a:lumMod val="95000"/>
            </a:scheme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DB6B2E-62F7-5238-1536-E5ED1EB5322A}"/>
                </a:ext>
              </a:extLst>
            </p:cNvPr>
            <p:cNvSpPr/>
            <p:nvPr/>
          </p:nvSpPr>
          <p:spPr>
            <a:xfrm>
              <a:off x="2375554" y="3875987"/>
              <a:ext cx="3930978" cy="233231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0488B55-3EDA-6BFD-3192-ABF4E9D05632}"/>
                </a:ext>
              </a:extLst>
            </p:cNvPr>
            <p:cNvSpPr/>
            <p:nvPr/>
          </p:nvSpPr>
          <p:spPr>
            <a:xfrm>
              <a:off x="2612796" y="3133588"/>
              <a:ext cx="3456494" cy="74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2B9C4DE-7383-724E-733B-4C81FACB8340}"/>
                </a:ext>
              </a:extLst>
            </p:cNvPr>
            <p:cNvSpPr/>
            <p:nvPr/>
          </p:nvSpPr>
          <p:spPr>
            <a:xfrm>
              <a:off x="2731417" y="3695307"/>
              <a:ext cx="3179189" cy="5518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538D00-6CD9-ACE3-121A-7986E07BA74B}"/>
              </a:ext>
            </a:extLst>
          </p:cNvPr>
          <p:cNvSpPr txBox="1"/>
          <p:nvPr/>
        </p:nvSpPr>
        <p:spPr>
          <a:xfrm>
            <a:off x="1883056" y="475213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CCEC2D-EB4D-C848-1AA9-4A55551CE6BD}"/>
              </a:ext>
            </a:extLst>
          </p:cNvPr>
          <p:cNvSpPr/>
          <p:nvPr/>
        </p:nvSpPr>
        <p:spPr>
          <a:xfrm>
            <a:off x="234282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C30873-F135-91AF-69CC-D44C72196D4E}"/>
              </a:ext>
            </a:extLst>
          </p:cNvPr>
          <p:cNvSpPr/>
          <p:nvPr/>
        </p:nvSpPr>
        <p:spPr>
          <a:xfrm>
            <a:off x="404247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DEAE09-317D-7B63-7316-D77617015EC0}"/>
              </a:ext>
            </a:extLst>
          </p:cNvPr>
          <p:cNvGrpSpPr/>
          <p:nvPr/>
        </p:nvGrpSpPr>
        <p:grpSpPr>
          <a:xfrm>
            <a:off x="1103459" y="3690980"/>
            <a:ext cx="5494883" cy="858987"/>
            <a:chOff x="1595957" y="4455535"/>
            <a:chExt cx="5494883" cy="8589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A5AEDF-6906-855E-F9A0-D8281E7ECE24}"/>
                </a:ext>
              </a:extLst>
            </p:cNvPr>
            <p:cNvGrpSpPr/>
            <p:nvPr/>
          </p:nvGrpSpPr>
          <p:grpSpPr>
            <a:xfrm>
              <a:off x="1595957" y="4455535"/>
              <a:ext cx="5494883" cy="858987"/>
              <a:chOff x="1595957" y="4472463"/>
              <a:chExt cx="5494883" cy="858987"/>
            </a:xfrm>
            <a:solidFill>
              <a:srgbClr val="CC9900"/>
            </a:solidFill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452F443-D846-4DC4-7357-5F2FE326518F}"/>
                  </a:ext>
                </a:extLst>
              </p:cNvPr>
              <p:cNvSpPr/>
              <p:nvPr/>
            </p:nvSpPr>
            <p:spPr>
              <a:xfrm>
                <a:off x="1595957" y="4762400"/>
                <a:ext cx="5494883" cy="27911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EFE0557-1106-CC20-1EDE-CFE18D73540C}"/>
                  </a:ext>
                </a:extLst>
              </p:cNvPr>
              <p:cNvGrpSpPr/>
              <p:nvPr/>
            </p:nvGrpSpPr>
            <p:grpSpPr>
              <a:xfrm>
                <a:off x="3059967" y="4472463"/>
                <a:ext cx="2566863" cy="858987"/>
                <a:chOff x="2973372" y="4472463"/>
                <a:chExt cx="2566863" cy="858987"/>
              </a:xfrm>
              <a:grpFill/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23367210-6182-F76F-FC31-8AEBB9119231}"/>
                    </a:ext>
                  </a:extLst>
                </p:cNvPr>
                <p:cNvSpPr/>
                <p:nvPr/>
              </p:nvSpPr>
              <p:spPr>
                <a:xfrm>
                  <a:off x="2973372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32DADA3-2416-2366-6552-55A2D5E79377}"/>
                    </a:ext>
                  </a:extLst>
                </p:cNvPr>
                <p:cNvSpPr/>
                <p:nvPr/>
              </p:nvSpPr>
              <p:spPr>
                <a:xfrm>
                  <a:off x="4678261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8E67AED-B0E3-C18D-0DFF-D3437E402DC9}"/>
                </a:ext>
              </a:extLst>
            </p:cNvPr>
            <p:cNvSpPr/>
            <p:nvPr/>
          </p:nvSpPr>
          <p:spPr>
            <a:xfrm>
              <a:off x="2859982" y="4799400"/>
              <a:ext cx="3052980" cy="180757"/>
            </a:xfrm>
            <a:prstGeom prst="round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C205CC-6321-F185-2F0C-9575CDA46572}"/>
              </a:ext>
            </a:extLst>
          </p:cNvPr>
          <p:cNvSpPr/>
          <p:nvPr/>
        </p:nvSpPr>
        <p:spPr>
          <a:xfrm>
            <a:off x="2601450" y="2912852"/>
            <a:ext cx="2498900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030F2-0F99-CE5D-ABFC-F470FC62580E}"/>
              </a:ext>
            </a:extLst>
          </p:cNvPr>
          <p:cNvCxnSpPr>
            <a:cxnSpLocks/>
          </p:cNvCxnSpPr>
          <p:nvPr/>
        </p:nvCxnSpPr>
        <p:spPr>
          <a:xfrm rot="10800000">
            <a:off x="3266049" y="1078106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B3E823-F81E-F2BD-506C-3DA281C48B5A}"/>
              </a:ext>
            </a:extLst>
          </p:cNvPr>
          <p:cNvCxnSpPr>
            <a:cxnSpLocks/>
          </p:cNvCxnSpPr>
          <p:nvPr/>
        </p:nvCxnSpPr>
        <p:spPr>
          <a:xfrm>
            <a:off x="3814375" y="1062778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8AA75A3-B339-30DF-46EF-43D4A1B70266}"/>
              </a:ext>
            </a:extLst>
          </p:cNvPr>
          <p:cNvSpPr/>
          <p:nvPr/>
        </p:nvSpPr>
        <p:spPr>
          <a:xfrm>
            <a:off x="2940829" y="3158903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B7861C-4088-7F79-1A69-5F9EFD69D0E5}"/>
              </a:ext>
            </a:extLst>
          </p:cNvPr>
          <p:cNvSpPr/>
          <p:nvPr/>
        </p:nvSpPr>
        <p:spPr>
          <a:xfrm>
            <a:off x="4629952" y="3152577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C8C984-F954-7760-03E0-6EB66A25437F}"/>
              </a:ext>
            </a:extLst>
          </p:cNvPr>
          <p:cNvSpPr txBox="1"/>
          <p:nvPr/>
        </p:nvSpPr>
        <p:spPr>
          <a:xfrm>
            <a:off x="2668064" y="39442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52D244-74E2-5C71-D6C8-56D77B20E90D}"/>
              </a:ext>
            </a:extLst>
          </p:cNvPr>
          <p:cNvSpPr txBox="1"/>
          <p:nvPr/>
        </p:nvSpPr>
        <p:spPr>
          <a:xfrm>
            <a:off x="2342821" y="44426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5A822-76A8-30B6-3068-CDF908E7F6E2}"/>
              </a:ext>
            </a:extLst>
          </p:cNvPr>
          <p:cNvSpPr txBox="1"/>
          <p:nvPr/>
        </p:nvSpPr>
        <p:spPr>
          <a:xfrm>
            <a:off x="4018579" y="44242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A91623-DADE-FCCD-322D-9EB7B9DF2F66}"/>
              </a:ext>
            </a:extLst>
          </p:cNvPr>
          <p:cNvSpPr txBox="1"/>
          <p:nvPr/>
        </p:nvSpPr>
        <p:spPr>
          <a:xfrm>
            <a:off x="3450925" y="295699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2070FC-0788-B1B9-8104-70288B4F6260}"/>
              </a:ext>
            </a:extLst>
          </p:cNvPr>
          <p:cNvSpPr txBox="1"/>
          <p:nvPr/>
        </p:nvSpPr>
        <p:spPr>
          <a:xfrm>
            <a:off x="3618648" y="6917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XM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947949-AC93-F70E-A99A-93962653E452}"/>
              </a:ext>
            </a:extLst>
          </p:cNvPr>
          <p:cNvSpPr txBox="1"/>
          <p:nvPr/>
        </p:nvSpPr>
        <p:spPr>
          <a:xfrm>
            <a:off x="3082873" y="69344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MX</a:t>
            </a:r>
            <a:endParaRPr lang="en-GB" dirty="0"/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C662CF88-66E9-B303-F4A6-5B049BA7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37718"/>
              </p:ext>
            </p:extLst>
          </p:nvPr>
        </p:nvGraphicFramePr>
        <p:xfrm>
          <a:off x="7350206" y="849028"/>
          <a:ext cx="3830658" cy="45080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6412">
                  <a:extLst>
                    <a:ext uri="{9D8B030D-6E8A-4147-A177-3AD203B41FA5}">
                      <a16:colId xmlns:a16="http://schemas.microsoft.com/office/drawing/2014/main" val="857707662"/>
                    </a:ext>
                  </a:extLst>
                </a:gridCol>
                <a:gridCol w="2794246">
                  <a:extLst>
                    <a:ext uri="{9D8B030D-6E8A-4147-A177-3AD203B41FA5}">
                      <a16:colId xmlns:a16="http://schemas.microsoft.com/office/drawing/2014/main" val="2842363934"/>
                    </a:ext>
                  </a:extLst>
                </a:gridCol>
              </a:tblGrid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 (L)</a:t>
                      </a:r>
                    </a:p>
                    <a:p>
                      <a:r>
                        <a:rPr lang="en-US" sz="1200" dirty="0"/>
                        <a:t>10% error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30422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1935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24937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58132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79305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8.4      </a:t>
                      </a:r>
                      <a:r>
                        <a:rPr lang="nl-BE" sz="1200" dirty="0"/>
                        <a:t>(liquid He volume)</a:t>
                      </a:r>
                    </a:p>
                    <a:p>
                      <a:r>
                        <a:rPr lang="nl-BE" dirty="0"/>
                        <a:t>26.8    </a:t>
                      </a:r>
                      <a:r>
                        <a:rPr lang="nl-BE" sz="1200" dirty="0"/>
                        <a:t>(</a:t>
                      </a:r>
                      <a:r>
                        <a:rPr lang="nl-BE" sz="1200" dirty="0" err="1"/>
                        <a:t>vessel</a:t>
                      </a:r>
                      <a:r>
                        <a:rPr lang="nl-BE" sz="1200" dirty="0"/>
                        <a:t> volume)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50230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124.2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8627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47F429-F5DF-3599-92D1-022FB5D41485}"/>
              </a:ext>
            </a:extLst>
          </p:cNvPr>
          <p:cNvSpPr txBox="1"/>
          <p:nvPr/>
        </p:nvSpPr>
        <p:spPr>
          <a:xfrm>
            <a:off x="2635692" y="5562781"/>
            <a:ext cx="505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/>
              <a:t>P </a:t>
            </a:r>
            <a:r>
              <a:rPr lang="en-US" sz="1200" dirty="0"/>
              <a:t>= BVAC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/>
              <a:t>L, M </a:t>
            </a:r>
            <a:r>
              <a:rPr lang="en-US" sz="1200" dirty="0"/>
              <a:t>= Helium bath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/>
              <a:t>Q</a:t>
            </a:r>
            <a:r>
              <a:rPr lang="en-US" sz="1200" dirty="0"/>
              <a:t> = INVAC volume, corresponds to Q1 for the QM</a:t>
            </a:r>
          </a:p>
        </p:txBody>
      </p:sp>
    </p:spTree>
    <p:extLst>
      <p:ext uri="{BB962C8B-B14F-4D97-AF65-F5344CB8AC3E}">
        <p14:creationId xmlns:p14="http://schemas.microsoft.com/office/powerpoint/2010/main" val="203155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2ACF7-CA3A-CDF1-60F9-56EB0329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14C8-75C3-B9FB-44BC-CB92650B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02" y="235868"/>
            <a:ext cx="8939204" cy="525078"/>
          </a:xfrm>
        </p:spPr>
        <p:txBody>
          <a:bodyPr/>
          <a:lstStyle/>
          <a:p>
            <a:r>
              <a:rPr lang="en-US" sz="3300" dirty="0"/>
              <a:t>QM – Pressures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6826F-90F4-3436-B670-B5CAEF709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48DAE4-F5BA-F433-FCB5-AAD5BD9913B0}"/>
              </a:ext>
            </a:extLst>
          </p:cNvPr>
          <p:cNvGrpSpPr/>
          <p:nvPr/>
        </p:nvGrpSpPr>
        <p:grpSpPr>
          <a:xfrm>
            <a:off x="1876890" y="1775814"/>
            <a:ext cx="3930978" cy="3493453"/>
            <a:chOff x="2375554" y="3133588"/>
            <a:chExt cx="3930978" cy="3074709"/>
          </a:xfrm>
          <a:solidFill>
            <a:schemeClr val="bg1">
              <a:lumMod val="95000"/>
            </a:scheme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5A5BB0B-5764-9B88-2A23-7B1E417C84F6}"/>
                </a:ext>
              </a:extLst>
            </p:cNvPr>
            <p:cNvSpPr/>
            <p:nvPr/>
          </p:nvSpPr>
          <p:spPr>
            <a:xfrm>
              <a:off x="2375554" y="3875987"/>
              <a:ext cx="3930978" cy="233231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2AF9E4-E2F7-D977-4635-D06CAA7D7134}"/>
                </a:ext>
              </a:extLst>
            </p:cNvPr>
            <p:cNvSpPr/>
            <p:nvPr/>
          </p:nvSpPr>
          <p:spPr>
            <a:xfrm>
              <a:off x="2612796" y="3133588"/>
              <a:ext cx="3456494" cy="74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34C4D3A-99A1-20C7-F5F5-D2FA7A8EE563}"/>
                </a:ext>
              </a:extLst>
            </p:cNvPr>
            <p:cNvSpPr/>
            <p:nvPr/>
          </p:nvSpPr>
          <p:spPr>
            <a:xfrm>
              <a:off x="2731417" y="3695307"/>
              <a:ext cx="3179189" cy="5518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EC541C9-D6D3-B3E5-FCAA-1D5555BA3290}"/>
              </a:ext>
            </a:extLst>
          </p:cNvPr>
          <p:cNvSpPr txBox="1"/>
          <p:nvPr/>
        </p:nvSpPr>
        <p:spPr>
          <a:xfrm>
            <a:off x="1883056" y="475213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272D7C-47FD-5D93-EC3B-DC4A318A44C6}"/>
              </a:ext>
            </a:extLst>
          </p:cNvPr>
          <p:cNvSpPr/>
          <p:nvPr/>
        </p:nvSpPr>
        <p:spPr>
          <a:xfrm>
            <a:off x="234282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4707A6-80AA-D777-D199-3C67BC53B389}"/>
              </a:ext>
            </a:extLst>
          </p:cNvPr>
          <p:cNvSpPr/>
          <p:nvPr/>
        </p:nvSpPr>
        <p:spPr>
          <a:xfrm>
            <a:off x="404247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BE1265-F975-6DC7-21AE-5788DD2F146A}"/>
              </a:ext>
            </a:extLst>
          </p:cNvPr>
          <p:cNvGrpSpPr/>
          <p:nvPr/>
        </p:nvGrpSpPr>
        <p:grpSpPr>
          <a:xfrm>
            <a:off x="1103459" y="3690980"/>
            <a:ext cx="5494883" cy="858987"/>
            <a:chOff x="1595957" y="4455535"/>
            <a:chExt cx="5494883" cy="8589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737F26-7E20-A3A2-B9C5-54CDEE0C0D67}"/>
                </a:ext>
              </a:extLst>
            </p:cNvPr>
            <p:cNvGrpSpPr/>
            <p:nvPr/>
          </p:nvGrpSpPr>
          <p:grpSpPr>
            <a:xfrm>
              <a:off x="1595957" y="4455535"/>
              <a:ext cx="5494883" cy="858987"/>
              <a:chOff x="1595957" y="4472463"/>
              <a:chExt cx="5494883" cy="858987"/>
            </a:xfrm>
            <a:solidFill>
              <a:srgbClr val="CC9900"/>
            </a:solidFill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2F01A3B-19D5-89AC-72D2-5A8114122B41}"/>
                  </a:ext>
                </a:extLst>
              </p:cNvPr>
              <p:cNvSpPr/>
              <p:nvPr/>
            </p:nvSpPr>
            <p:spPr>
              <a:xfrm>
                <a:off x="1595957" y="4762400"/>
                <a:ext cx="5494883" cy="27911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3AFB15E-C617-CD3A-DA9C-946CA3236E3F}"/>
                  </a:ext>
                </a:extLst>
              </p:cNvPr>
              <p:cNvGrpSpPr/>
              <p:nvPr/>
            </p:nvGrpSpPr>
            <p:grpSpPr>
              <a:xfrm>
                <a:off x="3059967" y="4472463"/>
                <a:ext cx="2566863" cy="858987"/>
                <a:chOff x="2973372" y="4472463"/>
                <a:chExt cx="2566863" cy="858987"/>
              </a:xfrm>
              <a:grpFill/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0B0952A8-2672-6D9D-A217-06B38C481E66}"/>
                    </a:ext>
                  </a:extLst>
                </p:cNvPr>
                <p:cNvSpPr/>
                <p:nvPr/>
              </p:nvSpPr>
              <p:spPr>
                <a:xfrm>
                  <a:off x="2973372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70039411-AAD3-113E-55C7-D40EB6EC3FB4}"/>
                    </a:ext>
                  </a:extLst>
                </p:cNvPr>
                <p:cNvSpPr/>
                <p:nvPr/>
              </p:nvSpPr>
              <p:spPr>
                <a:xfrm>
                  <a:off x="4678261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BFD62D3-79F8-0812-303D-E4D8AD1C72C0}"/>
                </a:ext>
              </a:extLst>
            </p:cNvPr>
            <p:cNvSpPr/>
            <p:nvPr/>
          </p:nvSpPr>
          <p:spPr>
            <a:xfrm>
              <a:off x="2859982" y="4799400"/>
              <a:ext cx="3052980" cy="180757"/>
            </a:xfrm>
            <a:prstGeom prst="round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5D3052D-DEC1-76BC-E698-24E8AA650AB7}"/>
              </a:ext>
            </a:extLst>
          </p:cNvPr>
          <p:cNvSpPr/>
          <p:nvPr/>
        </p:nvSpPr>
        <p:spPr>
          <a:xfrm>
            <a:off x="2601450" y="2912852"/>
            <a:ext cx="2498900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5DFAD0-C8E9-64D9-528A-383713F7232D}"/>
              </a:ext>
            </a:extLst>
          </p:cNvPr>
          <p:cNvCxnSpPr>
            <a:cxnSpLocks/>
          </p:cNvCxnSpPr>
          <p:nvPr/>
        </p:nvCxnSpPr>
        <p:spPr>
          <a:xfrm rot="10800000">
            <a:off x="3266049" y="1078106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3F32DE-C92C-2CF3-6626-EBA127A44770}"/>
              </a:ext>
            </a:extLst>
          </p:cNvPr>
          <p:cNvCxnSpPr>
            <a:cxnSpLocks/>
          </p:cNvCxnSpPr>
          <p:nvPr/>
        </p:nvCxnSpPr>
        <p:spPr>
          <a:xfrm>
            <a:off x="3814375" y="1062778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929B40-A255-CD22-BF1D-849F2EF4B416}"/>
              </a:ext>
            </a:extLst>
          </p:cNvPr>
          <p:cNvSpPr/>
          <p:nvPr/>
        </p:nvSpPr>
        <p:spPr>
          <a:xfrm>
            <a:off x="2940829" y="3158903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8D824C-6D86-8DF7-CCA0-0A538A1B23E9}"/>
              </a:ext>
            </a:extLst>
          </p:cNvPr>
          <p:cNvSpPr/>
          <p:nvPr/>
        </p:nvSpPr>
        <p:spPr>
          <a:xfrm>
            <a:off x="4629952" y="3152577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9A952-4051-BFE8-2B33-943A74551F82}"/>
              </a:ext>
            </a:extLst>
          </p:cNvPr>
          <p:cNvSpPr txBox="1"/>
          <p:nvPr/>
        </p:nvSpPr>
        <p:spPr>
          <a:xfrm>
            <a:off x="2668064" y="39442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E68E8F-D6A0-5E41-9B4B-5DD4E3C76933}"/>
              </a:ext>
            </a:extLst>
          </p:cNvPr>
          <p:cNvSpPr txBox="1"/>
          <p:nvPr/>
        </p:nvSpPr>
        <p:spPr>
          <a:xfrm>
            <a:off x="2342821" y="44426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A9FE27-AE1F-EB78-77B1-E126939ECC45}"/>
              </a:ext>
            </a:extLst>
          </p:cNvPr>
          <p:cNvSpPr txBox="1"/>
          <p:nvPr/>
        </p:nvSpPr>
        <p:spPr>
          <a:xfrm>
            <a:off x="4018579" y="44242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2E0E16-31CC-9CFC-F74D-F4A33341D16B}"/>
              </a:ext>
            </a:extLst>
          </p:cNvPr>
          <p:cNvSpPr txBox="1"/>
          <p:nvPr/>
        </p:nvSpPr>
        <p:spPr>
          <a:xfrm>
            <a:off x="3450925" y="295699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BF726B-B416-F7D2-B979-FDCF95EEA0BF}"/>
              </a:ext>
            </a:extLst>
          </p:cNvPr>
          <p:cNvSpPr txBox="1"/>
          <p:nvPr/>
        </p:nvSpPr>
        <p:spPr>
          <a:xfrm>
            <a:off x="3618648" y="6917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XM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3CF30F-0FDD-C99F-5964-E5EE11B0E5B0}"/>
              </a:ext>
            </a:extLst>
          </p:cNvPr>
          <p:cNvSpPr txBox="1"/>
          <p:nvPr/>
        </p:nvSpPr>
        <p:spPr>
          <a:xfrm>
            <a:off x="3082873" y="69344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MX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7045B9-83B1-E031-EB58-1011DD04BFAE}"/>
              </a:ext>
            </a:extLst>
          </p:cNvPr>
          <p:cNvSpPr txBox="1"/>
          <p:nvPr/>
        </p:nvSpPr>
        <p:spPr>
          <a:xfrm>
            <a:off x="4706129" y="242359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MV1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AF383-3B74-5CDB-94F9-1CE785908E46}"/>
              </a:ext>
            </a:extLst>
          </p:cNvPr>
          <p:cNvSpPr txBox="1"/>
          <p:nvPr/>
        </p:nvSpPr>
        <p:spPr>
          <a:xfrm>
            <a:off x="4700515" y="1963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MV2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488B4-4F81-047F-294F-EB231BD17E37}"/>
              </a:ext>
            </a:extLst>
          </p:cNvPr>
          <p:cNvSpPr txBox="1"/>
          <p:nvPr/>
        </p:nvSpPr>
        <p:spPr>
          <a:xfrm>
            <a:off x="6338976" y="166821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BD561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BF6F0-9984-AF78-4E98-045773B60227}"/>
              </a:ext>
            </a:extLst>
          </p:cNvPr>
          <p:cNvSpPr txBox="1"/>
          <p:nvPr/>
        </p:nvSpPr>
        <p:spPr>
          <a:xfrm>
            <a:off x="6374217" y="33718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BD560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5CAD5E-5EB8-9F2D-14D2-EFFC680C554D}"/>
              </a:ext>
            </a:extLst>
          </p:cNvPr>
          <p:cNvSpPr txBox="1"/>
          <p:nvPr/>
        </p:nvSpPr>
        <p:spPr>
          <a:xfrm>
            <a:off x="849653" y="32728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SV590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12461F2-8894-4A3D-BD34-EA59EBB2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52" t="5708" r="403" b="-1"/>
          <a:stretch/>
        </p:blipFill>
        <p:spPr>
          <a:xfrm rot="5400000">
            <a:off x="6538324" y="2095722"/>
            <a:ext cx="583615" cy="463580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664F476-1B9B-5ED7-C405-3A9800B88D3D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2835533" y="2327513"/>
            <a:ext cx="3762809" cy="599173"/>
          </a:xfrm>
          <a:prstGeom prst="bentConnector3">
            <a:avLst>
              <a:gd name="adj1" fmla="val -965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360894C-6771-70EA-46F9-9AF9C4FB28A1}"/>
              </a:ext>
            </a:extLst>
          </p:cNvPr>
          <p:cNvGrpSpPr/>
          <p:nvPr/>
        </p:nvGrpSpPr>
        <p:grpSpPr>
          <a:xfrm>
            <a:off x="4573535" y="2432668"/>
            <a:ext cx="2471344" cy="1003166"/>
            <a:chOff x="4736095" y="2828908"/>
            <a:chExt cx="2471344" cy="100316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B32DEA-687D-9BBD-0C5F-962F0EEA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52" t="5708" r="403" b="-1"/>
            <a:stretch/>
          </p:blipFill>
          <p:spPr>
            <a:xfrm rot="5400000">
              <a:off x="6683841" y="3308477"/>
              <a:ext cx="583615" cy="463580"/>
            </a:xfrm>
            <a:prstGeom prst="rect">
              <a:avLst/>
            </a:prstGeom>
          </p:spPr>
        </p:pic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FAE2E64D-DDB1-7124-DEE5-8F3EDC0CD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095" y="2846385"/>
              <a:ext cx="1503005" cy="445230"/>
            </a:xfrm>
            <a:prstGeom prst="bentConnector3">
              <a:avLst>
                <a:gd name="adj1" fmla="val 71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DB562C9-41BE-EC65-F48D-D39FAAE18299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rot="10800000">
              <a:off x="6237945" y="2828908"/>
              <a:ext cx="505915" cy="711360"/>
            </a:xfrm>
            <a:prstGeom prst="bentConnector2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C1E1F94-0C9B-D43B-B9D9-5DEC260309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589" y="3511397"/>
            <a:ext cx="864998" cy="141876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04B0DC13-E1F5-B714-F0C4-33E5EE01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684898"/>
              </p:ext>
            </p:extLst>
          </p:nvPr>
        </p:nvGraphicFramePr>
        <p:xfrm>
          <a:off x="8143449" y="849028"/>
          <a:ext cx="2367896" cy="45080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3948">
                  <a:extLst>
                    <a:ext uri="{9D8B030D-6E8A-4147-A177-3AD203B41FA5}">
                      <a16:colId xmlns:a16="http://schemas.microsoft.com/office/drawing/2014/main" val="857707662"/>
                    </a:ext>
                  </a:extLst>
                </a:gridCol>
                <a:gridCol w="1183948">
                  <a:extLst>
                    <a:ext uri="{9D8B030D-6E8A-4147-A177-3AD203B41FA5}">
                      <a16:colId xmlns:a16="http://schemas.microsoft.com/office/drawing/2014/main" val="2842363934"/>
                    </a:ext>
                  </a:extLst>
                </a:gridCol>
              </a:tblGrid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MAWP (bara)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30422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24937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58132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79305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50230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113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E2D9C3-858E-51CB-50DC-54392566FD6A}"/>
              </a:ext>
            </a:extLst>
          </p:cNvPr>
          <p:cNvSpPr txBox="1"/>
          <p:nvPr/>
        </p:nvSpPr>
        <p:spPr>
          <a:xfrm>
            <a:off x="2635692" y="5562781"/>
            <a:ext cx="505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/>
              <a:t>P </a:t>
            </a:r>
            <a:r>
              <a:rPr lang="en-US" sz="1200" dirty="0"/>
              <a:t>= BVAC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/>
              <a:t>L, M </a:t>
            </a:r>
            <a:r>
              <a:rPr lang="en-US" sz="1200" dirty="0"/>
              <a:t>= Helium bath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/>
              <a:t>Q</a:t>
            </a:r>
            <a:r>
              <a:rPr lang="en-US" sz="1200" dirty="0"/>
              <a:t> = INVAC volume, corresponds to Q1 for the QM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4D5056-7AAF-1A0C-A01A-B137AE33BFB9}"/>
              </a:ext>
            </a:extLst>
          </p:cNvPr>
          <p:cNvCxnSpPr/>
          <p:nvPr/>
        </p:nvCxnSpPr>
        <p:spPr>
          <a:xfrm flipV="1">
            <a:off x="7632196" y="501447"/>
            <a:ext cx="0" cy="26632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C8FBB0-3CBA-AC24-798F-12ACED019789}"/>
              </a:ext>
            </a:extLst>
          </p:cNvPr>
          <p:cNvCxnSpPr>
            <a:cxnSpLocks/>
            <a:stCxn id="52" idx="0"/>
          </p:cNvCxnSpPr>
          <p:nvPr/>
        </p:nvCxnSpPr>
        <p:spPr>
          <a:xfrm>
            <a:off x="7044879" y="3144028"/>
            <a:ext cx="587317" cy="85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34C12D-B30D-36D0-7BD4-05DD86EE17A9}"/>
              </a:ext>
            </a:extLst>
          </p:cNvPr>
          <p:cNvCxnSpPr>
            <a:cxnSpLocks/>
          </p:cNvCxnSpPr>
          <p:nvPr/>
        </p:nvCxnSpPr>
        <p:spPr>
          <a:xfrm>
            <a:off x="7036841" y="2322507"/>
            <a:ext cx="587317" cy="85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9AD1FC3-6B8B-CAC7-B59E-DDF7A5F16BB5}"/>
              </a:ext>
            </a:extLst>
          </p:cNvPr>
          <p:cNvSpPr txBox="1"/>
          <p:nvPr/>
        </p:nvSpPr>
        <p:spPr>
          <a:xfrm>
            <a:off x="7061922" y="107337"/>
            <a:ext cx="124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ln>
                  <a:solidFill>
                    <a:srgbClr val="FF0000"/>
                  </a:solidFill>
                </a:ln>
              </a:rPr>
              <a:t>NFS scope</a:t>
            </a:r>
            <a:endParaRPr lang="en-US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AEAD6D5-29C3-40FD-0A4F-9F50891D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94"/>
          <a:stretch/>
        </p:blipFill>
        <p:spPr>
          <a:xfrm>
            <a:off x="27611" y="3172287"/>
            <a:ext cx="637983" cy="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8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9A888-61A3-070F-4E0F-03D84E6B5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B5D4-23AF-9FD9-6FD8-643E1111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02" y="235868"/>
            <a:ext cx="8939204" cy="525078"/>
          </a:xfrm>
        </p:spPr>
        <p:txBody>
          <a:bodyPr/>
          <a:lstStyle/>
          <a:p>
            <a:r>
              <a:rPr lang="en-US" sz="3300" dirty="0"/>
              <a:t>QM – Pressures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CD4E0-8041-80F2-1699-3D697CB8E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FF2DE-3B25-92C0-2AF5-874B177ACADD}"/>
              </a:ext>
            </a:extLst>
          </p:cNvPr>
          <p:cNvGrpSpPr/>
          <p:nvPr/>
        </p:nvGrpSpPr>
        <p:grpSpPr>
          <a:xfrm>
            <a:off x="1876890" y="1775814"/>
            <a:ext cx="3930978" cy="3493453"/>
            <a:chOff x="2375554" y="3133588"/>
            <a:chExt cx="3930978" cy="3074709"/>
          </a:xfrm>
          <a:solidFill>
            <a:schemeClr val="bg1">
              <a:lumMod val="95000"/>
            </a:scheme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CC23BD0-8448-A508-1C48-D7B015B69AA8}"/>
                </a:ext>
              </a:extLst>
            </p:cNvPr>
            <p:cNvSpPr/>
            <p:nvPr/>
          </p:nvSpPr>
          <p:spPr>
            <a:xfrm>
              <a:off x="2375554" y="3875987"/>
              <a:ext cx="3930978" cy="233231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F337416-E1D0-1CBE-5D19-23C28E966D1D}"/>
                </a:ext>
              </a:extLst>
            </p:cNvPr>
            <p:cNvSpPr/>
            <p:nvPr/>
          </p:nvSpPr>
          <p:spPr>
            <a:xfrm>
              <a:off x="2612796" y="3133588"/>
              <a:ext cx="3456494" cy="74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6164AE6-0FAF-365B-11FB-52702C13248E}"/>
                </a:ext>
              </a:extLst>
            </p:cNvPr>
            <p:cNvSpPr/>
            <p:nvPr/>
          </p:nvSpPr>
          <p:spPr>
            <a:xfrm>
              <a:off x="2731417" y="3695307"/>
              <a:ext cx="3179189" cy="5518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FC88C4-9109-5929-1F65-9AB80C37B32E}"/>
              </a:ext>
            </a:extLst>
          </p:cNvPr>
          <p:cNvSpPr txBox="1"/>
          <p:nvPr/>
        </p:nvSpPr>
        <p:spPr>
          <a:xfrm>
            <a:off x="1883056" y="475213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A8BCAF-7A37-1DBC-8F92-347B8CED431A}"/>
              </a:ext>
            </a:extLst>
          </p:cNvPr>
          <p:cNvSpPr/>
          <p:nvPr/>
        </p:nvSpPr>
        <p:spPr>
          <a:xfrm>
            <a:off x="234282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6D1A4F-5111-EC46-15D8-524185C9113B}"/>
              </a:ext>
            </a:extLst>
          </p:cNvPr>
          <p:cNvSpPr/>
          <p:nvPr/>
        </p:nvSpPr>
        <p:spPr>
          <a:xfrm>
            <a:off x="4042471" y="3451131"/>
            <a:ext cx="1322813" cy="1338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E350A1-0B76-01BE-57B6-A9B157319FD8}"/>
              </a:ext>
            </a:extLst>
          </p:cNvPr>
          <p:cNvGrpSpPr/>
          <p:nvPr/>
        </p:nvGrpSpPr>
        <p:grpSpPr>
          <a:xfrm>
            <a:off x="1103459" y="3690980"/>
            <a:ext cx="5494883" cy="858987"/>
            <a:chOff x="1595957" y="4455535"/>
            <a:chExt cx="5494883" cy="8589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165F9A4-B653-75B3-39A3-6C33E1C14F19}"/>
                </a:ext>
              </a:extLst>
            </p:cNvPr>
            <p:cNvGrpSpPr/>
            <p:nvPr/>
          </p:nvGrpSpPr>
          <p:grpSpPr>
            <a:xfrm>
              <a:off x="1595957" y="4455535"/>
              <a:ext cx="5494883" cy="858987"/>
              <a:chOff x="1595957" y="4472463"/>
              <a:chExt cx="5494883" cy="858987"/>
            </a:xfrm>
            <a:solidFill>
              <a:srgbClr val="CC9900"/>
            </a:solidFill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D6C8652-582B-6FED-402E-8033233D5B35}"/>
                  </a:ext>
                </a:extLst>
              </p:cNvPr>
              <p:cNvSpPr/>
              <p:nvPr/>
            </p:nvSpPr>
            <p:spPr>
              <a:xfrm>
                <a:off x="1595957" y="4762400"/>
                <a:ext cx="5494883" cy="27911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AE61165-4079-45F9-A713-1B3C3C2CBC60}"/>
                  </a:ext>
                </a:extLst>
              </p:cNvPr>
              <p:cNvGrpSpPr/>
              <p:nvPr/>
            </p:nvGrpSpPr>
            <p:grpSpPr>
              <a:xfrm>
                <a:off x="3059967" y="4472463"/>
                <a:ext cx="2566863" cy="858987"/>
                <a:chOff x="2973372" y="4472463"/>
                <a:chExt cx="2566863" cy="858987"/>
              </a:xfrm>
              <a:grpFill/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0EA6F5A-9FBB-139B-E44B-479197EB73B5}"/>
                    </a:ext>
                  </a:extLst>
                </p:cNvPr>
                <p:cNvSpPr/>
                <p:nvPr/>
              </p:nvSpPr>
              <p:spPr>
                <a:xfrm>
                  <a:off x="2973372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E34D3800-80CC-347A-E8DB-161E9B7EEDBB}"/>
                    </a:ext>
                  </a:extLst>
                </p:cNvPr>
                <p:cNvSpPr/>
                <p:nvPr/>
              </p:nvSpPr>
              <p:spPr>
                <a:xfrm>
                  <a:off x="4678261" y="4472463"/>
                  <a:ext cx="861974" cy="858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7A94F38-26B1-DC94-4B18-C0CFAD697505}"/>
                </a:ext>
              </a:extLst>
            </p:cNvPr>
            <p:cNvSpPr/>
            <p:nvPr/>
          </p:nvSpPr>
          <p:spPr>
            <a:xfrm>
              <a:off x="2859982" y="4799400"/>
              <a:ext cx="3052980" cy="180757"/>
            </a:xfrm>
            <a:prstGeom prst="round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2F0CCC-A3C6-4AA0-A2D4-88420EC63334}"/>
              </a:ext>
            </a:extLst>
          </p:cNvPr>
          <p:cNvSpPr/>
          <p:nvPr/>
        </p:nvSpPr>
        <p:spPr>
          <a:xfrm>
            <a:off x="2601450" y="2912852"/>
            <a:ext cx="2498900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088EFD-5C99-47F7-ADDD-11B5BD476349}"/>
              </a:ext>
            </a:extLst>
          </p:cNvPr>
          <p:cNvCxnSpPr>
            <a:cxnSpLocks/>
          </p:cNvCxnSpPr>
          <p:nvPr/>
        </p:nvCxnSpPr>
        <p:spPr>
          <a:xfrm rot="10800000">
            <a:off x="3266049" y="1078106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B00BE7-C5B2-B8B3-E9DC-8F17C7275498}"/>
              </a:ext>
            </a:extLst>
          </p:cNvPr>
          <p:cNvCxnSpPr>
            <a:cxnSpLocks/>
          </p:cNvCxnSpPr>
          <p:nvPr/>
        </p:nvCxnSpPr>
        <p:spPr>
          <a:xfrm>
            <a:off x="3814375" y="1062778"/>
            <a:ext cx="0" cy="185007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8A6C415-0EC0-9444-5981-DAF2C22843DE}"/>
              </a:ext>
            </a:extLst>
          </p:cNvPr>
          <p:cNvSpPr/>
          <p:nvPr/>
        </p:nvSpPr>
        <p:spPr>
          <a:xfrm>
            <a:off x="2940829" y="3158903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971EB-7AA5-2315-2F92-268E59C50ACF}"/>
              </a:ext>
            </a:extLst>
          </p:cNvPr>
          <p:cNvSpPr/>
          <p:nvPr/>
        </p:nvSpPr>
        <p:spPr>
          <a:xfrm>
            <a:off x="4629952" y="3152577"/>
            <a:ext cx="146785" cy="415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DC38C6-2D1A-625F-714D-4111A3AF2EB3}"/>
              </a:ext>
            </a:extLst>
          </p:cNvPr>
          <p:cNvSpPr txBox="1"/>
          <p:nvPr/>
        </p:nvSpPr>
        <p:spPr>
          <a:xfrm>
            <a:off x="2668064" y="39442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0AC1D6-0E39-D275-D719-24AF3EAF1FF6}"/>
              </a:ext>
            </a:extLst>
          </p:cNvPr>
          <p:cNvSpPr txBox="1"/>
          <p:nvPr/>
        </p:nvSpPr>
        <p:spPr>
          <a:xfrm>
            <a:off x="2342821" y="44426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FB7958-DD03-C1D9-E101-DDA63CB2EA7C}"/>
              </a:ext>
            </a:extLst>
          </p:cNvPr>
          <p:cNvSpPr txBox="1"/>
          <p:nvPr/>
        </p:nvSpPr>
        <p:spPr>
          <a:xfrm>
            <a:off x="4018579" y="44242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86658B-6AE1-89BA-1FDD-5C5BC6B233BD}"/>
              </a:ext>
            </a:extLst>
          </p:cNvPr>
          <p:cNvSpPr txBox="1"/>
          <p:nvPr/>
        </p:nvSpPr>
        <p:spPr>
          <a:xfrm>
            <a:off x="3450925" y="295699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9A47D2-EEEC-36B6-5ECF-EA0DD7D7320F}"/>
              </a:ext>
            </a:extLst>
          </p:cNvPr>
          <p:cNvSpPr txBox="1"/>
          <p:nvPr/>
        </p:nvSpPr>
        <p:spPr>
          <a:xfrm>
            <a:off x="3618648" y="6917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XM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CAF98-F211-F1A2-6C50-FB6CE0B9683A}"/>
              </a:ext>
            </a:extLst>
          </p:cNvPr>
          <p:cNvSpPr txBox="1"/>
          <p:nvPr/>
        </p:nvSpPr>
        <p:spPr>
          <a:xfrm>
            <a:off x="3082873" y="69344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MX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E353CE-A220-679A-0A05-2512212FAC01}"/>
              </a:ext>
            </a:extLst>
          </p:cNvPr>
          <p:cNvSpPr txBox="1"/>
          <p:nvPr/>
        </p:nvSpPr>
        <p:spPr>
          <a:xfrm>
            <a:off x="4706129" y="242359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MV1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794456-182C-3EA5-5A63-B120DB30A1D0}"/>
              </a:ext>
            </a:extLst>
          </p:cNvPr>
          <p:cNvSpPr txBox="1"/>
          <p:nvPr/>
        </p:nvSpPr>
        <p:spPr>
          <a:xfrm>
            <a:off x="4700515" y="1963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MV2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D101B5-1F5C-75F8-6B2E-8891E73D4481}"/>
              </a:ext>
            </a:extLst>
          </p:cNvPr>
          <p:cNvSpPr txBox="1"/>
          <p:nvPr/>
        </p:nvSpPr>
        <p:spPr>
          <a:xfrm>
            <a:off x="6338976" y="166821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BD561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731296-AB47-BE7B-0103-0BCEC01690D3}"/>
              </a:ext>
            </a:extLst>
          </p:cNvPr>
          <p:cNvSpPr txBox="1"/>
          <p:nvPr/>
        </p:nvSpPr>
        <p:spPr>
          <a:xfrm>
            <a:off x="6374217" y="33718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BD560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8BA3CD-EFBC-83B8-A284-55C8D6EA1171}"/>
              </a:ext>
            </a:extLst>
          </p:cNvPr>
          <p:cNvSpPr txBox="1"/>
          <p:nvPr/>
        </p:nvSpPr>
        <p:spPr>
          <a:xfrm>
            <a:off x="849653" y="32728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SV590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D64B363-1B32-23CB-13EF-1DF65246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52" t="5708" r="403" b="-1"/>
          <a:stretch/>
        </p:blipFill>
        <p:spPr>
          <a:xfrm rot="5400000">
            <a:off x="6538324" y="2095722"/>
            <a:ext cx="583615" cy="463580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F7CF854-831C-CCB2-F71C-E97973ACDD3A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2835533" y="2327513"/>
            <a:ext cx="3762809" cy="599173"/>
          </a:xfrm>
          <a:prstGeom prst="bentConnector3">
            <a:avLst>
              <a:gd name="adj1" fmla="val -965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CDDAB7A-70F4-BDE0-BC84-7426467203AC}"/>
              </a:ext>
            </a:extLst>
          </p:cNvPr>
          <p:cNvGrpSpPr/>
          <p:nvPr/>
        </p:nvGrpSpPr>
        <p:grpSpPr>
          <a:xfrm>
            <a:off x="4573535" y="2432668"/>
            <a:ext cx="2471344" cy="1003166"/>
            <a:chOff x="4736095" y="2828908"/>
            <a:chExt cx="2471344" cy="100316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3DA3A01-3B91-4E92-D9AE-E2EB9F6B3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52" t="5708" r="403" b="-1"/>
            <a:stretch/>
          </p:blipFill>
          <p:spPr>
            <a:xfrm rot="5400000">
              <a:off x="6683841" y="3308477"/>
              <a:ext cx="583615" cy="463580"/>
            </a:xfrm>
            <a:prstGeom prst="rect">
              <a:avLst/>
            </a:prstGeom>
          </p:spPr>
        </p:pic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CA4D739A-65C5-6121-20B9-EDA0D8B13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095" y="2846385"/>
              <a:ext cx="1503005" cy="445230"/>
            </a:xfrm>
            <a:prstGeom prst="bentConnector3">
              <a:avLst>
                <a:gd name="adj1" fmla="val 71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8E18A741-FCAB-E6CF-8D74-E36090774AA8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rot="10800000">
              <a:off x="6237945" y="2828908"/>
              <a:ext cx="505915" cy="711360"/>
            </a:xfrm>
            <a:prstGeom prst="bentConnector2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FD9C245-565D-1CA8-3505-1A8754FD6A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589" y="3511397"/>
            <a:ext cx="864998" cy="141876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B9679C4E-F61E-95B9-466D-06DEAEF72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08263"/>
              </p:ext>
            </p:extLst>
          </p:nvPr>
        </p:nvGraphicFramePr>
        <p:xfrm>
          <a:off x="8332466" y="866390"/>
          <a:ext cx="3605531" cy="2417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5034">
                  <a:extLst>
                    <a:ext uri="{9D8B030D-6E8A-4147-A177-3AD203B41FA5}">
                      <a16:colId xmlns:a16="http://schemas.microsoft.com/office/drawing/2014/main" val="857707662"/>
                    </a:ext>
                  </a:extLst>
                </a:gridCol>
                <a:gridCol w="1770497">
                  <a:extLst>
                    <a:ext uri="{9D8B030D-6E8A-4147-A177-3AD203B41FA5}">
                      <a16:colId xmlns:a16="http://schemas.microsoft.com/office/drawing/2014/main" val="375057388"/>
                    </a:ext>
                  </a:extLst>
                </a:gridCol>
              </a:tblGrid>
              <a:tr h="751344"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  <a:r>
                        <a:rPr lang="en-US" dirty="0" err="1"/>
                        <a:t>ressure</a:t>
                      </a:r>
                      <a:r>
                        <a:rPr lang="en-US" dirty="0"/>
                        <a:t> safety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Opening/</a:t>
                      </a:r>
                      <a:r>
                        <a:rPr lang="nl-BE" dirty="0" err="1"/>
                        <a:t>Burst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pressure</a:t>
                      </a:r>
                      <a:r>
                        <a:rPr lang="nl-BE" dirty="0"/>
                        <a:t> (</a:t>
                      </a:r>
                      <a:r>
                        <a:rPr lang="nl-BE" dirty="0" err="1"/>
                        <a:t>bara</a:t>
                      </a:r>
                      <a:r>
                        <a:rPr lang="nl-B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304226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en-US" dirty="0"/>
                        <a:t>SV 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1.1 – 1.5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24937"/>
                  </a:ext>
                </a:extLst>
              </a:tr>
              <a:tr h="751344">
                <a:tc>
                  <a:txBody>
                    <a:bodyPr/>
                    <a:lstStyle/>
                    <a:p>
                      <a:r>
                        <a:rPr lang="nl-BE" dirty="0"/>
                        <a:t>BD 560 &amp; 561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581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AB1DEC-12BB-8BD0-5BCB-71A689F79284}"/>
              </a:ext>
            </a:extLst>
          </p:cNvPr>
          <p:cNvSpPr txBox="1"/>
          <p:nvPr/>
        </p:nvSpPr>
        <p:spPr>
          <a:xfrm>
            <a:off x="2635692" y="5562781"/>
            <a:ext cx="505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/>
              <a:t>P </a:t>
            </a:r>
            <a:r>
              <a:rPr lang="en-US" sz="1200" dirty="0"/>
              <a:t>= BVAC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/>
              <a:t>L, M </a:t>
            </a:r>
            <a:r>
              <a:rPr lang="en-US" sz="1200" dirty="0"/>
              <a:t>= Helium bath volume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200" b="1" dirty="0"/>
              <a:t>Q</a:t>
            </a:r>
            <a:r>
              <a:rPr lang="en-US" sz="1200" dirty="0"/>
              <a:t> = INVAC volume, corresponds to Q1 for the QM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48FCBE-D54E-A6A7-1E5F-4A63BF138EB9}"/>
              </a:ext>
            </a:extLst>
          </p:cNvPr>
          <p:cNvCxnSpPr/>
          <p:nvPr/>
        </p:nvCxnSpPr>
        <p:spPr>
          <a:xfrm flipV="1">
            <a:off x="7632196" y="501447"/>
            <a:ext cx="0" cy="26632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8BB378-717B-E2E8-8C39-7F0C19F2E144}"/>
              </a:ext>
            </a:extLst>
          </p:cNvPr>
          <p:cNvCxnSpPr>
            <a:cxnSpLocks/>
            <a:stCxn id="52" idx="0"/>
          </p:cNvCxnSpPr>
          <p:nvPr/>
        </p:nvCxnSpPr>
        <p:spPr>
          <a:xfrm>
            <a:off x="7044879" y="3144028"/>
            <a:ext cx="587317" cy="85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507F7D-DFCE-521D-8B60-D62CB5EE3990}"/>
              </a:ext>
            </a:extLst>
          </p:cNvPr>
          <p:cNvCxnSpPr>
            <a:cxnSpLocks/>
          </p:cNvCxnSpPr>
          <p:nvPr/>
        </p:nvCxnSpPr>
        <p:spPr>
          <a:xfrm>
            <a:off x="7036841" y="2322507"/>
            <a:ext cx="587317" cy="85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3AA3FEC-C97A-9BD1-0570-71130E5AB6D0}"/>
              </a:ext>
            </a:extLst>
          </p:cNvPr>
          <p:cNvSpPr txBox="1"/>
          <p:nvPr/>
        </p:nvSpPr>
        <p:spPr>
          <a:xfrm>
            <a:off x="7061922" y="107337"/>
            <a:ext cx="124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ln>
                  <a:solidFill>
                    <a:srgbClr val="FF0000"/>
                  </a:solidFill>
                </a:ln>
              </a:rPr>
              <a:t>NFS scope</a:t>
            </a:r>
            <a:endParaRPr lang="en-US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4443EFC-CF0B-22EC-7555-F06C8ABB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94"/>
          <a:stretch/>
        </p:blipFill>
        <p:spPr>
          <a:xfrm>
            <a:off x="27611" y="3172287"/>
            <a:ext cx="637983" cy="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B130-E266-1BDF-C02D-A5AAFBE7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94" y="221553"/>
            <a:ext cx="2408237" cy="300171"/>
          </a:xfrm>
        </p:spPr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PID ALX/55801725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2CF7B-FECF-7009-4941-6E1CB3DBC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A46A8-2123-1722-1196-8B39EDE5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" y="801341"/>
            <a:ext cx="6966284" cy="4854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4E3D1A-7D16-4854-112F-5C934E86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04" y="476678"/>
            <a:ext cx="4449202" cy="6233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8A32F6-16E9-C9DC-76B1-FBF51822BA6A}"/>
              </a:ext>
            </a:extLst>
          </p:cNvPr>
          <p:cNvSpPr txBox="1"/>
          <p:nvPr/>
        </p:nvSpPr>
        <p:spPr>
          <a:xfrm>
            <a:off x="7730067" y="2307"/>
            <a:ext cx="308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QMST tender ALX/43737760</a:t>
            </a:r>
          </a:p>
        </p:txBody>
      </p:sp>
    </p:spTree>
    <p:extLst>
      <p:ext uri="{BB962C8B-B14F-4D97-AF65-F5344CB8AC3E}">
        <p14:creationId xmlns:p14="http://schemas.microsoft.com/office/powerpoint/2010/main" val="41170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7DB62-F7A9-2151-6AA9-8959882B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10613A4-DFC1-C80A-17AA-4333DF76C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58649F-DB9F-C405-8891-04F15AE7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/>
              <a:t>CryoModule</a:t>
            </a:r>
            <a:r>
              <a:rPr lang="en-US" sz="3300" dirty="0"/>
              <a:t> (QM) – PED compliance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BB72A-AAC7-50EC-4BB4-79EE5963E446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5A734-63A5-9C06-534D-9B87670C653B}"/>
              </a:ext>
            </a:extLst>
          </p:cNvPr>
          <p:cNvSpPr txBox="1"/>
          <p:nvPr/>
        </p:nvSpPr>
        <p:spPr>
          <a:xfrm>
            <a:off x="233916" y="577850"/>
            <a:ext cx="9432054" cy="5171439"/>
          </a:xfrm>
          <a:prstGeom prst="rect">
            <a:avLst/>
          </a:pr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500" b="1" u="sng" dirty="0">
                <a:solidFill>
                  <a:schemeClr val="tx1"/>
                </a:solidFill>
              </a:rPr>
              <a:t>Context</a:t>
            </a:r>
          </a:p>
          <a:p>
            <a:pPr algn="l"/>
            <a:endParaRPr lang="en-US" sz="1500" dirty="0">
              <a:solidFill>
                <a:schemeClr val="tx1"/>
              </a:solidFill>
            </a:endParaRPr>
          </a:p>
          <a:p>
            <a:pPr algn="l"/>
            <a:r>
              <a:rPr lang="en-US" sz="1500" dirty="0">
                <a:solidFill>
                  <a:schemeClr val="tx1"/>
                </a:solidFill>
              </a:rPr>
              <a:t>The cryomodule is not supplied to SCK CEN by a single supplier</a:t>
            </a:r>
          </a:p>
          <a:p>
            <a:pPr marL="342900" indent="-342900" algn="l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</a:rPr>
              <a:t>Pressurized equipment involved:</a:t>
            </a:r>
          </a:p>
          <a:p>
            <a:pPr marL="1200150" lvl="2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</a:rPr>
              <a:t>CAV </a:t>
            </a:r>
            <a:r>
              <a:rPr lang="en-US" sz="1500" dirty="0">
                <a:solidFill>
                  <a:schemeClr val="tx1"/>
                </a:solidFill>
                <a:sym typeface="Wingdings" panose="05000000000000000000" pitchFamily="2" charset="2"/>
              </a:rPr>
              <a:t> supplied by contractor X</a:t>
            </a: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/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  <a:sym typeface="Wingdings" panose="05000000000000000000" pitchFamily="2" charset="2"/>
              </a:rPr>
              <a:t>QMST  supplied by contractor Y</a:t>
            </a: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200150" lvl="2" indent="-285750">
              <a:buFontTx/>
              <a:buChar char="-"/>
            </a:pPr>
            <a:endParaRPr lang="en-US" sz="15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/>
            <a:endParaRPr lang="en-US" sz="1500" dirty="0">
              <a:solidFill>
                <a:schemeClr val="tx1"/>
              </a:solidFill>
            </a:endParaRP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	-      QM assembly </a:t>
            </a:r>
            <a:r>
              <a:rPr lang="en-US" sz="1500" dirty="0">
                <a:solidFill>
                  <a:schemeClr val="tx1"/>
                </a:solidFill>
                <a:sym typeface="Wingdings" panose="05000000000000000000" pitchFamily="2" charset="2"/>
              </a:rPr>
              <a:t> done by a contractor Z</a:t>
            </a:r>
            <a:endParaRPr lang="en-US" sz="15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500" b="1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CE029-5164-AD23-6107-99EAF3495F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r="21327"/>
          <a:stretch/>
        </p:blipFill>
        <p:spPr>
          <a:xfrm>
            <a:off x="1564402" y="2122183"/>
            <a:ext cx="727948" cy="572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254A9-9306-E031-BE86-8594BD53F8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42" b="91071" l="13670" r="876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3" t="2517" r="13173" b="8333"/>
          <a:stretch/>
        </p:blipFill>
        <p:spPr>
          <a:xfrm>
            <a:off x="1564402" y="3163569"/>
            <a:ext cx="1261348" cy="1304422"/>
          </a:xfrm>
          <a:prstGeom prst="rect">
            <a:avLst/>
          </a:prstGeom>
        </p:spPr>
      </p:pic>
      <p:pic>
        <p:nvPicPr>
          <p:cNvPr id="13" name="Picture 4" descr="cid:image010.png@01D6C6FD.9EBA3FC0">
            <a:extLst>
              <a:ext uri="{FF2B5EF4-FFF2-40B4-BE49-F238E27FC236}">
                <a16:creationId xmlns:a16="http://schemas.microsoft.com/office/drawing/2014/main" id="{68932B35-D8D7-663C-191F-6DFCD3B9A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"/>
          <a:stretch/>
        </p:blipFill>
        <p:spPr bwMode="auto">
          <a:xfrm>
            <a:off x="1655075" y="4818760"/>
            <a:ext cx="2328442" cy="1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F0DFC5-8BE0-8667-F309-FC5025E1FF48}"/>
              </a:ext>
            </a:extLst>
          </p:cNvPr>
          <p:cNvSpPr txBox="1"/>
          <p:nvPr/>
        </p:nvSpPr>
        <p:spPr>
          <a:xfrm>
            <a:off x="2526030" y="2105806"/>
            <a:ext cx="9354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200" b="0" dirty="0">
                <a:solidFill>
                  <a:srgbClr val="292A2E"/>
                </a:solidFill>
                <a:effectLst/>
                <a:latin typeface="Atlassian Sans"/>
              </a:rPr>
              <a:t>Contractor contractually not required to follow PED</a:t>
            </a:r>
            <a:br>
              <a:rPr lang="en-US" sz="1200" b="0" dirty="0">
                <a:solidFill>
                  <a:srgbClr val="292A2E"/>
                </a:solidFill>
                <a:effectLst/>
                <a:latin typeface="Atlassian Sans"/>
              </a:rPr>
            </a:br>
            <a:r>
              <a:rPr lang="en-US" sz="1200" b="0" dirty="0">
                <a:solidFill>
                  <a:srgbClr val="292A2E"/>
                </a:solidFill>
                <a:effectLst/>
                <a:latin typeface="Atlassian Sans"/>
              </a:rPr>
              <a:t>Technically not possible to pressure test as this would deform the geometry and cause an offset in resonance frequency rendering the cavity useless</a:t>
            </a:r>
            <a:endParaRPr lang="en-US" sz="1200" b="0" i="0" dirty="0">
              <a:solidFill>
                <a:srgbClr val="292A2E"/>
              </a:solidFill>
              <a:effectLst/>
              <a:latin typeface="Atlassia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99388-F9FE-DEC1-F26D-21A271442C2E}"/>
              </a:ext>
            </a:extLst>
          </p:cNvPr>
          <p:cNvSpPr txBox="1"/>
          <p:nvPr/>
        </p:nvSpPr>
        <p:spPr>
          <a:xfrm>
            <a:off x="3134360" y="3513964"/>
            <a:ext cx="9354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200" b="0" dirty="0">
                <a:solidFill>
                  <a:srgbClr val="292A2E"/>
                </a:solidFill>
                <a:effectLst/>
                <a:latin typeface="Atlassian Sans"/>
              </a:rPr>
              <a:t>Contractor contractually required to apply PED</a:t>
            </a:r>
            <a:endParaRPr lang="en-US" sz="1200" b="0" i="0" dirty="0">
              <a:solidFill>
                <a:srgbClr val="292A2E"/>
              </a:solidFill>
              <a:effectLst/>
              <a:latin typeface="Atlassia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EFFAB-1B90-6D04-6B26-8E84245BDB37}"/>
              </a:ext>
            </a:extLst>
          </p:cNvPr>
          <p:cNvSpPr txBox="1"/>
          <p:nvPr/>
        </p:nvSpPr>
        <p:spPr>
          <a:xfrm>
            <a:off x="4036060" y="5379803"/>
            <a:ext cx="9354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200" b="0" dirty="0">
                <a:solidFill>
                  <a:srgbClr val="292A2E"/>
                </a:solidFill>
                <a:effectLst/>
                <a:latin typeface="Atlassian Sans"/>
              </a:rPr>
              <a:t>Contractor contractually required to apply PED</a:t>
            </a:r>
            <a:endParaRPr lang="en-US" sz="1200" b="0" i="0" dirty="0">
              <a:solidFill>
                <a:srgbClr val="292A2E"/>
              </a:solidFill>
              <a:effectLst/>
              <a:latin typeface="Atlassian Sans"/>
            </a:endParaRPr>
          </a:p>
        </p:txBody>
      </p:sp>
    </p:spTree>
    <p:extLst>
      <p:ext uri="{BB962C8B-B14F-4D97-AF65-F5344CB8AC3E}">
        <p14:creationId xmlns:p14="http://schemas.microsoft.com/office/powerpoint/2010/main" val="30395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F5D9-75AD-897C-33AC-726A651D3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2DE1619-2B29-E517-35A5-BC7B8FDA7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252C56-F697-BE07-0821-4D58A5FF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/>
              <a:t>CryoModule</a:t>
            </a:r>
            <a:r>
              <a:rPr lang="en-US" sz="3300" dirty="0"/>
              <a:t> (QM) – PED compliance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4DB9D-52CF-B070-7EEF-FBED5271BEFB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6B2E6-5E55-8AE6-8E3B-2EA3EBEEA3B1}"/>
              </a:ext>
            </a:extLst>
          </p:cNvPr>
          <p:cNvSpPr txBox="1"/>
          <p:nvPr/>
        </p:nvSpPr>
        <p:spPr>
          <a:xfrm>
            <a:off x="240266" y="615950"/>
            <a:ext cx="9432054" cy="5063489"/>
          </a:xfrm>
          <a:prstGeom prst="rect">
            <a:avLst/>
          </a:pr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 sz="1500" b="1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500" b="1" dirty="0">
                <a:solidFill>
                  <a:schemeClr val="tx1"/>
                </a:solidFill>
              </a:rPr>
              <a:t>What is needed to declare PED compliance (by SCK CEN) for the </a:t>
            </a:r>
            <a:r>
              <a:rPr lang="en-US" sz="1500" b="1" dirty="0" err="1">
                <a:solidFill>
                  <a:schemeClr val="tx1"/>
                </a:solidFill>
              </a:rPr>
              <a:t>cryo</a:t>
            </a:r>
            <a:r>
              <a:rPr lang="en-US" sz="1500" b="1" dirty="0">
                <a:solidFill>
                  <a:schemeClr val="tx1"/>
                </a:solidFill>
              </a:rPr>
              <a:t> module assembly? </a:t>
            </a:r>
          </a:p>
          <a:p>
            <a:pPr marL="342900" indent="-342900" algn="l">
              <a:buFont typeface="+mj-lt"/>
              <a:buAutoNum type="arabicPeriod"/>
            </a:pPr>
            <a:endParaRPr lang="en-US" sz="1500" b="1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A2E"/>
                </a:solidFill>
                <a:effectLst/>
                <a:latin typeface="Atlassian Sans"/>
              </a:rPr>
              <a:t>  PED category to be determined ?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92A2E"/>
                </a:solidFill>
                <a:latin typeface="Atlassian Sans"/>
              </a:rPr>
              <a:t>  Technical file content ?</a:t>
            </a:r>
            <a:endParaRPr lang="en-US" sz="15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5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56B45-849A-7E4E-A213-4C371C077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117C12-2FEA-EA27-0C75-E2C168993AD2}"/>
              </a:ext>
            </a:extLst>
          </p:cNvPr>
          <p:cNvSpPr/>
          <p:nvPr/>
        </p:nvSpPr>
        <p:spPr>
          <a:xfrm>
            <a:off x="5903934" y="3080883"/>
            <a:ext cx="6152385" cy="1776296"/>
          </a:xfrm>
          <a:prstGeom prst="rect">
            <a:avLst/>
          </a:prstGeom>
          <a:pattFill prst="smConfetti">
            <a:fgClr>
              <a:srgbClr val="FFC000"/>
            </a:fgClr>
            <a:bgClr>
              <a:schemeClr val="bg1"/>
            </a:bgClr>
          </a:patt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29650-B38D-365B-0D03-2DF417C0D503}"/>
              </a:ext>
            </a:extLst>
          </p:cNvPr>
          <p:cNvSpPr/>
          <p:nvPr/>
        </p:nvSpPr>
        <p:spPr>
          <a:xfrm>
            <a:off x="1875714" y="1192139"/>
            <a:ext cx="6700722" cy="1747146"/>
          </a:xfrm>
          <a:prstGeom prst="rect">
            <a:avLst/>
          </a:prstGeom>
          <a:pattFill prst="smConfetti">
            <a:fgClr>
              <a:srgbClr val="00B0F0"/>
            </a:fgClr>
            <a:bgClr>
              <a:schemeClr val="bg1"/>
            </a:bgClr>
          </a:patt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7D8EA-76C1-DD7E-75E7-459DD6C51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73C331-233C-A6A8-4842-CB6FB4871B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Cryogenic system – PED compliance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2D8AEA8A-49EC-87DE-3BEC-712F42B96450}"/>
              </a:ext>
            </a:extLst>
          </p:cNvPr>
          <p:cNvSpPr/>
          <p:nvPr/>
        </p:nvSpPr>
        <p:spPr>
          <a:xfrm flipV="1">
            <a:off x="6326299" y="2939284"/>
            <a:ext cx="1877435" cy="1633213"/>
          </a:xfrm>
          <a:prstGeom prst="bentArrow">
            <a:avLst>
              <a:gd name="adj1" fmla="val 13908"/>
              <a:gd name="adj2" fmla="val 12926"/>
              <a:gd name="adj3" fmla="val 5740"/>
              <a:gd name="adj4" fmla="val 36161"/>
            </a:avLst>
          </a:prstGeom>
          <a:solidFill>
            <a:srgbClr val="FFC1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520C1F-0ADF-3DAD-DE56-4AA3222026B5}"/>
              </a:ext>
            </a:extLst>
          </p:cNvPr>
          <p:cNvGrpSpPr/>
          <p:nvPr/>
        </p:nvGrpSpPr>
        <p:grpSpPr>
          <a:xfrm>
            <a:off x="7494629" y="3942955"/>
            <a:ext cx="3378685" cy="818920"/>
            <a:chOff x="5772151" y="3019708"/>
            <a:chExt cx="1543050" cy="374002"/>
          </a:xfrm>
          <a:solidFill>
            <a:srgbClr val="FF993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32E52-A911-7096-B51B-255E4B2CDCB5}"/>
                </a:ext>
              </a:extLst>
            </p:cNvPr>
            <p:cNvSpPr/>
            <p:nvPr/>
          </p:nvSpPr>
          <p:spPr>
            <a:xfrm>
              <a:off x="5772151" y="3136478"/>
              <a:ext cx="1543050" cy="121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56B2D752-753A-A9A9-5511-5C1F60CB6047}"/>
                </a:ext>
              </a:extLst>
            </p:cNvPr>
            <p:cNvSpPr/>
            <p:nvPr/>
          </p:nvSpPr>
          <p:spPr>
            <a:xfrm>
              <a:off x="5968118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B4E0C38F-009B-ECCA-9834-3287059E96CF}"/>
                </a:ext>
              </a:extLst>
            </p:cNvPr>
            <p:cNvSpPr/>
            <p:nvPr/>
          </p:nvSpPr>
          <p:spPr>
            <a:xfrm>
              <a:off x="6790925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1DD3E9-0B4C-E7D3-FD72-3F1A45CABF5D}"/>
              </a:ext>
            </a:extLst>
          </p:cNvPr>
          <p:cNvGrpSpPr/>
          <p:nvPr/>
        </p:nvGrpSpPr>
        <p:grpSpPr>
          <a:xfrm>
            <a:off x="10873312" y="4012449"/>
            <a:ext cx="889338" cy="591354"/>
            <a:chOff x="7315200" y="3051446"/>
            <a:chExt cx="406162" cy="270072"/>
          </a:xfrm>
          <a:solidFill>
            <a:srgbClr val="CC3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3E6B11-C77F-FB64-7731-FB0B3A0597BB}"/>
                </a:ext>
              </a:extLst>
            </p:cNvPr>
            <p:cNvSpPr/>
            <p:nvPr/>
          </p:nvSpPr>
          <p:spPr>
            <a:xfrm>
              <a:off x="7315200" y="3136478"/>
              <a:ext cx="368600" cy="1210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CB7F1A2B-B151-1E33-DF3D-7E2D785CD066}"/>
                </a:ext>
              </a:extLst>
            </p:cNvPr>
            <p:cNvSpPr/>
            <p:nvPr/>
          </p:nvSpPr>
          <p:spPr>
            <a:xfrm>
              <a:off x="7506102" y="3051446"/>
              <a:ext cx="215260" cy="270072"/>
            </a:xfrm>
            <a:prstGeom prst="ca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29E70D-FEF9-5371-11B6-931B5C53F25A}"/>
              </a:ext>
            </a:extLst>
          </p:cNvPr>
          <p:cNvGrpSpPr/>
          <p:nvPr/>
        </p:nvGrpSpPr>
        <p:grpSpPr>
          <a:xfrm>
            <a:off x="7673127" y="4380313"/>
            <a:ext cx="1153912" cy="1445419"/>
            <a:chOff x="5853671" y="3219450"/>
            <a:chExt cx="526993" cy="660125"/>
          </a:xfrm>
        </p:grpSpPr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1E7D698F-3E9A-BC6B-60BB-BEB745556F40}"/>
                </a:ext>
              </a:extLst>
            </p:cNvPr>
            <p:cNvSpPr/>
            <p:nvPr/>
          </p:nvSpPr>
          <p:spPr>
            <a:xfrm rot="16200000">
              <a:off x="5930167" y="3429078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63BBBF-6788-C8CD-4924-F4B14A766361}"/>
                </a:ext>
              </a:extLst>
            </p:cNvPr>
            <p:cNvCxnSpPr/>
            <p:nvPr/>
          </p:nvCxnSpPr>
          <p:spPr>
            <a:xfrm>
              <a:off x="6117166" y="32194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6673F9-89FD-1F3B-4AF9-434302F7400F}"/>
              </a:ext>
            </a:extLst>
          </p:cNvPr>
          <p:cNvGrpSpPr/>
          <p:nvPr/>
        </p:nvGrpSpPr>
        <p:grpSpPr>
          <a:xfrm>
            <a:off x="9474757" y="4463737"/>
            <a:ext cx="1153912" cy="1361993"/>
            <a:chOff x="6676478" y="3257550"/>
            <a:chExt cx="526993" cy="62202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6007C04B-C188-27E5-BE83-A45409CAA674}"/>
                </a:ext>
              </a:extLst>
            </p:cNvPr>
            <p:cNvSpPr/>
            <p:nvPr/>
          </p:nvSpPr>
          <p:spPr>
            <a:xfrm rot="16200000">
              <a:off x="6752974" y="3429077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A2D8A6-A1F1-F6C4-F41F-996C40D00B49}"/>
                </a:ext>
              </a:extLst>
            </p:cNvPr>
            <p:cNvCxnSpPr/>
            <p:nvPr/>
          </p:nvCxnSpPr>
          <p:spPr>
            <a:xfrm>
              <a:off x="6939973" y="32575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986595-1529-9EE7-765E-D4771C909092}"/>
              </a:ext>
            </a:extLst>
          </p:cNvPr>
          <p:cNvGrpSpPr/>
          <p:nvPr/>
        </p:nvGrpSpPr>
        <p:grpSpPr>
          <a:xfrm>
            <a:off x="3766777" y="1957887"/>
            <a:ext cx="1760938" cy="732913"/>
            <a:chOff x="2325441" y="903575"/>
            <a:chExt cx="1054427" cy="6477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33A48A7-A24C-DFF7-C023-414631E34BF9}"/>
                </a:ext>
              </a:extLst>
            </p:cNvPr>
            <p:cNvSpPr/>
            <p:nvPr/>
          </p:nvSpPr>
          <p:spPr>
            <a:xfrm rot="16200000">
              <a:off x="2670681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66B1549-556F-2205-1808-637BA6DF0D2D}"/>
                </a:ext>
              </a:extLst>
            </p:cNvPr>
            <p:cNvSpPr/>
            <p:nvPr/>
          </p:nvSpPr>
          <p:spPr>
            <a:xfrm rot="16200000">
              <a:off x="2371827" y="1138728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DFAC2FD-A832-9541-40CE-DC7838F855C5}"/>
                </a:ext>
              </a:extLst>
            </p:cNvPr>
            <p:cNvSpPr/>
            <p:nvPr/>
          </p:nvSpPr>
          <p:spPr>
            <a:xfrm rot="16200000">
              <a:off x="2969535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B6FF4-7D4F-28FF-BCA1-285B08AE90D1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41" y="1551331"/>
              <a:ext cx="1041865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54E676-49C0-E8D5-5BA0-5C3D5583F3F7}"/>
              </a:ext>
            </a:extLst>
          </p:cNvPr>
          <p:cNvCxnSpPr>
            <a:cxnSpLocks/>
          </p:cNvCxnSpPr>
          <p:nvPr/>
        </p:nvCxnSpPr>
        <p:spPr>
          <a:xfrm>
            <a:off x="3708137" y="1535606"/>
            <a:ext cx="2274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5A256A1-1884-60B7-304A-00F7257F04EA}"/>
              </a:ext>
            </a:extLst>
          </p:cNvPr>
          <p:cNvSpPr/>
          <p:nvPr/>
        </p:nvSpPr>
        <p:spPr>
          <a:xfrm>
            <a:off x="2171514" y="1420786"/>
            <a:ext cx="1595263" cy="13199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03C92-E7A8-C53B-B8C0-E6369822161D}"/>
              </a:ext>
            </a:extLst>
          </p:cNvPr>
          <p:cNvSpPr/>
          <p:nvPr/>
        </p:nvSpPr>
        <p:spPr>
          <a:xfrm>
            <a:off x="5903935" y="1426532"/>
            <a:ext cx="1077987" cy="151211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90F8F8-A5DE-42A3-06D5-245A65CF831E}"/>
              </a:ext>
            </a:extLst>
          </p:cNvPr>
          <p:cNvGrpSpPr/>
          <p:nvPr/>
        </p:nvGrpSpPr>
        <p:grpSpPr>
          <a:xfrm>
            <a:off x="7618219" y="4021241"/>
            <a:ext cx="166513" cy="616536"/>
            <a:chOff x="6366072" y="4026993"/>
            <a:chExt cx="166513" cy="616536"/>
          </a:xfrm>
        </p:grpSpPr>
        <p:sp>
          <p:nvSpPr>
            <p:cNvPr id="44" name="Flowchart: Data 43">
              <a:extLst>
                <a:ext uri="{FF2B5EF4-FFF2-40B4-BE49-F238E27FC236}">
                  <a16:creationId xmlns:a16="http://schemas.microsoft.com/office/drawing/2014/main" id="{46B0BEA8-6E3C-2298-45A2-BE30121A26CD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21D1DA1-05A8-EE34-4B4B-2D59F71B1C58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9FA1182-92ED-A107-CA2C-17B42684917A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2D5BA5B-EDD5-1ACE-364B-2919D89C7421}"/>
              </a:ext>
            </a:extLst>
          </p:cNvPr>
          <p:cNvGrpSpPr/>
          <p:nvPr/>
        </p:nvGrpSpPr>
        <p:grpSpPr>
          <a:xfrm>
            <a:off x="9105520" y="4014730"/>
            <a:ext cx="166513" cy="616536"/>
            <a:chOff x="6366072" y="4026993"/>
            <a:chExt cx="166513" cy="616536"/>
          </a:xfrm>
        </p:grpSpPr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4FF599ED-68F8-9007-6647-87CD69A9B122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0F02876-8CDE-D36E-13BF-3DB92C623E2E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902B95-1FE9-5B5E-DDAC-C01BE1258481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0D7F44-AB89-CD99-F548-9EC5F7A180D5}"/>
              </a:ext>
            </a:extLst>
          </p:cNvPr>
          <p:cNvGrpSpPr/>
          <p:nvPr/>
        </p:nvGrpSpPr>
        <p:grpSpPr>
          <a:xfrm>
            <a:off x="10621171" y="4053443"/>
            <a:ext cx="166513" cy="616536"/>
            <a:chOff x="6366072" y="4026993"/>
            <a:chExt cx="166513" cy="616536"/>
          </a:xfrm>
        </p:grpSpPr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487841B4-8CBD-FB5D-1487-BA449E8C44A5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EC36A1-E808-6E02-A609-0347E370A2DE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54B8F15-4847-C900-E029-860910FC5960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9CC73BB-3925-6D11-D4FD-76EA1F1B3CAD}"/>
              </a:ext>
            </a:extLst>
          </p:cNvPr>
          <p:cNvSpPr txBox="1"/>
          <p:nvPr/>
        </p:nvSpPr>
        <p:spPr>
          <a:xfrm>
            <a:off x="8001483" y="408987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1924A9-0D78-74E4-E908-38458322C01F}"/>
              </a:ext>
            </a:extLst>
          </p:cNvPr>
          <p:cNvSpPr txBox="1"/>
          <p:nvPr/>
        </p:nvSpPr>
        <p:spPr>
          <a:xfrm>
            <a:off x="9853157" y="411980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DA8F6A-99E2-3377-4BFD-A2EFCE041902}"/>
              </a:ext>
            </a:extLst>
          </p:cNvPr>
          <p:cNvSpPr txBox="1"/>
          <p:nvPr/>
        </p:nvSpPr>
        <p:spPr>
          <a:xfrm>
            <a:off x="11275659" y="4146017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83071C-D542-2048-F53D-1822D125D39B}"/>
              </a:ext>
            </a:extLst>
          </p:cNvPr>
          <p:cNvSpPr txBox="1"/>
          <p:nvPr/>
        </p:nvSpPr>
        <p:spPr>
          <a:xfrm rot="16200000">
            <a:off x="6105827" y="3402279"/>
            <a:ext cx="674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80DB33-4DFE-659E-5F43-8D9853579D33}"/>
              </a:ext>
            </a:extLst>
          </p:cNvPr>
          <p:cNvSpPr txBox="1"/>
          <p:nvPr/>
        </p:nvSpPr>
        <p:spPr>
          <a:xfrm>
            <a:off x="6198350" y="194994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1616EA-A6DB-D47D-8F73-E3FFCCDB4159}"/>
              </a:ext>
            </a:extLst>
          </p:cNvPr>
          <p:cNvSpPr txBox="1"/>
          <p:nvPr/>
        </p:nvSpPr>
        <p:spPr>
          <a:xfrm>
            <a:off x="2667377" y="1957888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90F75E-6B8F-3A3C-8E2C-EBE8C863C148}"/>
              </a:ext>
            </a:extLst>
          </p:cNvPr>
          <p:cNvSpPr txBox="1"/>
          <p:nvPr/>
        </p:nvSpPr>
        <p:spPr>
          <a:xfrm rot="16200000">
            <a:off x="5155494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5C44C5-1EB8-6237-F459-AFCDE14E01CE}"/>
              </a:ext>
            </a:extLst>
          </p:cNvPr>
          <p:cNvSpPr txBox="1"/>
          <p:nvPr/>
        </p:nvSpPr>
        <p:spPr>
          <a:xfrm rot="16200000">
            <a:off x="4097501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173F3D-A0F7-754E-FF20-D260CB618E90}"/>
              </a:ext>
            </a:extLst>
          </p:cNvPr>
          <p:cNvSpPr txBox="1"/>
          <p:nvPr/>
        </p:nvSpPr>
        <p:spPr>
          <a:xfrm rot="16200000">
            <a:off x="4649186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E4B5C7-C742-A688-7E26-978AE21B16A9}"/>
              </a:ext>
            </a:extLst>
          </p:cNvPr>
          <p:cNvSpPr txBox="1"/>
          <p:nvPr/>
        </p:nvSpPr>
        <p:spPr>
          <a:xfrm>
            <a:off x="8026329" y="535674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9C5832-BB99-DABC-DC70-A8309A25D773}"/>
              </a:ext>
            </a:extLst>
          </p:cNvPr>
          <p:cNvSpPr txBox="1"/>
          <p:nvPr/>
        </p:nvSpPr>
        <p:spPr>
          <a:xfrm>
            <a:off x="9805426" y="536382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05F3B1-071F-D7C4-419A-BD9CE01CEE3F}"/>
              </a:ext>
            </a:extLst>
          </p:cNvPr>
          <p:cNvSpPr txBox="1"/>
          <p:nvPr/>
        </p:nvSpPr>
        <p:spPr>
          <a:xfrm>
            <a:off x="7283598" y="1189602"/>
            <a:ext cx="13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/>
                </a:solidFill>
              </a:rPr>
              <a:t>Cryo</a:t>
            </a:r>
            <a:r>
              <a:rPr lang="en-US" b="1" dirty="0">
                <a:solidFill>
                  <a:schemeClr val="accent4"/>
                </a:solidFill>
              </a:rPr>
              <a:t> Plant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BB254B-AB4A-95B1-9360-E3362191B98B}"/>
              </a:ext>
            </a:extLst>
          </p:cNvPr>
          <p:cNvSpPr txBox="1"/>
          <p:nvPr/>
        </p:nvSpPr>
        <p:spPr>
          <a:xfrm>
            <a:off x="8001484" y="3068330"/>
            <a:ext cx="394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Distribution Backbone (QDB)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0AC243-E655-5C31-42AA-9DCC28423245}"/>
              </a:ext>
            </a:extLst>
          </p:cNvPr>
          <p:cNvSpPr txBox="1"/>
          <p:nvPr/>
        </p:nvSpPr>
        <p:spPr>
          <a:xfrm>
            <a:off x="5559714" y="5165618"/>
            <a:ext cx="211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 QM    </a:t>
            </a:r>
            <a:r>
              <a:rPr lang="en-US" sz="1200" b="1" dirty="0">
                <a:solidFill>
                  <a:srgbClr val="FF0066"/>
                </a:solidFill>
              </a:rPr>
              <a:t>(30x)</a:t>
            </a:r>
            <a:endParaRPr lang="en-GB" sz="1200" b="1" dirty="0">
              <a:solidFill>
                <a:srgbClr val="FF0066"/>
              </a:solidFill>
            </a:endParaRPr>
          </a:p>
        </p:txBody>
      </p:sp>
      <p:pic>
        <p:nvPicPr>
          <p:cNvPr id="1026" name="Picture 2" descr="CE marking - Wikipedia">
            <a:extLst>
              <a:ext uri="{FF2B5EF4-FFF2-40B4-BE49-F238E27FC236}">
                <a16:creationId xmlns:a16="http://schemas.microsoft.com/office/drawing/2014/main" id="{564454A8-BC1B-DF2E-A418-F667D773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74" y="1566418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E marking - Wikipedia">
            <a:extLst>
              <a:ext uri="{FF2B5EF4-FFF2-40B4-BE49-F238E27FC236}">
                <a16:creationId xmlns:a16="http://schemas.microsoft.com/office/drawing/2014/main" id="{314AD38D-CA89-C563-56A8-27D6EC3D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626" y="3413192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 marking - Wikipedia">
            <a:extLst>
              <a:ext uri="{FF2B5EF4-FFF2-40B4-BE49-F238E27FC236}">
                <a16:creationId xmlns:a16="http://schemas.microsoft.com/office/drawing/2014/main" id="{D6BF0D99-9666-695A-DBE9-DF7C6DC81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51" y="5079780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E marking - Wikipedia">
            <a:extLst>
              <a:ext uri="{FF2B5EF4-FFF2-40B4-BE49-F238E27FC236}">
                <a16:creationId xmlns:a16="http://schemas.microsoft.com/office/drawing/2014/main" id="{DEAEAE4C-1BB0-47A7-2EEB-FC1E356A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39" y="5095090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BF9266-CB79-0DBD-42BE-485D4773425F}"/>
              </a:ext>
            </a:extLst>
          </p:cNvPr>
          <p:cNvSpPr txBox="1"/>
          <p:nvPr/>
        </p:nvSpPr>
        <p:spPr>
          <a:xfrm>
            <a:off x="67331" y="3476387"/>
            <a:ext cx="5255331" cy="2526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2A2E"/>
                </a:solidFill>
                <a:latin typeface="Atlassian Sans"/>
              </a:rPr>
              <a:t>Cryo</a:t>
            </a:r>
            <a:r>
              <a:rPr lang="en-US" dirty="0">
                <a:solidFill>
                  <a:srgbClr val="292A2E"/>
                </a:solidFill>
                <a:latin typeface="Atlassian Sans"/>
              </a:rPr>
              <a:t> P</a:t>
            </a:r>
            <a:r>
              <a:rPr lang="en-US" b="0" i="0" dirty="0">
                <a:solidFill>
                  <a:srgbClr val="292A2E"/>
                </a:solidFill>
                <a:effectLst/>
                <a:latin typeface="Atlassian Sans"/>
              </a:rPr>
              <a:t>lant comes with it’s own EU declaration of conformity for PED provided by contractor</a:t>
            </a:r>
          </a:p>
          <a:p>
            <a:pPr marL="285750" indent="-285750" algn="l"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A2E"/>
              </a:solidFill>
              <a:effectLst/>
              <a:latin typeface="Atlassian Sans"/>
            </a:endParaRP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A2E"/>
                </a:solidFill>
                <a:effectLst/>
                <a:latin typeface="Atlassian Sans"/>
              </a:rPr>
              <a:t>QDB comes with it’s own EU declaration of conformity for PED provided by contractor</a:t>
            </a:r>
            <a:endParaRPr lang="en-US" dirty="0">
              <a:solidFill>
                <a:srgbClr val="292A2E"/>
              </a:solidFill>
              <a:latin typeface="Atlassian Sans"/>
            </a:endParaRP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A2E"/>
              </a:solidFill>
              <a:effectLst/>
              <a:latin typeface="Atlassian Sans"/>
            </a:endParaRP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A2E"/>
                </a:solidFill>
                <a:effectLst/>
                <a:latin typeface="Atlassian Sans"/>
              </a:rPr>
              <a:t>QM comes with a EU declaration of conformity for PED self declared by SCK CEN</a:t>
            </a:r>
          </a:p>
        </p:txBody>
      </p:sp>
    </p:spTree>
    <p:extLst>
      <p:ext uri="{BB962C8B-B14F-4D97-AF65-F5344CB8AC3E}">
        <p14:creationId xmlns:p14="http://schemas.microsoft.com/office/powerpoint/2010/main" val="208618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2E6CD-9F13-F848-6DA8-8C2918DF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9A14D2-8E36-E8CA-6191-4C0938E097CB}"/>
              </a:ext>
            </a:extLst>
          </p:cNvPr>
          <p:cNvSpPr/>
          <p:nvPr/>
        </p:nvSpPr>
        <p:spPr>
          <a:xfrm>
            <a:off x="5785942" y="3061219"/>
            <a:ext cx="6152385" cy="1776296"/>
          </a:xfrm>
          <a:prstGeom prst="rect">
            <a:avLst/>
          </a:prstGeom>
          <a:pattFill prst="smConfetti">
            <a:fgClr>
              <a:srgbClr val="FFC000"/>
            </a:fgClr>
            <a:bgClr>
              <a:schemeClr val="bg1"/>
            </a:bgClr>
          </a:patt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B6A23-5507-DEF9-AE8E-79026ACB7ED9}"/>
              </a:ext>
            </a:extLst>
          </p:cNvPr>
          <p:cNvSpPr/>
          <p:nvPr/>
        </p:nvSpPr>
        <p:spPr>
          <a:xfrm>
            <a:off x="1757722" y="1172475"/>
            <a:ext cx="6700722" cy="1747146"/>
          </a:xfrm>
          <a:prstGeom prst="rect">
            <a:avLst/>
          </a:prstGeom>
          <a:pattFill prst="smConfetti">
            <a:fgClr>
              <a:srgbClr val="00B0F0"/>
            </a:fgClr>
            <a:bgClr>
              <a:schemeClr val="bg1"/>
            </a:bgClr>
          </a:patt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D4DE4-6A77-58F3-9FF2-63405D0A7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97956C-FB22-88AB-3283-1F53F0B9E6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Cryogenic system – PED compliance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1D0E2273-67BD-9E33-00DC-22B01912382B}"/>
              </a:ext>
            </a:extLst>
          </p:cNvPr>
          <p:cNvSpPr/>
          <p:nvPr/>
        </p:nvSpPr>
        <p:spPr>
          <a:xfrm flipV="1">
            <a:off x="6208307" y="2919620"/>
            <a:ext cx="1877435" cy="1633213"/>
          </a:xfrm>
          <a:prstGeom prst="bentArrow">
            <a:avLst>
              <a:gd name="adj1" fmla="val 13908"/>
              <a:gd name="adj2" fmla="val 12926"/>
              <a:gd name="adj3" fmla="val 5740"/>
              <a:gd name="adj4" fmla="val 36161"/>
            </a:avLst>
          </a:prstGeom>
          <a:solidFill>
            <a:srgbClr val="FFC1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E92228-EFE2-6A97-CF2B-FDD8565F084D}"/>
              </a:ext>
            </a:extLst>
          </p:cNvPr>
          <p:cNvGrpSpPr/>
          <p:nvPr/>
        </p:nvGrpSpPr>
        <p:grpSpPr>
          <a:xfrm>
            <a:off x="7376637" y="3923291"/>
            <a:ext cx="3378685" cy="818920"/>
            <a:chOff x="5772151" y="3019708"/>
            <a:chExt cx="1543050" cy="374002"/>
          </a:xfrm>
          <a:solidFill>
            <a:srgbClr val="FF993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83E28F-D3C9-4CBB-6913-816C31BD429C}"/>
                </a:ext>
              </a:extLst>
            </p:cNvPr>
            <p:cNvSpPr/>
            <p:nvPr/>
          </p:nvSpPr>
          <p:spPr>
            <a:xfrm>
              <a:off x="5772151" y="3136478"/>
              <a:ext cx="1543050" cy="121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D64364BD-1B13-67AB-7FE8-C4C6CC2236DF}"/>
                </a:ext>
              </a:extLst>
            </p:cNvPr>
            <p:cNvSpPr/>
            <p:nvPr/>
          </p:nvSpPr>
          <p:spPr>
            <a:xfrm>
              <a:off x="5968118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B4B63EB2-90E9-8427-313F-C1B4A1C9EB2B}"/>
                </a:ext>
              </a:extLst>
            </p:cNvPr>
            <p:cNvSpPr/>
            <p:nvPr/>
          </p:nvSpPr>
          <p:spPr>
            <a:xfrm>
              <a:off x="6790925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4F765E-40BA-7DD3-B523-B9A717C9D3E6}"/>
              </a:ext>
            </a:extLst>
          </p:cNvPr>
          <p:cNvGrpSpPr/>
          <p:nvPr/>
        </p:nvGrpSpPr>
        <p:grpSpPr>
          <a:xfrm>
            <a:off x="10755320" y="3992785"/>
            <a:ext cx="889338" cy="591354"/>
            <a:chOff x="7315200" y="3051446"/>
            <a:chExt cx="406162" cy="270072"/>
          </a:xfrm>
          <a:solidFill>
            <a:srgbClr val="CC3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F4037D-5D10-213D-7AEE-DAD41C2EEAD9}"/>
                </a:ext>
              </a:extLst>
            </p:cNvPr>
            <p:cNvSpPr/>
            <p:nvPr/>
          </p:nvSpPr>
          <p:spPr>
            <a:xfrm>
              <a:off x="7315200" y="3136478"/>
              <a:ext cx="368600" cy="1210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ECF6DA1B-A20C-9478-475C-567640468297}"/>
                </a:ext>
              </a:extLst>
            </p:cNvPr>
            <p:cNvSpPr/>
            <p:nvPr/>
          </p:nvSpPr>
          <p:spPr>
            <a:xfrm>
              <a:off x="7506102" y="3051446"/>
              <a:ext cx="215260" cy="270072"/>
            </a:xfrm>
            <a:prstGeom prst="ca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0A12E4-E9A0-8526-95AB-B9BA59C75BBD}"/>
              </a:ext>
            </a:extLst>
          </p:cNvPr>
          <p:cNvGrpSpPr/>
          <p:nvPr/>
        </p:nvGrpSpPr>
        <p:grpSpPr>
          <a:xfrm>
            <a:off x="7555135" y="4360649"/>
            <a:ext cx="1153912" cy="1445419"/>
            <a:chOff x="5853671" y="3219450"/>
            <a:chExt cx="526993" cy="660125"/>
          </a:xfrm>
        </p:grpSpPr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6F5751F1-AB1A-A556-0EA6-C50277E9565A}"/>
                </a:ext>
              </a:extLst>
            </p:cNvPr>
            <p:cNvSpPr/>
            <p:nvPr/>
          </p:nvSpPr>
          <p:spPr>
            <a:xfrm rot="16200000">
              <a:off x="5930167" y="3429078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9198B9-AE3D-0279-0409-ED583B5BFC93}"/>
                </a:ext>
              </a:extLst>
            </p:cNvPr>
            <p:cNvCxnSpPr/>
            <p:nvPr/>
          </p:nvCxnSpPr>
          <p:spPr>
            <a:xfrm>
              <a:off x="6117166" y="32194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2B90FB-07EE-2648-2129-A3AAA8930BFE}"/>
              </a:ext>
            </a:extLst>
          </p:cNvPr>
          <p:cNvGrpSpPr/>
          <p:nvPr/>
        </p:nvGrpSpPr>
        <p:grpSpPr>
          <a:xfrm>
            <a:off x="9356765" y="4444073"/>
            <a:ext cx="1153912" cy="1361993"/>
            <a:chOff x="6676478" y="3257550"/>
            <a:chExt cx="526993" cy="62202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917329DD-9183-FA3B-D8FD-E4DD36B38D56}"/>
                </a:ext>
              </a:extLst>
            </p:cNvPr>
            <p:cNvSpPr/>
            <p:nvPr/>
          </p:nvSpPr>
          <p:spPr>
            <a:xfrm rot="16200000">
              <a:off x="6752974" y="3429077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60EE4B-9E7E-A2A9-A272-7A2395480700}"/>
                </a:ext>
              </a:extLst>
            </p:cNvPr>
            <p:cNvCxnSpPr/>
            <p:nvPr/>
          </p:nvCxnSpPr>
          <p:spPr>
            <a:xfrm>
              <a:off x="6939973" y="32575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D2BDB7-09C5-ECE0-F611-00070B0E4406}"/>
              </a:ext>
            </a:extLst>
          </p:cNvPr>
          <p:cNvGrpSpPr/>
          <p:nvPr/>
        </p:nvGrpSpPr>
        <p:grpSpPr>
          <a:xfrm>
            <a:off x="3648785" y="1938223"/>
            <a:ext cx="1760938" cy="732913"/>
            <a:chOff x="2325441" y="903575"/>
            <a:chExt cx="1054427" cy="6477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9B99F69-34DD-855F-AE26-1BD1EB300B66}"/>
                </a:ext>
              </a:extLst>
            </p:cNvPr>
            <p:cNvSpPr/>
            <p:nvPr/>
          </p:nvSpPr>
          <p:spPr>
            <a:xfrm rot="16200000">
              <a:off x="2670681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3E08F48-C4BB-3C09-F67C-C8EF37BDFF7C}"/>
                </a:ext>
              </a:extLst>
            </p:cNvPr>
            <p:cNvSpPr/>
            <p:nvPr/>
          </p:nvSpPr>
          <p:spPr>
            <a:xfrm rot="16200000">
              <a:off x="2371827" y="1138728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A0A2AC0-A5D8-A553-5456-035B8358D12E}"/>
                </a:ext>
              </a:extLst>
            </p:cNvPr>
            <p:cNvSpPr/>
            <p:nvPr/>
          </p:nvSpPr>
          <p:spPr>
            <a:xfrm rot="16200000">
              <a:off x="2969535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4BBE2-19E8-D4A6-05A8-F55C3AD28D3F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41" y="1551331"/>
              <a:ext cx="1041865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B4C5C4-2712-B877-0BF1-8CA9462CC405}"/>
              </a:ext>
            </a:extLst>
          </p:cNvPr>
          <p:cNvCxnSpPr>
            <a:cxnSpLocks/>
          </p:cNvCxnSpPr>
          <p:nvPr/>
        </p:nvCxnSpPr>
        <p:spPr>
          <a:xfrm>
            <a:off x="3590145" y="1515942"/>
            <a:ext cx="2274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C5FCC1B-783E-9138-75BA-2C291133700F}"/>
              </a:ext>
            </a:extLst>
          </p:cNvPr>
          <p:cNvSpPr/>
          <p:nvPr/>
        </p:nvSpPr>
        <p:spPr>
          <a:xfrm>
            <a:off x="2053522" y="1401122"/>
            <a:ext cx="1595263" cy="13199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39324B-7853-61CB-72A2-1D2C6CD2DA89}"/>
              </a:ext>
            </a:extLst>
          </p:cNvPr>
          <p:cNvSpPr/>
          <p:nvPr/>
        </p:nvSpPr>
        <p:spPr>
          <a:xfrm>
            <a:off x="5785943" y="1406868"/>
            <a:ext cx="1077987" cy="151211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999575-0927-8899-783A-EE38FA2CDEFE}"/>
              </a:ext>
            </a:extLst>
          </p:cNvPr>
          <p:cNvGrpSpPr/>
          <p:nvPr/>
        </p:nvGrpSpPr>
        <p:grpSpPr>
          <a:xfrm>
            <a:off x="7500227" y="4001577"/>
            <a:ext cx="166513" cy="616536"/>
            <a:chOff x="6366072" y="4026993"/>
            <a:chExt cx="166513" cy="616536"/>
          </a:xfrm>
        </p:grpSpPr>
        <p:sp>
          <p:nvSpPr>
            <p:cNvPr id="44" name="Flowchart: Data 43">
              <a:extLst>
                <a:ext uri="{FF2B5EF4-FFF2-40B4-BE49-F238E27FC236}">
                  <a16:creationId xmlns:a16="http://schemas.microsoft.com/office/drawing/2014/main" id="{274F7752-5452-7C90-538A-784475240385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A30D40-A11C-3F54-2E19-8E8C98B6B17F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87D45F-9220-7AAF-EBF6-B67124B92A84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27DF43-E27D-6A05-1FCF-C8E158E9D68F}"/>
              </a:ext>
            </a:extLst>
          </p:cNvPr>
          <p:cNvGrpSpPr/>
          <p:nvPr/>
        </p:nvGrpSpPr>
        <p:grpSpPr>
          <a:xfrm>
            <a:off x="8987528" y="3995066"/>
            <a:ext cx="166513" cy="616536"/>
            <a:chOff x="6366072" y="4026993"/>
            <a:chExt cx="166513" cy="616536"/>
          </a:xfrm>
        </p:grpSpPr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9395876D-ED06-7597-D67F-4747AF213061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C583D2-E679-1AEE-1D23-7BEA75D3D24F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3B5FDB2-DE68-0C85-F45B-F1EACE447ADC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0344E82-0B7C-80B9-5FA6-B8A11AA73E5F}"/>
              </a:ext>
            </a:extLst>
          </p:cNvPr>
          <p:cNvGrpSpPr/>
          <p:nvPr/>
        </p:nvGrpSpPr>
        <p:grpSpPr>
          <a:xfrm>
            <a:off x="10503179" y="4033779"/>
            <a:ext cx="166513" cy="616536"/>
            <a:chOff x="6366072" y="4026993"/>
            <a:chExt cx="166513" cy="616536"/>
          </a:xfrm>
        </p:grpSpPr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7FF66D00-DD1B-94A2-B021-CE7395560280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CC230C-FC30-3520-918C-C0870199AE2F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E9C9257-F0A5-E2C3-5CD7-7F574FAE71A0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C1F15E4-6D43-D2EC-21EC-0A0BF3A7B5F8}"/>
              </a:ext>
            </a:extLst>
          </p:cNvPr>
          <p:cNvSpPr txBox="1"/>
          <p:nvPr/>
        </p:nvSpPr>
        <p:spPr>
          <a:xfrm>
            <a:off x="7883491" y="4070211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91E6AF-8BC4-093E-44ED-ABCE00E347D4}"/>
              </a:ext>
            </a:extLst>
          </p:cNvPr>
          <p:cNvSpPr txBox="1"/>
          <p:nvPr/>
        </p:nvSpPr>
        <p:spPr>
          <a:xfrm>
            <a:off x="9735165" y="410014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0DD96E-2C96-D825-162A-6495BCCD9714}"/>
              </a:ext>
            </a:extLst>
          </p:cNvPr>
          <p:cNvSpPr txBox="1"/>
          <p:nvPr/>
        </p:nvSpPr>
        <p:spPr>
          <a:xfrm>
            <a:off x="11157667" y="4126353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81EED6-1C87-F9E1-CE04-9BAD1E5EC3F9}"/>
              </a:ext>
            </a:extLst>
          </p:cNvPr>
          <p:cNvSpPr txBox="1"/>
          <p:nvPr/>
        </p:nvSpPr>
        <p:spPr>
          <a:xfrm rot="16200000">
            <a:off x="5987835" y="3382615"/>
            <a:ext cx="674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DA1726-5D21-6E1B-AF88-CE6153E8E31D}"/>
              </a:ext>
            </a:extLst>
          </p:cNvPr>
          <p:cNvSpPr txBox="1"/>
          <p:nvPr/>
        </p:nvSpPr>
        <p:spPr>
          <a:xfrm>
            <a:off x="6080358" y="1930280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8E408A-0649-6841-557A-5BADC601527A}"/>
              </a:ext>
            </a:extLst>
          </p:cNvPr>
          <p:cNvSpPr txBox="1"/>
          <p:nvPr/>
        </p:nvSpPr>
        <p:spPr>
          <a:xfrm>
            <a:off x="2549385" y="193822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D7A7B3-21B8-2E99-FE67-485251EF10A3}"/>
              </a:ext>
            </a:extLst>
          </p:cNvPr>
          <p:cNvSpPr txBox="1"/>
          <p:nvPr/>
        </p:nvSpPr>
        <p:spPr>
          <a:xfrm rot="16200000">
            <a:off x="5037502" y="227631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241463-ABA0-E2CE-D39C-244432E62E2C}"/>
              </a:ext>
            </a:extLst>
          </p:cNvPr>
          <p:cNvSpPr txBox="1"/>
          <p:nvPr/>
        </p:nvSpPr>
        <p:spPr>
          <a:xfrm rot="16200000">
            <a:off x="3979509" y="227631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0A17A7-FF9C-D649-3EFC-BB026CC3417A}"/>
              </a:ext>
            </a:extLst>
          </p:cNvPr>
          <p:cNvSpPr txBox="1"/>
          <p:nvPr/>
        </p:nvSpPr>
        <p:spPr>
          <a:xfrm rot="16200000">
            <a:off x="4531194" y="227631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53BF28-BEDD-0DD6-AD42-43D01CDBF36F}"/>
              </a:ext>
            </a:extLst>
          </p:cNvPr>
          <p:cNvSpPr txBox="1"/>
          <p:nvPr/>
        </p:nvSpPr>
        <p:spPr>
          <a:xfrm>
            <a:off x="7908337" y="5337083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FF2DF1-E452-BB95-7E23-7202556207E8}"/>
              </a:ext>
            </a:extLst>
          </p:cNvPr>
          <p:cNvSpPr txBox="1"/>
          <p:nvPr/>
        </p:nvSpPr>
        <p:spPr>
          <a:xfrm>
            <a:off x="9687434" y="5344163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AA7524-AEFF-EDD7-D8B7-213A0A413A13}"/>
              </a:ext>
            </a:extLst>
          </p:cNvPr>
          <p:cNvSpPr txBox="1"/>
          <p:nvPr/>
        </p:nvSpPr>
        <p:spPr>
          <a:xfrm>
            <a:off x="7165606" y="1169938"/>
            <a:ext cx="13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/>
                </a:solidFill>
              </a:rPr>
              <a:t>Cryo</a:t>
            </a:r>
            <a:r>
              <a:rPr lang="en-US" b="1" dirty="0">
                <a:solidFill>
                  <a:schemeClr val="accent4"/>
                </a:solidFill>
              </a:rPr>
              <a:t> Plant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9FA2B1-7804-858F-27B9-4D4F3733EEDF}"/>
              </a:ext>
            </a:extLst>
          </p:cNvPr>
          <p:cNvSpPr txBox="1"/>
          <p:nvPr/>
        </p:nvSpPr>
        <p:spPr>
          <a:xfrm>
            <a:off x="8630352" y="3048666"/>
            <a:ext cx="32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Distribution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9B2D551-9AA7-2F8E-9508-A66D921C5573}"/>
              </a:ext>
            </a:extLst>
          </p:cNvPr>
          <p:cNvSpPr txBox="1"/>
          <p:nvPr/>
        </p:nvSpPr>
        <p:spPr>
          <a:xfrm>
            <a:off x="5441722" y="5145954"/>
            <a:ext cx="211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 QM    </a:t>
            </a:r>
            <a:r>
              <a:rPr lang="en-US" sz="1200" b="1" dirty="0">
                <a:solidFill>
                  <a:srgbClr val="FF0066"/>
                </a:solidFill>
              </a:rPr>
              <a:t>(30x)</a:t>
            </a:r>
            <a:endParaRPr lang="en-GB" sz="1200" b="1" dirty="0">
              <a:solidFill>
                <a:srgbClr val="FF0066"/>
              </a:solidFill>
            </a:endParaRPr>
          </a:p>
        </p:txBody>
      </p:sp>
      <p:pic>
        <p:nvPicPr>
          <p:cNvPr id="1026" name="Picture 2" descr="CE marking - Wikipedia">
            <a:extLst>
              <a:ext uri="{FF2B5EF4-FFF2-40B4-BE49-F238E27FC236}">
                <a16:creationId xmlns:a16="http://schemas.microsoft.com/office/drawing/2014/main" id="{B82D4D55-8FA4-E4CA-6AF7-353D8E46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382" y="1546754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E marking - Wikipedia">
            <a:extLst>
              <a:ext uri="{FF2B5EF4-FFF2-40B4-BE49-F238E27FC236}">
                <a16:creationId xmlns:a16="http://schemas.microsoft.com/office/drawing/2014/main" id="{06E45C2D-79D0-7F92-3038-6E93773A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634" y="3393528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 marking - Wikipedia">
            <a:extLst>
              <a:ext uri="{FF2B5EF4-FFF2-40B4-BE49-F238E27FC236}">
                <a16:creationId xmlns:a16="http://schemas.microsoft.com/office/drawing/2014/main" id="{CB2853E3-032C-9AA5-DD31-B9A601FD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459" y="5060116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E marking - Wikipedia">
            <a:extLst>
              <a:ext uri="{FF2B5EF4-FFF2-40B4-BE49-F238E27FC236}">
                <a16:creationId xmlns:a16="http://schemas.microsoft.com/office/drawing/2014/main" id="{D5B031A1-08C4-C5B4-87D1-7D779566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947" y="5075426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C0310C7-48FA-B06A-FA2B-611D9AC07C9F}"/>
              </a:ext>
            </a:extLst>
          </p:cNvPr>
          <p:cNvSpPr/>
          <p:nvPr/>
        </p:nvSpPr>
        <p:spPr>
          <a:xfrm>
            <a:off x="1132594" y="743696"/>
            <a:ext cx="10941420" cy="5432258"/>
          </a:xfrm>
          <a:prstGeom prst="rect">
            <a:avLst/>
          </a:prstGeom>
          <a:solidFill>
            <a:schemeClr val="accent2">
              <a:alpha val="69000"/>
            </a:schemeClr>
          </a:solidFill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6D6F2-90C0-EBBC-C331-3357F83C370C}"/>
              </a:ext>
            </a:extLst>
          </p:cNvPr>
          <p:cNvSpPr txBox="1"/>
          <p:nvPr/>
        </p:nvSpPr>
        <p:spPr>
          <a:xfrm>
            <a:off x="102615" y="3513420"/>
            <a:ext cx="5321509" cy="2487861"/>
          </a:xfrm>
          <a:prstGeom prst="rect">
            <a:avLst/>
          </a:prstGeom>
          <a:pattFill prst="smConfetti">
            <a:fgClr>
              <a:schemeClr val="accent2"/>
            </a:fgClr>
            <a:bgClr>
              <a:schemeClr val="bg1"/>
            </a:bgClr>
          </a:patt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00722"/>
                      <a:gd name="connsiteY0" fmla="*/ 0 h 1747146"/>
                      <a:gd name="connsiteX1" fmla="*/ 6700722 w 6700722"/>
                      <a:gd name="connsiteY1" fmla="*/ 0 h 1747146"/>
                      <a:gd name="connsiteX2" fmla="*/ 6700722 w 6700722"/>
                      <a:gd name="connsiteY2" fmla="*/ 1747146 h 1747146"/>
                      <a:gd name="connsiteX3" fmla="*/ 0 w 6700722"/>
                      <a:gd name="connsiteY3" fmla="*/ 1747146 h 1747146"/>
                      <a:gd name="connsiteX4" fmla="*/ 0 w 6700722"/>
                      <a:gd name="connsiteY4" fmla="*/ 0 h 174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0722" h="1747146" fill="none" extrusionOk="0">
                        <a:moveTo>
                          <a:pt x="0" y="0"/>
                        </a:moveTo>
                        <a:cubicBezTo>
                          <a:pt x="2760743" y="-49533"/>
                          <a:pt x="4032546" y="-14809"/>
                          <a:pt x="6700722" y="0"/>
                        </a:cubicBezTo>
                        <a:cubicBezTo>
                          <a:pt x="6714777" y="865184"/>
                          <a:pt x="6690428" y="937701"/>
                          <a:pt x="6700722" y="1747146"/>
                        </a:cubicBezTo>
                        <a:cubicBezTo>
                          <a:pt x="4721399" y="1698915"/>
                          <a:pt x="2388121" y="1831601"/>
                          <a:pt x="0" y="1747146"/>
                        </a:cubicBezTo>
                        <a:cubicBezTo>
                          <a:pt x="66274" y="1510592"/>
                          <a:pt x="147733" y="315081"/>
                          <a:pt x="0" y="0"/>
                        </a:cubicBezTo>
                        <a:close/>
                      </a:path>
                      <a:path w="6700722" h="1747146" stroke="0" extrusionOk="0">
                        <a:moveTo>
                          <a:pt x="0" y="0"/>
                        </a:moveTo>
                        <a:cubicBezTo>
                          <a:pt x="1743186" y="118645"/>
                          <a:pt x="5379868" y="116012"/>
                          <a:pt x="6700722" y="0"/>
                        </a:cubicBezTo>
                        <a:cubicBezTo>
                          <a:pt x="6841928" y="200751"/>
                          <a:pt x="6646143" y="961064"/>
                          <a:pt x="6700722" y="1747146"/>
                        </a:cubicBezTo>
                        <a:cubicBezTo>
                          <a:pt x="4146553" y="1881746"/>
                          <a:pt x="1636827" y="1589950"/>
                          <a:pt x="0" y="1747146"/>
                        </a:cubicBezTo>
                        <a:cubicBezTo>
                          <a:pt x="154523" y="1346638"/>
                          <a:pt x="83326" y="7332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sz="1500" b="1" dirty="0">
                <a:solidFill>
                  <a:schemeClr val="tx1"/>
                </a:solidFill>
              </a:rPr>
              <a:t>What is needed to declare PED compliance (by SCK CEN) for the complete </a:t>
            </a:r>
            <a:r>
              <a:rPr lang="en-US" sz="1500" b="1" dirty="0" err="1">
                <a:solidFill>
                  <a:schemeClr val="tx1"/>
                </a:solidFill>
              </a:rPr>
              <a:t>Cryo</a:t>
            </a:r>
            <a:r>
              <a:rPr lang="en-US" sz="1500" b="1" dirty="0">
                <a:solidFill>
                  <a:schemeClr val="tx1"/>
                </a:solidFill>
              </a:rPr>
              <a:t> System? </a:t>
            </a:r>
            <a:br>
              <a:rPr lang="en-US" sz="1500" b="1" dirty="0">
                <a:solidFill>
                  <a:schemeClr val="tx1"/>
                </a:solidFill>
              </a:rPr>
            </a:br>
            <a:endParaRPr lang="en-US" sz="1500" b="1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500" b="1" dirty="0">
                <a:solidFill>
                  <a:schemeClr val="tx1"/>
                </a:solidFill>
              </a:rPr>
              <a:t>What is the minimum content of the technical file?</a:t>
            </a:r>
            <a:br>
              <a:rPr lang="en-US" sz="1500" b="1" dirty="0">
                <a:solidFill>
                  <a:schemeClr val="tx1"/>
                </a:solidFill>
              </a:rPr>
            </a:br>
            <a:endParaRPr lang="en-US" sz="1500" b="1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</a:rPr>
              <a:t>Is there any specific documentation that we need to receive from the contractors? Test reports, material certificates,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</a:rPr>
              <a:t>Are there any tests required on the assembled system to be carried out onsite (in Mol) 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E90A5-4F5C-D0CB-1F58-2FB4663C2EF4}"/>
              </a:ext>
            </a:extLst>
          </p:cNvPr>
          <p:cNvSpPr txBox="1"/>
          <p:nvPr/>
        </p:nvSpPr>
        <p:spPr>
          <a:xfrm>
            <a:off x="10019859" y="746664"/>
            <a:ext cx="217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Cryogenic system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24" name="Picture 2" descr="CE marking - Wikipedia">
            <a:extLst>
              <a:ext uri="{FF2B5EF4-FFF2-40B4-BE49-F238E27FC236}">
                <a16:creationId xmlns:a16="http://schemas.microsoft.com/office/drawing/2014/main" id="{89A47481-EB68-2B2A-E681-CAF144F1A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914" y="1128549"/>
            <a:ext cx="295235" cy="2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1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E3396F7-E7CA-46F8-9F2B-7BCB0D71C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/>
          <a:lstStyle/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500" y="985600"/>
            <a:ext cx="10287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2000" b="1" dirty="0">
                <a:solidFill>
                  <a:schemeClr val="accent2"/>
                </a:solidFill>
              </a:rPr>
              <a:t>Copyright © SCK</a:t>
            </a:r>
            <a:r>
              <a:rPr lang="en-GB" sz="2000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GB" sz="2000" b="1" dirty="0">
                <a:solidFill>
                  <a:schemeClr val="accent2"/>
                </a:solidFill>
              </a:rPr>
              <a:t>CEN</a:t>
            </a:r>
          </a:p>
          <a:p>
            <a:pPr algn="ctr">
              <a:spcBef>
                <a:spcPct val="0"/>
              </a:spcBef>
            </a:pPr>
            <a:endParaRPr lang="en-GB" sz="1400" b="1" dirty="0"/>
          </a:p>
          <a:p>
            <a:pPr algn="ctr">
              <a:spcBef>
                <a:spcPct val="0"/>
              </a:spcBef>
            </a:pPr>
            <a:r>
              <a:rPr lang="en-GB" sz="1400" dirty="0"/>
              <a:t>PLEASE NOTE!</a:t>
            </a:r>
          </a:p>
          <a:p>
            <a:pPr algn="ctr">
              <a:spcBef>
                <a:spcPct val="0"/>
              </a:spcBef>
            </a:pPr>
            <a:r>
              <a:rPr lang="en-US" sz="1400" dirty="0"/>
              <a:t>This presentation contains data, information and formats for dedicated use only and may not be communicated, copied, reproduced, distributed or cited without the explicit written permission of SCK CEN.</a:t>
            </a:r>
            <a:br>
              <a:rPr lang="en-US" sz="1400" dirty="0"/>
            </a:br>
            <a:r>
              <a:rPr lang="en-US" sz="1400" dirty="0"/>
              <a:t>If this explicit written permission has been obtained, please reference the author, followed by ‘by courtesy of SCK CEN’.</a:t>
            </a:r>
          </a:p>
          <a:p>
            <a:pPr algn="ctr">
              <a:spcBef>
                <a:spcPct val="0"/>
              </a:spcBef>
            </a:pPr>
            <a:endParaRPr lang="en-US" sz="1400" dirty="0"/>
          </a:p>
          <a:p>
            <a:pPr algn="ctr">
              <a:spcBef>
                <a:spcPct val="0"/>
              </a:spcBef>
            </a:pPr>
            <a:r>
              <a:rPr lang="en-US" sz="1400" dirty="0"/>
              <a:t>Any infringement to this rule is illegal and entitles to claim damages from the infringer, without prejudice to any other right in case of granting a patent or registration in the field of intellectual property.</a:t>
            </a:r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r>
              <a:rPr lang="en-GB" sz="1400" b="1" dirty="0"/>
              <a:t>SCK CEN</a:t>
            </a:r>
          </a:p>
          <a:p>
            <a:pPr algn="ctr">
              <a:spcBef>
                <a:spcPct val="0"/>
              </a:spcBef>
            </a:pPr>
            <a:r>
              <a:rPr lang="en-GB" sz="1400" dirty="0"/>
              <a:t>Belgian Nuclear </a:t>
            </a:r>
            <a:r>
              <a:rPr lang="en-US" sz="1400" dirty="0"/>
              <a:t>Research</a:t>
            </a:r>
            <a:r>
              <a:rPr lang="en-GB" sz="1400" dirty="0"/>
              <a:t> Centre</a:t>
            </a:r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r>
              <a:rPr lang="en-GB" sz="1400" dirty="0"/>
              <a:t>Foundation of Public Utility</a:t>
            </a:r>
          </a:p>
          <a:p>
            <a:pPr algn="ctr">
              <a:spcBef>
                <a:spcPct val="0"/>
              </a:spcBef>
            </a:pPr>
            <a:endParaRPr lang="en-GB" sz="1400" dirty="0"/>
          </a:p>
          <a:p>
            <a:pPr algn="ctr">
              <a:spcBef>
                <a:spcPct val="0"/>
              </a:spcBef>
            </a:pPr>
            <a:r>
              <a:rPr lang="en-GB" sz="1400" dirty="0"/>
              <a:t>Registered Office: Avenue Herrmann-</a:t>
            </a:r>
            <a:r>
              <a:rPr lang="en-GB" sz="1400" dirty="0" err="1"/>
              <a:t>Debrouxlaan</a:t>
            </a:r>
            <a:r>
              <a:rPr lang="en-GB" sz="1400" dirty="0"/>
              <a:t> 40 – BE-1160 BRUSSELS</a:t>
            </a:r>
          </a:p>
          <a:p>
            <a:pPr algn="ctr">
              <a:spcBef>
                <a:spcPct val="0"/>
              </a:spcBef>
            </a:pPr>
            <a:r>
              <a:rPr lang="en-GB" sz="1400" dirty="0"/>
              <a:t>Operational Office: Boeretang 200 – BE-2400 MOL </a:t>
            </a:r>
          </a:p>
        </p:txBody>
      </p:sp>
    </p:spTree>
    <p:extLst>
      <p:ext uri="{BB962C8B-B14F-4D97-AF65-F5344CB8AC3E}">
        <p14:creationId xmlns:p14="http://schemas.microsoft.com/office/powerpoint/2010/main" val="18191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E84BEA1-8DBD-467A-B5C0-3B61FA3BF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6830" y="899933"/>
            <a:ext cx="5204357" cy="3276600"/>
          </a:xfrm>
        </p:spPr>
        <p:txBody>
          <a:bodyPr/>
          <a:lstStyle/>
          <a:p>
            <a:r>
              <a:rPr lang="nl-BE" dirty="0"/>
              <a:t>Intro project</a:t>
            </a:r>
          </a:p>
          <a:p>
            <a:r>
              <a:rPr lang="nl-BE" dirty="0"/>
              <a:t>PED compliance Cryo Module</a:t>
            </a:r>
          </a:p>
          <a:p>
            <a:r>
              <a:rPr lang="nl-BE" dirty="0"/>
              <a:t>PED compliance Cryo System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B86865A-82AC-4861-A1DE-962ACB3BF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324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20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US" dirty="0"/>
              <a:t>QM – Pressure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C9C5FE-BAF3-9F43-BA84-0383084EE51D}"/>
              </a:ext>
            </a:extLst>
          </p:cNvPr>
          <p:cNvSpPr/>
          <p:nvPr/>
        </p:nvSpPr>
        <p:spPr>
          <a:xfrm>
            <a:off x="329812" y="1122112"/>
            <a:ext cx="2362663" cy="280576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2CAB8-F12E-A21B-8499-78FA33F40AD9}"/>
              </a:ext>
            </a:extLst>
          </p:cNvPr>
          <p:cNvSpPr txBox="1"/>
          <p:nvPr/>
        </p:nvSpPr>
        <p:spPr>
          <a:xfrm>
            <a:off x="2081314" y="166267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00486D1-1354-273C-AD7F-1C81DDB7BF57}"/>
              </a:ext>
            </a:extLst>
          </p:cNvPr>
          <p:cNvSpPr/>
          <p:nvPr/>
        </p:nvSpPr>
        <p:spPr>
          <a:xfrm>
            <a:off x="811884" y="2072061"/>
            <a:ext cx="1322813" cy="14974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034D4B-94F3-7D92-8173-737A342FC593}"/>
              </a:ext>
            </a:extLst>
          </p:cNvPr>
          <p:cNvSpPr/>
          <p:nvPr/>
        </p:nvSpPr>
        <p:spPr>
          <a:xfrm>
            <a:off x="1056753" y="2551759"/>
            <a:ext cx="614150" cy="1681106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293C8-002F-7CDC-BF12-0F22A46C3093}"/>
              </a:ext>
            </a:extLst>
          </p:cNvPr>
          <p:cNvSpPr txBox="1"/>
          <p:nvPr/>
        </p:nvSpPr>
        <p:spPr>
          <a:xfrm>
            <a:off x="1073144" y="254078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A8283B-386F-B71E-2870-89A51304E661}"/>
              </a:ext>
            </a:extLst>
          </p:cNvPr>
          <p:cNvSpPr txBox="1"/>
          <p:nvPr/>
        </p:nvSpPr>
        <p:spPr>
          <a:xfrm>
            <a:off x="1605152" y="213199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F98C53-AA24-BDBF-D20B-9CD1EA030AFF}"/>
              </a:ext>
            </a:extLst>
          </p:cNvPr>
          <p:cNvSpPr txBox="1"/>
          <p:nvPr/>
        </p:nvSpPr>
        <p:spPr>
          <a:xfrm>
            <a:off x="2908207" y="132203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GB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F33280B-9547-ECB2-8318-F1A8DA0A5479}"/>
              </a:ext>
            </a:extLst>
          </p:cNvPr>
          <p:cNvSpPr/>
          <p:nvPr/>
        </p:nvSpPr>
        <p:spPr>
          <a:xfrm>
            <a:off x="1455171" y="2638122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56427F-A7D2-437E-4631-148A9E135AD3}"/>
              </a:ext>
            </a:extLst>
          </p:cNvPr>
          <p:cNvSpPr/>
          <p:nvPr/>
        </p:nvSpPr>
        <p:spPr>
          <a:xfrm>
            <a:off x="1958645" y="2229334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01B5E3-EE47-C9ED-F0A1-190C0A3B7540}"/>
              </a:ext>
            </a:extLst>
          </p:cNvPr>
          <p:cNvSpPr/>
          <p:nvPr/>
        </p:nvSpPr>
        <p:spPr>
          <a:xfrm>
            <a:off x="2476743" y="1760009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6E1345-0DB8-B38B-2EC9-F76E5C3D57BF}"/>
              </a:ext>
            </a:extLst>
          </p:cNvPr>
          <p:cNvSpPr/>
          <p:nvPr/>
        </p:nvSpPr>
        <p:spPr>
          <a:xfrm>
            <a:off x="1127150" y="2969585"/>
            <a:ext cx="478001" cy="226889"/>
          </a:xfrm>
          <a:prstGeom prst="round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71E5A87-B58A-E8C8-04F7-3048EF9A723D}"/>
              </a:ext>
            </a:extLst>
          </p:cNvPr>
          <p:cNvSpPr/>
          <p:nvPr/>
        </p:nvSpPr>
        <p:spPr>
          <a:xfrm>
            <a:off x="1563037" y="3664104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E121ECF-D12E-7341-F36E-B7DDD5579D11}"/>
              </a:ext>
            </a:extLst>
          </p:cNvPr>
          <p:cNvSpPr/>
          <p:nvPr/>
        </p:nvSpPr>
        <p:spPr>
          <a:xfrm>
            <a:off x="1549495" y="4004374"/>
            <a:ext cx="431464" cy="174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A31D42-BFD2-E858-0C45-7D82C5CEDF7D}"/>
              </a:ext>
            </a:extLst>
          </p:cNvPr>
          <p:cNvSpPr txBox="1"/>
          <p:nvPr/>
        </p:nvSpPr>
        <p:spPr>
          <a:xfrm>
            <a:off x="3887473" y="4197971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Footnote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2b, L: Capped by CV560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3a/b, L: </a:t>
            </a:r>
            <a:r>
              <a:rPr lang="en-US" sz="1100" dirty="0"/>
              <a:t>Capped</a:t>
            </a:r>
            <a:r>
              <a:rPr lang="en-GB" sz="1100" dirty="0"/>
              <a:t> by BD560&amp;1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3b, Q: </a:t>
            </a:r>
            <a:r>
              <a:rPr lang="en-US" sz="1100" dirty="0"/>
              <a:t>Capped</a:t>
            </a:r>
            <a:r>
              <a:rPr lang="en-GB" sz="1100" dirty="0"/>
              <a:t> by INVACs BD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08BF59E-1263-EBF8-DE83-38BAF74E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03" y="743643"/>
            <a:ext cx="8105294" cy="3324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5B30FD-1089-9DC2-08F8-06B8381D9842}"/>
              </a:ext>
            </a:extLst>
          </p:cNvPr>
          <p:cNvSpPr txBox="1"/>
          <p:nvPr/>
        </p:nvSpPr>
        <p:spPr>
          <a:xfrm>
            <a:off x="10981267" y="94919"/>
            <a:ext cx="1976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ALX/91198270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DA7E9-2038-F9BB-8935-AD24E9BFA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604" y="4577019"/>
            <a:ext cx="1721301" cy="1969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CAB4FD-5262-40F2-B5B0-E1C98CB3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44" y="5096933"/>
            <a:ext cx="2091703" cy="14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3">
            <a:extLst>
              <a:ext uri="{FF2B5EF4-FFF2-40B4-BE49-F238E27FC236}">
                <a16:creationId xmlns:a16="http://schemas.microsoft.com/office/drawing/2014/main" id="{8D84303D-7E10-4FFB-AD34-FC62D9C9F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9769423E-69A7-6856-8BD8-70E08674A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306074"/>
              </p:ext>
            </p:extLst>
          </p:nvPr>
        </p:nvGraphicFramePr>
        <p:xfrm>
          <a:off x="481319" y="693732"/>
          <a:ext cx="10632631" cy="253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1" name="Rectangle 190">
            <a:extLst>
              <a:ext uri="{FF2B5EF4-FFF2-40B4-BE49-F238E27FC236}">
                <a16:creationId xmlns:a16="http://schemas.microsoft.com/office/drawing/2014/main" id="{E58C5A7D-6500-1E86-01D7-C00F4ABAA721}"/>
              </a:ext>
            </a:extLst>
          </p:cNvPr>
          <p:cNvSpPr/>
          <p:nvPr/>
        </p:nvSpPr>
        <p:spPr>
          <a:xfrm>
            <a:off x="197164" y="745922"/>
            <a:ext cx="1931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SBS Breakdown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-11536" y="70613"/>
            <a:ext cx="5390932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Cryocell</a:t>
            </a:r>
            <a:r>
              <a:rPr lang="en-US" dirty="0"/>
              <a:t> (QCELL)</a:t>
            </a:r>
          </a:p>
        </p:txBody>
      </p:sp>
      <p:pic>
        <p:nvPicPr>
          <p:cNvPr id="65" name="Image 1">
            <a:extLst>
              <a:ext uri="{FF2B5EF4-FFF2-40B4-BE49-F238E27FC236}">
                <a16:creationId xmlns:a16="http://schemas.microsoft.com/office/drawing/2014/main" id="{A2DDF955-3A21-79D8-3430-3D6E142F28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7" t="13250"/>
          <a:stretch/>
        </p:blipFill>
        <p:spPr>
          <a:xfrm flipH="1">
            <a:off x="5391498" y="4265994"/>
            <a:ext cx="1217666" cy="162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B5C9DE1-4E04-8471-67AB-23E9F008A2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7449"/>
          <a:stretch/>
        </p:blipFill>
        <p:spPr>
          <a:xfrm>
            <a:off x="3215197" y="4265994"/>
            <a:ext cx="1438376" cy="1620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27ED398-4459-92E0-4FEC-2D9502F2EE9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42" b="91071" l="13670" r="876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3" t="2517" r="13173" b="8333"/>
          <a:stretch/>
        </p:blipFill>
        <p:spPr>
          <a:xfrm>
            <a:off x="10068379" y="4265994"/>
            <a:ext cx="1566505" cy="162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B1C84C-C24A-C786-BB8C-594EF64E24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7089" y="4265994"/>
            <a:ext cx="1983363" cy="1620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B6E4027-86C0-D265-64FC-E41574E2EA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r="21327"/>
          <a:stretch/>
        </p:blipFill>
        <p:spPr>
          <a:xfrm>
            <a:off x="418577" y="4265994"/>
            <a:ext cx="2058695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0CB10BA-10FC-348D-0E61-550F329C35F3}"/>
              </a:ext>
            </a:extLst>
          </p:cNvPr>
          <p:cNvSpPr txBox="1"/>
          <p:nvPr/>
        </p:nvSpPr>
        <p:spPr>
          <a:xfrm>
            <a:off x="5714035" y="5988511"/>
            <a:ext cx="5725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TUN</a:t>
            </a:r>
            <a:endParaRPr lang="en-GB" b="1" dirty="0">
              <a:latin typeface="Arial Narrow" panose="020B060602020203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9C2E17-C119-D22D-15D5-551318B50A3E}"/>
              </a:ext>
            </a:extLst>
          </p:cNvPr>
          <p:cNvSpPr txBox="1"/>
          <p:nvPr/>
        </p:nvSpPr>
        <p:spPr>
          <a:xfrm>
            <a:off x="3584770" y="5988511"/>
            <a:ext cx="69923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CPLR</a:t>
            </a:r>
            <a:endParaRPr lang="en-GB" b="1" dirty="0">
              <a:latin typeface="Arial Narrow" panose="020B060602020203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AF58622-5C45-9BAF-BD1D-87A85DE22E97}"/>
              </a:ext>
            </a:extLst>
          </p:cNvPr>
          <p:cNvSpPr txBox="1"/>
          <p:nvPr/>
        </p:nvSpPr>
        <p:spPr>
          <a:xfrm>
            <a:off x="1162941" y="5988511"/>
            <a:ext cx="56996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CAV</a:t>
            </a:r>
            <a:endParaRPr lang="en-GB" b="1" dirty="0">
              <a:latin typeface="Arial Narrow" panose="020B060602020203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CCFE17-2B6F-BFCC-A5BC-870BA207B74A}"/>
              </a:ext>
            </a:extLst>
          </p:cNvPr>
          <p:cNvSpPr txBox="1"/>
          <p:nvPr/>
        </p:nvSpPr>
        <p:spPr>
          <a:xfrm>
            <a:off x="8030833" y="5988511"/>
            <a:ext cx="6158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MGS</a:t>
            </a:r>
            <a:endParaRPr lang="en-GB" b="1" dirty="0">
              <a:latin typeface="Arial Narrow" panose="020B060602020203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E98E965-7A4C-1B33-2303-E0FC1EFCB52B}"/>
              </a:ext>
            </a:extLst>
          </p:cNvPr>
          <p:cNvSpPr txBox="1"/>
          <p:nvPr/>
        </p:nvSpPr>
        <p:spPr>
          <a:xfrm>
            <a:off x="10485986" y="5988511"/>
            <a:ext cx="73129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QMST</a:t>
            </a:r>
            <a:endParaRPr lang="en-GB" b="1" dirty="0">
              <a:latin typeface="Arial Narrow" panose="020B0606020202030204" pitchFamily="34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D6E3574-C401-5ECE-CE57-659F34543F6D}"/>
              </a:ext>
            </a:extLst>
          </p:cNvPr>
          <p:cNvCxnSpPr/>
          <p:nvPr/>
        </p:nvCxnSpPr>
        <p:spPr>
          <a:xfrm>
            <a:off x="418577" y="3879273"/>
            <a:ext cx="114778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4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142D7-5FC4-4556-8FBB-10FE45B894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45453" r="13556"/>
          <a:stretch/>
        </p:blipFill>
        <p:spPr>
          <a:xfrm>
            <a:off x="106989" y="2857500"/>
            <a:ext cx="11882059" cy="26242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</a:t>
            </a:fld>
            <a:endParaRPr lang="en-BE" dirty="0"/>
          </a:p>
        </p:txBody>
      </p:sp>
      <p:sp>
        <p:nvSpPr>
          <p:cNvPr id="2" name="TextBox 1"/>
          <p:cNvSpPr txBox="1"/>
          <p:nvPr/>
        </p:nvSpPr>
        <p:spPr>
          <a:xfrm>
            <a:off x="3742748" y="542928"/>
            <a:ext cx="9017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ADS technology demonstrator at pre-industrial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Flexible irradiation facility </a:t>
            </a:r>
            <a:r>
              <a:rPr lang="en-US" sz="1400" dirty="0"/>
              <a:t>(Radio isotope production, reactor fuel research, </a:t>
            </a:r>
            <a:r>
              <a:rPr lang="en-150" sz="1400" dirty="0"/>
              <a:t>…</a:t>
            </a:r>
            <a:r>
              <a:rPr lang="en-US" sz="1400" dirty="0"/>
              <a:t>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 SCK CEN </a:t>
            </a:r>
            <a:r>
              <a:rPr lang="en-150" sz="2400" dirty="0"/>
              <a:t>–</a:t>
            </a:r>
            <a:r>
              <a:rPr lang="en-US" sz="2400" dirty="0"/>
              <a:t> the Belgian nuclear research center</a:t>
            </a: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3774146"/>
            <a:ext cx="1634458" cy="2315338"/>
          </a:xfrm>
          <a:prstGeom prst="rect">
            <a:avLst/>
          </a:prstGeom>
        </p:spPr>
      </p:pic>
      <p:sp>
        <p:nvSpPr>
          <p:cNvPr id="173" name="Rectangle 172"/>
          <p:cNvSpPr/>
          <p:nvPr/>
        </p:nvSpPr>
        <p:spPr>
          <a:xfrm>
            <a:off x="8497109" y="5661031"/>
            <a:ext cx="2130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kumimoji="0" lang="en-US" sz="1800" b="1" u="none" strike="noStrike" kern="1200" cap="small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SUBCRITICAL REACTOR (</a:t>
            </a:r>
            <a:r>
              <a:rPr lang="en-US" b="1" dirty="0"/>
              <a:t>~</a:t>
            </a:r>
            <a:r>
              <a:rPr kumimoji="0" lang="en-US" sz="1800" b="1" u="none" strike="noStrike" kern="1200" cap="small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70MWth)</a:t>
            </a:r>
            <a:r>
              <a:rPr kumimoji="0" lang="en-US" sz="1800" b="1" u="none" strike="noStrike" kern="1200" cap="small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800" b="1" u="none" strike="noStrike" kern="1200" cap="small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434139" y="5594205"/>
            <a:ext cx="68980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 </a:t>
            </a:r>
            <a:r>
              <a:rPr kumimoji="0" lang="en-US" sz="2000" b="1" u="none" strike="noStrike" kern="1200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MeV </a:t>
            </a:r>
            <a:r>
              <a:rPr lang="en-US" sz="2000" b="1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Protons, </a:t>
            </a:r>
            <a:r>
              <a:rPr kumimoji="0" lang="en-US" sz="2000" b="1" u="none" strike="noStrike" kern="1200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4mA - CW</a:t>
            </a:r>
          </a:p>
          <a:p>
            <a:pPr lvl="0" algn="ctr">
              <a:defRPr/>
            </a:pPr>
            <a:r>
              <a:rPr lang="en-US" sz="2000" b="1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 &gt; 250h for beam trips over 3s</a:t>
            </a:r>
          </a:p>
          <a:p>
            <a:pPr lvl="0" algn="ctr">
              <a:defRPr/>
            </a:pPr>
            <a:r>
              <a:rPr lang="en-US" sz="2000" b="1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 of SC-cavities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A468BFE-9A73-FB7F-0594-DA0BC51C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657" y="576699"/>
            <a:ext cx="2712353" cy="18986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2836A6-4472-4829-CAF5-09828761B1A8}"/>
              </a:ext>
            </a:extLst>
          </p:cNvPr>
          <p:cNvSpPr txBox="1">
            <a:spLocks/>
          </p:cNvSpPr>
          <p:nvPr/>
        </p:nvSpPr>
        <p:spPr>
          <a:xfrm>
            <a:off x="43973" y="26459"/>
            <a:ext cx="10658475" cy="7112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MYRRHA, project introduction</a:t>
            </a:r>
            <a:br>
              <a:rPr lang="en-US" sz="3200" b="0" i="1" dirty="0"/>
            </a:b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55111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14" name="Oval 13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8264" y="230650"/>
            <a:ext cx="10658475" cy="711201"/>
          </a:xfrm>
        </p:spPr>
        <p:txBody>
          <a:bodyPr>
            <a:noAutofit/>
          </a:bodyPr>
          <a:lstStyle/>
          <a:p>
            <a:r>
              <a:rPr lang="en-US" sz="3200" dirty="0"/>
              <a:t>MYRRHA, </a:t>
            </a:r>
            <a:r>
              <a:rPr lang="en-US" sz="3200" i="1" dirty="0"/>
              <a:t>a phased approach</a:t>
            </a:r>
            <a:br>
              <a:rPr lang="en-US" sz="3200" b="0" i="1" dirty="0"/>
            </a:br>
            <a:endParaRPr lang="en-US" sz="3200" b="0" i="1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88" name="Rectangle 87"/>
          <p:cNvSpPr/>
          <p:nvPr/>
        </p:nvSpPr>
        <p:spPr>
          <a:xfrm>
            <a:off x="8180385" y="5496377"/>
            <a:ext cx="2042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1" i="1" u="none" strike="noStrike" kern="1200" cap="small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Phase 3 -</a:t>
            </a:r>
            <a:r>
              <a:rPr kumimoji="0" lang="en-US" sz="1800" b="1" i="1" u="none" strike="noStrike" kern="1200" cap="small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Reactor</a:t>
            </a:r>
            <a:endParaRPr lang="en-US" b="1" i="1" cap="small" dirty="0">
              <a:solidFill>
                <a:srgbClr val="4472C4">
                  <a:lumMod val="7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 flipH="1">
            <a:off x="325542" y="1255751"/>
            <a:ext cx="2336679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Phase 1 - </a:t>
            </a:r>
            <a:r>
              <a:rPr lang="en-US" b="1" cap="small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 M</a:t>
            </a:r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b="1" cap="small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799194" y="721056"/>
            <a:ext cx="27391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800" b="1" i="1" u="none" strike="noStrike" kern="1200" cap="small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Phase 2 - </a:t>
            </a:r>
            <a:r>
              <a:rPr lang="en-US" b="1" i="1" cap="small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600 </a:t>
            </a:r>
            <a:r>
              <a:rPr lang="en-US" b="1" cap="small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b="1" cap="small" dirty="0">
                <a:solidFill>
                  <a:srgbClr val="4472C4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endParaRPr kumimoji="0" lang="en-US" sz="1800" b="1" i="1" u="none" strike="noStrike" kern="1200" cap="small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4" name="Straight Arrow Connector 23"/>
          <p:cNvCxnSpPr>
            <a:cxnSpLocks/>
            <a:stCxn id="97" idx="2"/>
          </p:cNvCxnSpPr>
          <p:nvPr/>
        </p:nvCxnSpPr>
        <p:spPr>
          <a:xfrm flipH="1">
            <a:off x="7592867" y="1090388"/>
            <a:ext cx="575910" cy="159767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cxnSpLocks/>
            <a:stCxn id="88" idx="0"/>
          </p:cNvCxnSpPr>
          <p:nvPr/>
        </p:nvCxnSpPr>
        <p:spPr>
          <a:xfrm flipV="1">
            <a:off x="9201530" y="4943014"/>
            <a:ext cx="1329163" cy="553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325542" y="2872340"/>
            <a:ext cx="4998199" cy="273600"/>
          </a:xfrm>
          <a:prstGeom prst="rect">
            <a:avLst/>
          </a:prstGeom>
          <a:solidFill>
            <a:srgbClr val="FF0000">
              <a:alpha val="28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/>
          <p:cNvCxnSpPr>
            <a:cxnSpLocks/>
            <a:stCxn id="91" idx="2"/>
          </p:cNvCxnSpPr>
          <p:nvPr/>
        </p:nvCxnSpPr>
        <p:spPr>
          <a:xfrm>
            <a:off x="1493881" y="1625083"/>
            <a:ext cx="805307" cy="120164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7356DFF-C142-1137-B456-1DCBBAAAE511}"/>
              </a:ext>
            </a:extLst>
          </p:cNvPr>
          <p:cNvSpPr/>
          <p:nvPr/>
        </p:nvSpPr>
        <p:spPr>
          <a:xfrm>
            <a:off x="3745523" y="2198077"/>
            <a:ext cx="503219" cy="681438"/>
          </a:xfrm>
          <a:prstGeom prst="rect">
            <a:avLst/>
          </a:prstGeom>
          <a:solidFill>
            <a:srgbClr val="FF0000">
              <a:alpha val="28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20F9F89-7AB3-9DAE-BA60-01D5D9DB5D96}"/>
              </a:ext>
            </a:extLst>
          </p:cNvPr>
          <p:cNvSpPr/>
          <p:nvPr/>
        </p:nvSpPr>
        <p:spPr>
          <a:xfrm>
            <a:off x="325542" y="4373065"/>
            <a:ext cx="4417331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1" i="1" cap="small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 1 – currently being Constructed</a:t>
            </a:r>
          </a:p>
          <a:p>
            <a:endParaRPr lang="en-US" b="1" i="1" cap="small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i="1" cap="small" dirty="0">
                <a:solidFill>
                  <a:srgbClr val="C00000"/>
                </a:solidFill>
                <a:cs typeface="Segoe UI" panose="020B0502040204020203" pitchFamily="34" charset="0"/>
              </a:rPr>
              <a:t>Linear Particle Accelerator</a:t>
            </a:r>
          </a:p>
          <a:p>
            <a:r>
              <a:rPr lang="en-US" b="1" i="1" cap="small" dirty="0">
                <a:solidFill>
                  <a:srgbClr val="C00000"/>
                </a:solidFill>
                <a:cs typeface="Segoe UI" panose="020B0502040204020203" pitchFamily="34" charset="0"/>
              </a:rPr>
              <a:t>100 MeV Protons, 4mA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670628-5720-DC45-1988-FDED072BC6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45453" r="13556" b="15774"/>
          <a:stretch/>
        </p:blipFill>
        <p:spPr>
          <a:xfrm>
            <a:off x="232758" y="2165907"/>
            <a:ext cx="11882059" cy="186536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6047162-B043-7E61-9038-55576E9F55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542" y="3022588"/>
            <a:ext cx="1634458" cy="23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36435" y="232358"/>
            <a:ext cx="10658475" cy="571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Building &amp; infrastructure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504" y="1200345"/>
            <a:ext cx="5712872" cy="284628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758458" y="2351145"/>
            <a:ext cx="3021020" cy="160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261385" y="2014268"/>
            <a:ext cx="2428792" cy="2184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9" name="TextBox 14"/>
          <p:cNvSpPr txBox="1"/>
          <p:nvPr/>
        </p:nvSpPr>
        <p:spPr>
          <a:xfrm>
            <a:off x="2778135" y="1966528"/>
            <a:ext cx="2584894" cy="31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100" dirty="0"/>
              <a:t>RF GALLERY</a:t>
            </a:r>
            <a:endParaRPr lang="en-US" sz="1100" dirty="0"/>
          </a:p>
        </p:txBody>
      </p:sp>
      <p:sp>
        <p:nvSpPr>
          <p:cNvPr id="50" name="Rectangle 49"/>
          <p:cNvSpPr/>
          <p:nvPr/>
        </p:nvSpPr>
        <p:spPr>
          <a:xfrm>
            <a:off x="1563075" y="1604670"/>
            <a:ext cx="2830818" cy="4042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1" name="TextBox 16"/>
          <p:cNvSpPr txBox="1"/>
          <p:nvPr/>
        </p:nvSpPr>
        <p:spPr>
          <a:xfrm>
            <a:off x="1809040" y="1709503"/>
            <a:ext cx="1738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Accelerator utilities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48015" y="1602910"/>
            <a:ext cx="713738" cy="350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3" name="TextBox 18"/>
          <p:cNvSpPr txBox="1"/>
          <p:nvPr/>
        </p:nvSpPr>
        <p:spPr>
          <a:xfrm>
            <a:off x="693588" y="1651068"/>
            <a:ext cx="709368" cy="31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100" dirty="0"/>
              <a:t>CRYO</a:t>
            </a:r>
            <a:endParaRPr lang="en-US" sz="1100" dirty="0"/>
          </a:p>
        </p:txBody>
      </p:sp>
      <p:sp>
        <p:nvSpPr>
          <p:cNvPr id="54" name="Rectangle 53"/>
          <p:cNvSpPr/>
          <p:nvPr/>
        </p:nvSpPr>
        <p:spPr>
          <a:xfrm>
            <a:off x="3675036" y="2509775"/>
            <a:ext cx="2041594" cy="31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7" name="Freeform 56"/>
          <p:cNvSpPr/>
          <p:nvPr/>
        </p:nvSpPr>
        <p:spPr>
          <a:xfrm>
            <a:off x="1793757" y="2522775"/>
            <a:ext cx="1878862" cy="1151277"/>
          </a:xfrm>
          <a:custGeom>
            <a:avLst/>
            <a:gdLst>
              <a:gd name="connsiteX0" fmla="*/ 301625 w 2857500"/>
              <a:gd name="connsiteY0" fmla="*/ 0 h 1752600"/>
              <a:gd name="connsiteX1" fmla="*/ 2857500 w 2857500"/>
              <a:gd name="connsiteY1" fmla="*/ 0 h 1752600"/>
              <a:gd name="connsiteX2" fmla="*/ 2857500 w 2857500"/>
              <a:gd name="connsiteY2" fmla="*/ 463550 h 1752600"/>
              <a:gd name="connsiteX3" fmla="*/ 2400300 w 2857500"/>
              <a:gd name="connsiteY3" fmla="*/ 463550 h 1752600"/>
              <a:gd name="connsiteX4" fmla="*/ 2400300 w 2857500"/>
              <a:gd name="connsiteY4" fmla="*/ 1273175 h 1752600"/>
              <a:gd name="connsiteX5" fmla="*/ 1800225 w 2857500"/>
              <a:gd name="connsiteY5" fmla="*/ 1273175 h 1752600"/>
              <a:gd name="connsiteX6" fmla="*/ 1800225 w 2857500"/>
              <a:gd name="connsiteY6" fmla="*/ 1152525 h 1752600"/>
              <a:gd name="connsiteX7" fmla="*/ 1428750 w 2857500"/>
              <a:gd name="connsiteY7" fmla="*/ 1152525 h 1752600"/>
              <a:gd name="connsiteX8" fmla="*/ 1428750 w 2857500"/>
              <a:gd name="connsiteY8" fmla="*/ 1657350 h 1752600"/>
              <a:gd name="connsiteX9" fmla="*/ 1022350 w 2857500"/>
              <a:gd name="connsiteY9" fmla="*/ 1657350 h 1752600"/>
              <a:gd name="connsiteX10" fmla="*/ 1022350 w 2857500"/>
              <a:gd name="connsiteY10" fmla="*/ 1752600 h 1752600"/>
              <a:gd name="connsiteX11" fmla="*/ 587375 w 2857500"/>
              <a:gd name="connsiteY11" fmla="*/ 1752600 h 1752600"/>
              <a:gd name="connsiteX12" fmla="*/ 587375 w 2857500"/>
              <a:gd name="connsiteY12" fmla="*/ 1622425 h 1752600"/>
              <a:gd name="connsiteX13" fmla="*/ 285750 w 2857500"/>
              <a:gd name="connsiteY13" fmla="*/ 1622425 h 1752600"/>
              <a:gd name="connsiteX14" fmla="*/ 285750 w 2857500"/>
              <a:gd name="connsiteY14" fmla="*/ 1114425 h 1752600"/>
              <a:gd name="connsiteX15" fmla="*/ 0 w 2857500"/>
              <a:gd name="connsiteY15" fmla="*/ 1114425 h 1752600"/>
              <a:gd name="connsiteX16" fmla="*/ 0 w 2857500"/>
              <a:gd name="connsiteY16" fmla="*/ 777875 h 1752600"/>
              <a:gd name="connsiteX17" fmla="*/ 304800 w 2857500"/>
              <a:gd name="connsiteY17" fmla="*/ 777875 h 1752600"/>
              <a:gd name="connsiteX18" fmla="*/ 301625 w 2857500"/>
              <a:gd name="connsiteY18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57500" h="1752600">
                <a:moveTo>
                  <a:pt x="301625" y="0"/>
                </a:moveTo>
                <a:lnTo>
                  <a:pt x="2857500" y="0"/>
                </a:lnTo>
                <a:lnTo>
                  <a:pt x="2857500" y="463550"/>
                </a:lnTo>
                <a:lnTo>
                  <a:pt x="2400300" y="463550"/>
                </a:lnTo>
                <a:lnTo>
                  <a:pt x="2400300" y="1273175"/>
                </a:lnTo>
                <a:lnTo>
                  <a:pt x="1800225" y="1273175"/>
                </a:lnTo>
                <a:lnTo>
                  <a:pt x="1800225" y="1152525"/>
                </a:lnTo>
                <a:lnTo>
                  <a:pt x="1428750" y="1152525"/>
                </a:lnTo>
                <a:lnTo>
                  <a:pt x="1428750" y="1657350"/>
                </a:lnTo>
                <a:lnTo>
                  <a:pt x="1022350" y="1657350"/>
                </a:lnTo>
                <a:lnTo>
                  <a:pt x="1022350" y="1752600"/>
                </a:lnTo>
                <a:lnTo>
                  <a:pt x="587375" y="1752600"/>
                </a:lnTo>
                <a:lnTo>
                  <a:pt x="587375" y="1622425"/>
                </a:lnTo>
                <a:lnTo>
                  <a:pt x="285750" y="1622425"/>
                </a:lnTo>
                <a:lnTo>
                  <a:pt x="285750" y="1114425"/>
                </a:lnTo>
                <a:lnTo>
                  <a:pt x="0" y="1114425"/>
                </a:lnTo>
                <a:lnTo>
                  <a:pt x="0" y="777875"/>
                </a:lnTo>
                <a:lnTo>
                  <a:pt x="304800" y="777875"/>
                </a:lnTo>
                <a:cubicBezTo>
                  <a:pt x="303742" y="518583"/>
                  <a:pt x="302683" y="259292"/>
                  <a:pt x="301625" y="0"/>
                </a:cubicBezTo>
                <a:close/>
              </a:path>
            </a:pathLst>
          </a:custGeom>
          <a:solidFill>
            <a:schemeClr val="accent1">
              <a:alpha val="50196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758457" y="2596159"/>
            <a:ext cx="233625" cy="173766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1" name="TextBox 26"/>
          <p:cNvSpPr txBox="1"/>
          <p:nvPr/>
        </p:nvSpPr>
        <p:spPr>
          <a:xfrm>
            <a:off x="1610521" y="2588068"/>
            <a:ext cx="381561" cy="184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" dirty="0"/>
              <a:t>stack</a:t>
            </a:r>
          </a:p>
        </p:txBody>
      </p:sp>
      <p:sp>
        <p:nvSpPr>
          <p:cNvPr id="62" name="Freeform 61"/>
          <p:cNvSpPr/>
          <p:nvPr/>
        </p:nvSpPr>
        <p:spPr>
          <a:xfrm>
            <a:off x="2259620" y="2438890"/>
            <a:ext cx="202500" cy="400444"/>
          </a:xfrm>
          <a:custGeom>
            <a:avLst/>
            <a:gdLst>
              <a:gd name="connsiteX0" fmla="*/ 0 w 307975"/>
              <a:gd name="connsiteY0" fmla="*/ 609600 h 609600"/>
              <a:gd name="connsiteX1" fmla="*/ 0 w 307975"/>
              <a:gd name="connsiteY1" fmla="*/ 311150 h 609600"/>
              <a:gd name="connsiteX2" fmla="*/ 307975 w 307975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75" h="609600">
                <a:moveTo>
                  <a:pt x="0" y="609600"/>
                </a:moveTo>
                <a:lnTo>
                  <a:pt x="0" y="311150"/>
                </a:lnTo>
                <a:lnTo>
                  <a:pt x="307975" y="0"/>
                </a:ln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4690177" y="2588068"/>
            <a:ext cx="104260" cy="87579"/>
          </a:xfrm>
          <a:custGeom>
            <a:avLst/>
            <a:gdLst>
              <a:gd name="connsiteX0" fmla="*/ 88900 w 88900"/>
              <a:gd name="connsiteY0" fmla="*/ 0 h 92075"/>
              <a:gd name="connsiteX1" fmla="*/ 0 w 88900"/>
              <a:gd name="connsiteY1" fmla="*/ 92075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 h="92075">
                <a:moveTo>
                  <a:pt x="88900" y="0"/>
                </a:moveTo>
                <a:lnTo>
                  <a:pt x="0" y="92075"/>
                </a:ln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Freeform 63"/>
          <p:cNvSpPr/>
          <p:nvPr/>
        </p:nvSpPr>
        <p:spPr>
          <a:xfrm>
            <a:off x="2506472" y="2433093"/>
            <a:ext cx="101876" cy="428809"/>
          </a:xfrm>
          <a:custGeom>
            <a:avLst/>
            <a:gdLst>
              <a:gd name="connsiteX0" fmla="*/ 154940 w 154940"/>
              <a:gd name="connsiteY0" fmla="*/ 0 h 652780"/>
              <a:gd name="connsiteX1" fmla="*/ 76200 w 154940"/>
              <a:gd name="connsiteY1" fmla="*/ 35560 h 652780"/>
              <a:gd name="connsiteX2" fmla="*/ 0 w 154940"/>
              <a:gd name="connsiteY2" fmla="*/ 111760 h 652780"/>
              <a:gd name="connsiteX3" fmla="*/ 0 w 154940"/>
              <a:gd name="connsiteY3" fmla="*/ 652780 h 65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940" h="652780">
                <a:moveTo>
                  <a:pt x="154940" y="0"/>
                </a:moveTo>
                <a:lnTo>
                  <a:pt x="76200" y="35560"/>
                </a:lnTo>
                <a:lnTo>
                  <a:pt x="0" y="111760"/>
                </a:lnTo>
                <a:lnTo>
                  <a:pt x="0" y="652780"/>
                </a:ln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92082" y="2991010"/>
            <a:ext cx="1409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User building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12141" y="2538904"/>
            <a:ext cx="1716171" cy="2877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21"/>
          <p:cNvSpPr txBox="1"/>
          <p:nvPr/>
        </p:nvSpPr>
        <p:spPr>
          <a:xfrm>
            <a:off x="3957481" y="2560847"/>
            <a:ext cx="2062098" cy="31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100" dirty="0"/>
              <a:t>Central building</a:t>
            </a:r>
            <a:endParaRPr lang="en-US" sz="1100" dirty="0"/>
          </a:p>
        </p:txBody>
      </p:sp>
      <p:sp>
        <p:nvSpPr>
          <p:cNvPr id="65" name="Freeform 64"/>
          <p:cNvSpPr/>
          <p:nvPr/>
        </p:nvSpPr>
        <p:spPr>
          <a:xfrm>
            <a:off x="2317751" y="2431424"/>
            <a:ext cx="3239993" cy="150167"/>
          </a:xfrm>
          <a:custGeom>
            <a:avLst/>
            <a:gdLst>
              <a:gd name="connsiteX0" fmla="*/ 0 w 4927600"/>
              <a:gd name="connsiteY0" fmla="*/ 0 h 228600"/>
              <a:gd name="connsiteX1" fmla="*/ 3525520 w 4927600"/>
              <a:gd name="connsiteY1" fmla="*/ 0 h 228600"/>
              <a:gd name="connsiteX2" fmla="*/ 3764280 w 4927600"/>
              <a:gd name="connsiteY2" fmla="*/ 228600 h 228600"/>
              <a:gd name="connsiteX3" fmla="*/ 4927600 w 4927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7600" h="228600">
                <a:moveTo>
                  <a:pt x="0" y="0"/>
                </a:moveTo>
                <a:lnTo>
                  <a:pt x="3525520" y="0"/>
                </a:lnTo>
                <a:lnTo>
                  <a:pt x="3764280" y="228600"/>
                </a:lnTo>
                <a:lnTo>
                  <a:pt x="4927600" y="228600"/>
                </a:ln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uilding with a pond and grass&#10;&#10;Description automatically generated with medium confidence">
            <a:extLst>
              <a:ext uri="{FF2B5EF4-FFF2-40B4-BE49-F238E27FC236}">
                <a16:creationId xmlns:a16="http://schemas.microsoft.com/office/drawing/2014/main" id="{DFC74791-5B61-EEA4-DBA2-1D2983868D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32" y="1200345"/>
            <a:ext cx="5060056" cy="284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5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Box 332"/>
          <p:cNvSpPr txBox="1"/>
          <p:nvPr/>
        </p:nvSpPr>
        <p:spPr>
          <a:xfrm>
            <a:off x="11313127" y="1963948"/>
            <a:ext cx="86594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Injector</a:t>
            </a:r>
          </a:p>
        </p:txBody>
      </p:sp>
      <p:sp>
        <p:nvSpPr>
          <p:cNvPr id="299" name="Title 1"/>
          <p:cNvSpPr txBox="1">
            <a:spLocks/>
          </p:cNvSpPr>
          <p:nvPr/>
        </p:nvSpPr>
        <p:spPr>
          <a:xfrm>
            <a:off x="41228" y="-781"/>
            <a:ext cx="6498116" cy="414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8900" marR="0" lvl="0" fontAlgn="auto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3300" dirty="0"/>
              <a:t>The Superconducting RF LINAC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64281" y="3714656"/>
            <a:ext cx="5350125" cy="2251168"/>
            <a:chOff x="6733912" y="3983421"/>
            <a:chExt cx="5350125" cy="22511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" t="35035" r="13574" b="16426"/>
            <a:stretch/>
          </p:blipFill>
          <p:spPr>
            <a:xfrm>
              <a:off x="6733912" y="3983421"/>
              <a:ext cx="5350125" cy="2251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9" name="TextBox 478"/>
            <p:cNvSpPr txBox="1"/>
            <p:nvPr/>
          </p:nvSpPr>
          <p:spPr>
            <a:xfrm>
              <a:off x="11530800" y="5864673"/>
              <a:ext cx="5373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QM</a:t>
              </a:r>
            </a:p>
          </p:txBody>
        </p:sp>
        <p:cxnSp>
          <p:nvCxnSpPr>
            <p:cNvPr id="480" name="Straight Arrow Connector 479"/>
            <p:cNvCxnSpPr/>
            <p:nvPr/>
          </p:nvCxnSpPr>
          <p:spPr>
            <a:xfrm flipH="1" flipV="1">
              <a:off x="10848123" y="4913802"/>
              <a:ext cx="804444" cy="95087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/>
            </a:ln>
            <a:effectLst>
              <a:glow rad="63500">
                <a:schemeClr val="bg1">
                  <a:alpha val="8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Rectangle 1"/>
          <p:cNvSpPr>
            <a:spLocks noChangeArrowheads="1"/>
          </p:cNvSpPr>
          <p:nvPr/>
        </p:nvSpPr>
        <p:spPr bwMode="auto">
          <a:xfrm>
            <a:off x="3679562" y="3266563"/>
            <a:ext cx="53501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30 Cryomodules along the LINAC</a:t>
            </a:r>
            <a:endParaRPr kumimoji="0" lang="en-US" alt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49321" y="6036858"/>
            <a:ext cx="5406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All QM’s are </a:t>
            </a:r>
            <a:r>
              <a:rPr lang="en-US" sz="1400" b="1" dirty="0"/>
              <a:t>identical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5" t="10135" r="32913" b="23338"/>
          <a:stretch/>
        </p:blipFill>
        <p:spPr>
          <a:xfrm rot="16200000">
            <a:off x="5019575" y="-3001071"/>
            <a:ext cx="1001354" cy="10947137"/>
          </a:xfrm>
          <a:prstGeom prst="rect">
            <a:avLst/>
          </a:prstGeom>
        </p:spPr>
      </p:pic>
      <p:grpSp>
        <p:nvGrpSpPr>
          <p:cNvPr id="193" name="Group 192"/>
          <p:cNvGrpSpPr/>
          <p:nvPr/>
        </p:nvGrpSpPr>
        <p:grpSpPr>
          <a:xfrm>
            <a:off x="2313055" y="1362238"/>
            <a:ext cx="7355935" cy="374999"/>
            <a:chOff x="3161749" y="853143"/>
            <a:chExt cx="6199621" cy="338554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3161749" y="1033562"/>
              <a:ext cx="61996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xtBox 299"/>
            <p:cNvSpPr txBox="1"/>
            <p:nvPr/>
          </p:nvSpPr>
          <p:spPr>
            <a:xfrm>
              <a:off x="5425291" y="853143"/>
              <a:ext cx="15406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Low-beta LINAC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2313056" y="1436523"/>
            <a:ext cx="7357236" cy="1535729"/>
            <a:chOff x="3161750" y="987015"/>
            <a:chExt cx="6215540" cy="1389705"/>
          </a:xfrm>
        </p:grpSpPr>
        <p:cxnSp>
          <p:nvCxnSpPr>
            <p:cNvPr id="304" name="Straight Connector 303"/>
            <p:cNvCxnSpPr/>
            <p:nvPr/>
          </p:nvCxnSpPr>
          <p:spPr>
            <a:xfrm>
              <a:off x="3161750" y="991679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9377290" y="987015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/>
          <p:cNvGrpSpPr/>
          <p:nvPr/>
        </p:nvGrpSpPr>
        <p:grpSpPr>
          <a:xfrm>
            <a:off x="10905128" y="2317805"/>
            <a:ext cx="1251344" cy="377699"/>
            <a:chOff x="315020" y="987015"/>
            <a:chExt cx="1122423" cy="340992"/>
          </a:xfrm>
        </p:grpSpPr>
        <p:cxnSp>
          <p:nvCxnSpPr>
            <p:cNvPr id="322" name="Straight Arrow Connector 321"/>
            <p:cNvCxnSpPr/>
            <p:nvPr/>
          </p:nvCxnSpPr>
          <p:spPr>
            <a:xfrm flipH="1">
              <a:off x="571501" y="987015"/>
              <a:ext cx="6283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/>
            <p:cNvSpPr txBox="1"/>
            <p:nvPr/>
          </p:nvSpPr>
          <p:spPr>
            <a:xfrm>
              <a:off x="315020" y="1066397"/>
              <a:ext cx="11224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Beam direction</a:t>
              </a:r>
            </a:p>
          </p:txBody>
        </p:sp>
      </p:grpSp>
      <p:sp>
        <p:nvSpPr>
          <p:cNvPr id="422" name="Rectangle 421"/>
          <p:cNvSpPr/>
          <p:nvPr/>
        </p:nvSpPr>
        <p:spPr>
          <a:xfrm>
            <a:off x="1071880" y="1971820"/>
            <a:ext cx="200457" cy="17989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9147677" y="2960846"/>
            <a:ext cx="1214843" cy="37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16.6 MeV</a:t>
            </a:r>
          </a:p>
        </p:txBody>
      </p:sp>
      <p:sp>
        <p:nvSpPr>
          <p:cNvPr id="477" name="TextBox 476"/>
          <p:cNvSpPr txBox="1"/>
          <p:nvPr/>
        </p:nvSpPr>
        <p:spPr>
          <a:xfrm>
            <a:off x="1720787" y="2963341"/>
            <a:ext cx="1152698" cy="37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100 MeV</a:t>
            </a:r>
          </a:p>
        </p:txBody>
      </p:sp>
      <p:sp>
        <p:nvSpPr>
          <p:cNvPr id="2" name="Rectangle 1"/>
          <p:cNvSpPr/>
          <p:nvPr/>
        </p:nvSpPr>
        <p:spPr>
          <a:xfrm>
            <a:off x="89940" y="2329431"/>
            <a:ext cx="1082169" cy="710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6" name="Group 335"/>
          <p:cNvGrpSpPr/>
          <p:nvPr/>
        </p:nvGrpSpPr>
        <p:grpSpPr>
          <a:xfrm rot="10800000" flipH="1">
            <a:off x="553059" y="2206990"/>
            <a:ext cx="661509" cy="247922"/>
            <a:chOff x="7084943" y="4036276"/>
            <a:chExt cx="346641" cy="259553"/>
          </a:xfrm>
        </p:grpSpPr>
        <p:sp>
          <p:nvSpPr>
            <p:cNvPr id="337" name="Parallelogram 336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339" name="Rectangle 338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4" name="TextBox 333"/>
          <p:cNvSpPr txBox="1"/>
          <p:nvPr/>
        </p:nvSpPr>
        <p:spPr>
          <a:xfrm>
            <a:off x="14204" y="2360621"/>
            <a:ext cx="2121505" cy="647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To the Application Centers</a:t>
            </a:r>
          </a:p>
        </p:txBody>
      </p:sp>
      <p:grpSp>
        <p:nvGrpSpPr>
          <p:cNvPr id="181" name="Group 180"/>
          <p:cNvGrpSpPr/>
          <p:nvPr/>
        </p:nvGrpSpPr>
        <p:grpSpPr>
          <a:xfrm rot="5400000" flipH="1">
            <a:off x="10694334" y="2203947"/>
            <a:ext cx="661509" cy="247922"/>
            <a:chOff x="7084943" y="4036276"/>
            <a:chExt cx="346641" cy="259553"/>
          </a:xfrm>
        </p:grpSpPr>
        <p:sp>
          <p:nvSpPr>
            <p:cNvPr id="182" name="Parallelogram 181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184" name="Rectangle 183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F552B1-B607-008C-5D00-22018458C2A7}"/>
              </a:ext>
            </a:extLst>
          </p:cNvPr>
          <p:cNvGrpSpPr/>
          <p:nvPr/>
        </p:nvGrpSpPr>
        <p:grpSpPr>
          <a:xfrm>
            <a:off x="6758125" y="454246"/>
            <a:ext cx="4382944" cy="1740962"/>
            <a:chOff x="6100400" y="439667"/>
            <a:chExt cx="3956976" cy="157176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D221C8D-6FB0-2647-8E82-2F976CF44764}"/>
                </a:ext>
              </a:extLst>
            </p:cNvPr>
            <p:cNvCxnSpPr/>
            <p:nvPr/>
          </p:nvCxnSpPr>
          <p:spPr>
            <a:xfrm>
              <a:off x="6645027" y="926703"/>
              <a:ext cx="877044" cy="238478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AE9C16-2E9D-C909-09C6-74E727CB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268" t="41150" r="15977" b="24618"/>
            <a:stretch/>
          </p:blipFill>
          <p:spPr>
            <a:xfrm>
              <a:off x="6100400" y="612394"/>
              <a:ext cx="633512" cy="37797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CF41F2-59BA-842B-0E6A-0436003647AF}"/>
                </a:ext>
              </a:extLst>
            </p:cNvPr>
            <p:cNvSpPr txBox="1"/>
            <p:nvPr/>
          </p:nvSpPr>
          <p:spPr>
            <a:xfrm>
              <a:off x="6911313" y="439667"/>
              <a:ext cx="3146063" cy="52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</a:rPr>
                <a:t>Cryomodule (QM)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→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</a:rPr>
                <a:t>each QM contains 2 cavities (CAV)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D3945E-929B-EF41-D752-070EA8B42A74}"/>
                </a:ext>
              </a:extLst>
            </p:cNvPr>
            <p:cNvSpPr/>
            <p:nvPr/>
          </p:nvSpPr>
          <p:spPr>
            <a:xfrm>
              <a:off x="7408770" y="1777998"/>
              <a:ext cx="229564" cy="23343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1932A0-0851-60FC-6626-70491D127DD2}"/>
                </a:ext>
              </a:extLst>
            </p:cNvPr>
            <p:cNvCxnSpPr/>
            <p:nvPr/>
          </p:nvCxnSpPr>
          <p:spPr>
            <a:xfrm flipV="1">
              <a:off x="6547572" y="597310"/>
              <a:ext cx="82679" cy="89525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none" w="med" len="me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76DEAD9-4410-DFDE-AABD-841A7C9CADBF}"/>
                </a:ext>
              </a:extLst>
            </p:cNvPr>
            <p:cNvCxnSpPr/>
            <p:nvPr/>
          </p:nvCxnSpPr>
          <p:spPr>
            <a:xfrm>
              <a:off x="6627772" y="597310"/>
              <a:ext cx="307279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A4424B6-ADB8-5A32-762B-D503B07B256A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7523553" y="1160248"/>
              <a:ext cx="0" cy="61775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463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72EFA-3BF0-708C-ACB3-D179B5A21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CEECB6D-28DA-78B7-FC33-0479F8AE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C3F5F7-61F6-DD9F-9BF5-105647E1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/>
              <a:t>CryoModule</a:t>
            </a:r>
            <a:r>
              <a:rPr lang="en-US" sz="3300" dirty="0"/>
              <a:t> (QM)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505ACC-DA20-DDE4-8924-DBDEFB4045D2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427541-4364-DC75-D7D3-055A461CB348}"/>
              </a:ext>
            </a:extLst>
          </p:cNvPr>
          <p:cNvGrpSpPr/>
          <p:nvPr/>
        </p:nvGrpSpPr>
        <p:grpSpPr>
          <a:xfrm>
            <a:off x="77220" y="382673"/>
            <a:ext cx="5602982" cy="3380595"/>
            <a:chOff x="5909933" y="7895"/>
            <a:chExt cx="6250741" cy="37714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91FC8E-FB3A-F266-9B0B-AB26302CD021}"/>
                </a:ext>
              </a:extLst>
            </p:cNvPr>
            <p:cNvSpPr/>
            <p:nvPr/>
          </p:nvSpPr>
          <p:spPr>
            <a:xfrm>
              <a:off x="7040759" y="1413728"/>
              <a:ext cx="3211892" cy="1601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15619FC-28C4-71B2-6BF5-BD2EA93ED950}"/>
                </a:ext>
              </a:extLst>
            </p:cNvPr>
            <p:cNvSpPr/>
            <p:nvPr/>
          </p:nvSpPr>
          <p:spPr>
            <a:xfrm>
              <a:off x="6605769" y="1130776"/>
              <a:ext cx="4081873" cy="2167563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4D2C3A-5CAC-0FA4-864F-BC95E578161E}"/>
                </a:ext>
              </a:extLst>
            </p:cNvPr>
            <p:cNvGrpSpPr/>
            <p:nvPr/>
          </p:nvGrpSpPr>
          <p:grpSpPr>
            <a:xfrm>
              <a:off x="7588918" y="1651095"/>
              <a:ext cx="2115980" cy="238764"/>
              <a:chOff x="4028529" y="3599986"/>
              <a:chExt cx="2115980" cy="238764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92EC7CE-3D9F-4763-BA4D-3E910AD42B1B}"/>
                  </a:ext>
                </a:extLst>
              </p:cNvPr>
              <p:cNvSpPr/>
              <p:nvPr/>
            </p:nvSpPr>
            <p:spPr>
              <a:xfrm>
                <a:off x="4028529" y="3599986"/>
                <a:ext cx="2115980" cy="2387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A1768999-17E7-D357-D5A3-67ECC0EBA10A}"/>
                  </a:ext>
                </a:extLst>
              </p:cNvPr>
              <p:cNvSpPr/>
              <p:nvPr/>
            </p:nvSpPr>
            <p:spPr>
              <a:xfrm>
                <a:off x="4028529" y="3688157"/>
                <a:ext cx="2115980" cy="1464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637856CA-00B2-A538-957D-4E94FD5DC44E}"/>
                  </a:ext>
                </a:extLst>
              </p:cNvPr>
              <p:cNvSpPr/>
              <p:nvPr/>
            </p:nvSpPr>
            <p:spPr>
              <a:xfrm>
                <a:off x="4028529" y="3599987"/>
                <a:ext cx="2115980" cy="23876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62395D-C017-1203-6F73-D4FD671C02BA}"/>
                </a:ext>
              </a:extLst>
            </p:cNvPr>
            <p:cNvSpPr/>
            <p:nvPr/>
          </p:nvSpPr>
          <p:spPr>
            <a:xfrm>
              <a:off x="9059320" y="1966883"/>
              <a:ext cx="645578" cy="6516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320BBB5B-9582-D10C-F22F-477843719132}"/>
                </a:ext>
              </a:extLst>
            </p:cNvPr>
            <p:cNvSpPr/>
            <p:nvPr/>
          </p:nvSpPr>
          <p:spPr>
            <a:xfrm>
              <a:off x="9710315" y="2139462"/>
              <a:ext cx="106836" cy="355356"/>
            </a:xfrm>
            <a:prstGeom prst="round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065EA4-F39E-25A7-45EB-D61D1AE27870}"/>
                </a:ext>
              </a:extLst>
            </p:cNvPr>
            <p:cNvGrpSpPr/>
            <p:nvPr/>
          </p:nvGrpSpPr>
          <p:grpSpPr>
            <a:xfrm>
              <a:off x="8863905" y="2065900"/>
              <a:ext cx="1036408" cy="453652"/>
              <a:chOff x="5545201" y="3777100"/>
              <a:chExt cx="647845" cy="283572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28C3C17E-DA4A-5E87-F14D-3EAD1BF57E9A}"/>
                  </a:ext>
                </a:extLst>
              </p:cNvPr>
              <p:cNvGrpSpPr/>
              <p:nvPr/>
            </p:nvGrpSpPr>
            <p:grpSpPr>
              <a:xfrm>
                <a:off x="5559762" y="3777100"/>
                <a:ext cx="618722" cy="283572"/>
                <a:chOff x="5558485" y="3777100"/>
                <a:chExt cx="618722" cy="283572"/>
              </a:xfrm>
            </p:grpSpPr>
            <p:sp>
              <p:nvSpPr>
                <p:cNvPr id="214" name="Rounded Rectangle 28">
                  <a:extLst>
                    <a:ext uri="{FF2B5EF4-FFF2-40B4-BE49-F238E27FC236}">
                      <a16:creationId xmlns:a16="http://schemas.microsoft.com/office/drawing/2014/main" id="{A1B412A2-4EAE-DBA7-C1B9-D6974EAAEA00}"/>
                    </a:ext>
                  </a:extLst>
                </p:cNvPr>
                <p:cNvSpPr/>
                <p:nvPr/>
              </p:nvSpPr>
              <p:spPr>
                <a:xfrm>
                  <a:off x="5715446" y="3777100"/>
                  <a:ext cx="304800" cy="283572"/>
                </a:xfrm>
                <a:prstGeom prst="roundRect">
                  <a:avLst/>
                </a:prstGeom>
                <a:solidFill>
                  <a:srgbClr val="7030A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A1CC15C6-8EB5-F062-06AC-2C15F7192137}"/>
                    </a:ext>
                  </a:extLst>
                </p:cNvPr>
                <p:cNvSpPr/>
                <p:nvPr/>
              </p:nvSpPr>
              <p:spPr>
                <a:xfrm>
                  <a:off x="5558485" y="3871194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484D22D3-B96B-7889-104C-6F0B24F29E42}"/>
                  </a:ext>
                </a:extLst>
              </p:cNvPr>
              <p:cNvGrpSpPr/>
              <p:nvPr/>
            </p:nvGrpSpPr>
            <p:grpSpPr>
              <a:xfrm>
                <a:off x="5545201" y="3858456"/>
                <a:ext cx="647845" cy="120860"/>
                <a:chOff x="5545201" y="3858456"/>
                <a:chExt cx="647845" cy="120860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6AC47D7E-D290-0BF5-3C97-32FF9CE9FF47}"/>
                    </a:ext>
                  </a:extLst>
                </p:cNvPr>
                <p:cNvSpPr/>
                <p:nvPr/>
              </p:nvSpPr>
              <p:spPr>
                <a:xfrm>
                  <a:off x="5545201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8A74733-EDB3-B0D6-D3EB-A49628144527}"/>
                    </a:ext>
                  </a:extLst>
                </p:cNvPr>
                <p:cNvSpPr/>
                <p:nvPr/>
              </p:nvSpPr>
              <p:spPr>
                <a:xfrm>
                  <a:off x="6147327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804EEA2-4C53-4FCA-C19B-1B5B26559D28}"/>
                </a:ext>
              </a:extLst>
            </p:cNvPr>
            <p:cNvGrpSpPr/>
            <p:nvPr/>
          </p:nvGrpSpPr>
          <p:grpSpPr>
            <a:xfrm>
              <a:off x="9311891" y="1848945"/>
              <a:ext cx="140437" cy="180702"/>
              <a:chOff x="5801901" y="3797836"/>
              <a:chExt cx="140437" cy="18070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12203E74-AA97-1656-D05E-FFF43B2C927E}"/>
                  </a:ext>
                </a:extLst>
              </p:cNvPr>
              <p:cNvSpPr/>
              <p:nvPr/>
            </p:nvSpPr>
            <p:spPr>
              <a:xfrm>
                <a:off x="5801901" y="3829853"/>
                <a:ext cx="140437" cy="116668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532ABBD1-BEE3-7506-EBEE-8C9BB1D7A87C}"/>
                  </a:ext>
                </a:extLst>
              </p:cNvPr>
              <p:cNvSpPr/>
              <p:nvPr/>
            </p:nvSpPr>
            <p:spPr>
              <a:xfrm>
                <a:off x="5808833" y="3797836"/>
                <a:ext cx="133505" cy="18070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D49B1-6D85-58D5-7D26-5CC92FB83731}"/>
                </a:ext>
              </a:extLst>
            </p:cNvPr>
            <p:cNvSpPr/>
            <p:nvPr/>
          </p:nvSpPr>
          <p:spPr>
            <a:xfrm flipH="1">
              <a:off x="7588512" y="1966883"/>
              <a:ext cx="645578" cy="6516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41" name="Rounded Rectangle 90">
              <a:extLst>
                <a:ext uri="{FF2B5EF4-FFF2-40B4-BE49-F238E27FC236}">
                  <a16:creationId xmlns:a16="http://schemas.microsoft.com/office/drawing/2014/main" id="{E133121F-3011-4CAD-84FD-53D9E1706A44}"/>
                </a:ext>
              </a:extLst>
            </p:cNvPr>
            <p:cNvSpPr/>
            <p:nvPr/>
          </p:nvSpPr>
          <p:spPr>
            <a:xfrm flipH="1">
              <a:off x="7476259" y="2139462"/>
              <a:ext cx="106836" cy="355356"/>
            </a:xfrm>
            <a:prstGeom prst="round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96A2837-C334-402B-1C43-28BD773FFF4C}"/>
                </a:ext>
              </a:extLst>
            </p:cNvPr>
            <p:cNvGrpSpPr/>
            <p:nvPr/>
          </p:nvGrpSpPr>
          <p:grpSpPr>
            <a:xfrm flipH="1">
              <a:off x="7393097" y="2065900"/>
              <a:ext cx="1036408" cy="453652"/>
              <a:chOff x="5545201" y="3777100"/>
              <a:chExt cx="647845" cy="283572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9AC5B79-4BE5-E5A2-CDC2-8D8E102F0498}"/>
                  </a:ext>
                </a:extLst>
              </p:cNvPr>
              <p:cNvGrpSpPr/>
              <p:nvPr/>
            </p:nvGrpSpPr>
            <p:grpSpPr>
              <a:xfrm>
                <a:off x="5559762" y="3777100"/>
                <a:ext cx="618722" cy="283572"/>
                <a:chOff x="5558485" y="3777100"/>
                <a:chExt cx="618722" cy="283572"/>
              </a:xfrm>
            </p:grpSpPr>
            <p:sp>
              <p:nvSpPr>
                <p:cNvPr id="206" name="Rounded Rectangle 103">
                  <a:extLst>
                    <a:ext uri="{FF2B5EF4-FFF2-40B4-BE49-F238E27FC236}">
                      <a16:creationId xmlns:a16="http://schemas.microsoft.com/office/drawing/2014/main" id="{CA6F9A25-0D3E-03A5-5913-255F422A217D}"/>
                    </a:ext>
                  </a:extLst>
                </p:cNvPr>
                <p:cNvSpPr/>
                <p:nvPr/>
              </p:nvSpPr>
              <p:spPr>
                <a:xfrm>
                  <a:off x="5715446" y="3777100"/>
                  <a:ext cx="304800" cy="283572"/>
                </a:xfrm>
                <a:prstGeom prst="roundRect">
                  <a:avLst/>
                </a:prstGeom>
                <a:solidFill>
                  <a:srgbClr val="7030A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1CD8C872-C5CF-F89A-14D1-38EC473CF7D7}"/>
                    </a:ext>
                  </a:extLst>
                </p:cNvPr>
                <p:cNvSpPr/>
                <p:nvPr/>
              </p:nvSpPr>
              <p:spPr>
                <a:xfrm>
                  <a:off x="5558485" y="3871194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57B5888D-1F5D-9F68-0CD9-0471DD7D4784}"/>
                  </a:ext>
                </a:extLst>
              </p:cNvPr>
              <p:cNvGrpSpPr/>
              <p:nvPr/>
            </p:nvGrpSpPr>
            <p:grpSpPr>
              <a:xfrm>
                <a:off x="5545201" y="3858456"/>
                <a:ext cx="647845" cy="120860"/>
                <a:chOff x="5545201" y="3858456"/>
                <a:chExt cx="647845" cy="120860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903D26-59D8-445E-763A-702C8301CAAC}"/>
                    </a:ext>
                  </a:extLst>
                </p:cNvPr>
                <p:cNvSpPr/>
                <p:nvPr/>
              </p:nvSpPr>
              <p:spPr>
                <a:xfrm>
                  <a:off x="5545201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517C8D92-2821-EBD3-0548-C7311208B1CB}"/>
                    </a:ext>
                  </a:extLst>
                </p:cNvPr>
                <p:cNvSpPr/>
                <p:nvPr/>
              </p:nvSpPr>
              <p:spPr>
                <a:xfrm>
                  <a:off x="6147327" y="3858456"/>
                  <a:ext cx="45719" cy="1208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5220A91-5BBA-39E3-D27D-2484C48B8DDB}"/>
                </a:ext>
              </a:extLst>
            </p:cNvPr>
            <p:cNvGrpSpPr/>
            <p:nvPr/>
          </p:nvGrpSpPr>
          <p:grpSpPr>
            <a:xfrm flipH="1">
              <a:off x="7762454" y="2519550"/>
              <a:ext cx="297693" cy="923904"/>
              <a:chOff x="5798940" y="2991298"/>
              <a:chExt cx="186084" cy="577521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9558877A-99F3-B4B5-DA7D-CAF8414CBEFC}"/>
                  </a:ext>
                </a:extLst>
              </p:cNvPr>
              <p:cNvSpPr/>
              <p:nvPr/>
            </p:nvSpPr>
            <p:spPr>
              <a:xfrm>
                <a:off x="5869125" y="2991298"/>
                <a:ext cx="45716" cy="531803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152DF94-85BD-74C1-607B-5B6C9135BCDA}"/>
                  </a:ext>
                </a:extLst>
              </p:cNvPr>
              <p:cNvSpPr/>
              <p:nvPr/>
            </p:nvSpPr>
            <p:spPr>
              <a:xfrm>
                <a:off x="5798940" y="3523100"/>
                <a:ext cx="186084" cy="45719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A050B82-8CA5-3BA5-D446-4ADCA384F555}"/>
                </a:ext>
              </a:extLst>
            </p:cNvPr>
            <p:cNvGrpSpPr/>
            <p:nvPr/>
          </p:nvGrpSpPr>
          <p:grpSpPr>
            <a:xfrm flipH="1">
              <a:off x="7841082" y="1848945"/>
              <a:ext cx="140437" cy="180702"/>
              <a:chOff x="5801901" y="3797836"/>
              <a:chExt cx="140437" cy="18070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8047C76D-8C3B-76CE-FA50-20A84EAB25EB}"/>
                  </a:ext>
                </a:extLst>
              </p:cNvPr>
              <p:cNvSpPr/>
              <p:nvPr/>
            </p:nvSpPr>
            <p:spPr>
              <a:xfrm>
                <a:off x="5801901" y="3829853"/>
                <a:ext cx="140437" cy="116668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01367A8-4775-8DA6-2FD4-C8E401DE7560}"/>
                  </a:ext>
                </a:extLst>
              </p:cNvPr>
              <p:cNvSpPr/>
              <p:nvPr/>
            </p:nvSpPr>
            <p:spPr>
              <a:xfrm>
                <a:off x="5801902" y="3797836"/>
                <a:ext cx="134308" cy="18070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A68F46A-ACFF-6496-DB5B-C99664AC2B75}"/>
                </a:ext>
              </a:extLst>
            </p:cNvPr>
            <p:cNvGrpSpPr/>
            <p:nvPr/>
          </p:nvGrpSpPr>
          <p:grpSpPr>
            <a:xfrm>
              <a:off x="8937045" y="842066"/>
              <a:ext cx="2226002" cy="276999"/>
              <a:chOff x="8413389" y="4229577"/>
              <a:chExt cx="2226002" cy="276999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E91154D-64B6-77EA-9B3A-8515630BC2FB}"/>
                  </a:ext>
                </a:extLst>
              </p:cNvPr>
              <p:cNvSpPr txBox="1"/>
              <p:nvPr/>
            </p:nvSpPr>
            <p:spPr>
              <a:xfrm>
                <a:off x="8457383" y="4229577"/>
                <a:ext cx="2182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Chimney (jumper connection)</a:t>
                </a:r>
              </a:p>
            </p:txBody>
          </p:sp>
          <p:sp>
            <p:nvSpPr>
              <p:cNvPr id="196" name="Right Brace 195">
                <a:extLst>
                  <a:ext uri="{FF2B5EF4-FFF2-40B4-BE49-F238E27FC236}">
                    <a16:creationId xmlns:a16="http://schemas.microsoft.com/office/drawing/2014/main" id="{92963217-500D-39CC-07A0-5BAF2D44F6A4}"/>
                  </a:ext>
                </a:extLst>
              </p:cNvPr>
              <p:cNvSpPr/>
              <p:nvPr/>
            </p:nvSpPr>
            <p:spPr>
              <a:xfrm>
                <a:off x="8413389" y="4297344"/>
                <a:ext cx="45719" cy="141465"/>
              </a:xfrm>
              <a:prstGeom prst="rightBrac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40DC09-812B-8C3C-C865-5B8100B412B1}"/>
                </a:ext>
              </a:extLst>
            </p:cNvPr>
            <p:cNvSpPr txBox="1"/>
            <p:nvPr/>
          </p:nvSpPr>
          <p:spPr>
            <a:xfrm>
              <a:off x="7768548" y="1637648"/>
              <a:ext cx="17563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Helium bath at 2 Kelvin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0E09846-F6E1-4EB8-188B-8AA319046C75}"/>
                </a:ext>
              </a:extLst>
            </p:cNvPr>
            <p:cNvGrpSpPr/>
            <p:nvPr/>
          </p:nvGrpSpPr>
          <p:grpSpPr>
            <a:xfrm>
              <a:off x="5916454" y="2148092"/>
              <a:ext cx="5460502" cy="291854"/>
              <a:chOff x="5503506" y="5521490"/>
              <a:chExt cx="5460502" cy="291854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C8C15B2-9222-904B-9DD3-F6DA30B57A2A}"/>
                  </a:ext>
                </a:extLst>
              </p:cNvPr>
              <p:cNvGrpSpPr/>
              <p:nvPr/>
            </p:nvGrpSpPr>
            <p:grpSpPr>
              <a:xfrm>
                <a:off x="5503506" y="5569448"/>
                <a:ext cx="5460502" cy="193349"/>
                <a:chOff x="5545201" y="3858456"/>
                <a:chExt cx="647845" cy="120860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3D6DA2A4-5A6C-8875-EBB5-2BF8BDF3095F}"/>
                    </a:ext>
                  </a:extLst>
                </p:cNvPr>
                <p:cNvSpPr/>
                <p:nvPr/>
              </p:nvSpPr>
              <p:spPr>
                <a:xfrm>
                  <a:off x="5559762" y="3871197"/>
                  <a:ext cx="618722" cy="953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53CEC500-FE74-F9AB-2674-6BF8E65B363E}"/>
                    </a:ext>
                  </a:extLst>
                </p:cNvPr>
                <p:cNvGrpSpPr/>
                <p:nvPr/>
              </p:nvGrpSpPr>
              <p:grpSpPr>
                <a:xfrm>
                  <a:off x="5545201" y="3858456"/>
                  <a:ext cx="647845" cy="120860"/>
                  <a:chOff x="5545201" y="3858456"/>
                  <a:chExt cx="647845" cy="120860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B78B79FA-16D3-842E-FB17-D4B3979430CA}"/>
                      </a:ext>
                    </a:extLst>
                  </p:cNvPr>
                  <p:cNvSpPr/>
                  <p:nvPr/>
                </p:nvSpPr>
                <p:spPr>
                  <a:xfrm>
                    <a:off x="5545201" y="3858456"/>
                    <a:ext cx="45719" cy="12086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491576F9-B838-96FA-A09C-F6EF147746B9}"/>
                      </a:ext>
                    </a:extLst>
                  </p:cNvPr>
                  <p:cNvSpPr/>
                  <p:nvPr/>
                </p:nvSpPr>
                <p:spPr>
                  <a:xfrm>
                    <a:off x="6147327" y="3858456"/>
                    <a:ext cx="45719" cy="12086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3A6A89A-F16B-1E6E-3295-B1C4F1CBB8B5}"/>
                  </a:ext>
                </a:extLst>
              </p:cNvPr>
              <p:cNvSpPr txBox="1"/>
              <p:nvPr/>
            </p:nvSpPr>
            <p:spPr>
              <a:xfrm>
                <a:off x="5862886" y="5521490"/>
                <a:ext cx="942806" cy="291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Beam pipe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01CF12B-DE8A-9BA9-FA24-9AF5241DFE98}"/>
                </a:ext>
              </a:extLst>
            </p:cNvPr>
            <p:cNvGrpSpPr/>
            <p:nvPr/>
          </p:nvGrpSpPr>
          <p:grpSpPr>
            <a:xfrm>
              <a:off x="9540319" y="1618553"/>
              <a:ext cx="2292387" cy="510735"/>
              <a:chOff x="9127371" y="4991951"/>
              <a:chExt cx="2292387" cy="51073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9653410-9D51-1176-98C1-5AA55FCD59F3}"/>
                  </a:ext>
                </a:extLst>
              </p:cNvPr>
              <p:cNvSpPr txBox="1"/>
              <p:nvPr/>
            </p:nvSpPr>
            <p:spPr>
              <a:xfrm>
                <a:off x="10507329" y="4991951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 Cavities</a:t>
                </a:r>
              </a:p>
              <a:p>
                <a:r>
                  <a:rPr lang="en-US" sz="1200" dirty="0"/>
                  <a:t>(CAV)</a:t>
                </a:r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347795AA-680D-CB7E-0345-FA1E09E748BD}"/>
                  </a:ext>
                </a:extLst>
              </p:cNvPr>
              <p:cNvGrpSpPr/>
              <p:nvPr/>
            </p:nvGrpSpPr>
            <p:grpSpPr>
              <a:xfrm>
                <a:off x="9127371" y="5107397"/>
                <a:ext cx="1428740" cy="395289"/>
                <a:chOff x="7799484" y="4089098"/>
                <a:chExt cx="481639" cy="395289"/>
              </a:xfrm>
            </p:grpSpPr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C74EE18A-0957-AB6A-CA0A-51429A36279D}"/>
                    </a:ext>
                  </a:extLst>
                </p:cNvPr>
                <p:cNvCxnSpPr/>
                <p:nvPr/>
              </p:nvCxnSpPr>
              <p:spPr>
                <a:xfrm flipV="1">
                  <a:off x="7799484" y="4089098"/>
                  <a:ext cx="137150" cy="39528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A213B252-6BC7-5247-4285-9FDB553DF70E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A20077C-373E-E43D-9FDE-2934E0A84DA3}"/>
                </a:ext>
              </a:extLst>
            </p:cNvPr>
            <p:cNvGrpSpPr/>
            <p:nvPr/>
          </p:nvGrpSpPr>
          <p:grpSpPr>
            <a:xfrm>
              <a:off x="9783880" y="2376538"/>
              <a:ext cx="2239648" cy="461665"/>
              <a:chOff x="9370932" y="5749936"/>
              <a:chExt cx="2239648" cy="46166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017BBA6-57B9-35BB-2DEA-AB3632DC12D9}"/>
                  </a:ext>
                </a:extLst>
              </p:cNvPr>
              <p:cNvSpPr txBox="1"/>
              <p:nvPr/>
            </p:nvSpPr>
            <p:spPr>
              <a:xfrm>
                <a:off x="10507329" y="5749936"/>
                <a:ext cx="11032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Tuning </a:t>
                </a:r>
              </a:p>
              <a:p>
                <a:r>
                  <a:rPr lang="en-US" sz="1200" dirty="0"/>
                  <a:t>System (TUN)</a:t>
                </a: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033C6445-9EAE-6DEC-E475-E3AF6FD20C27}"/>
                  </a:ext>
                </a:extLst>
              </p:cNvPr>
              <p:cNvGrpSpPr/>
              <p:nvPr/>
            </p:nvGrpSpPr>
            <p:grpSpPr>
              <a:xfrm flipV="1">
                <a:off x="9370932" y="5794321"/>
                <a:ext cx="1181378" cy="119003"/>
                <a:chOff x="7799484" y="4089098"/>
                <a:chExt cx="481639" cy="395289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C041644-3C2F-750C-521A-4B75D473FA66}"/>
                    </a:ext>
                  </a:extLst>
                </p:cNvPr>
                <p:cNvCxnSpPr/>
                <p:nvPr/>
              </p:nvCxnSpPr>
              <p:spPr>
                <a:xfrm flipV="1">
                  <a:off x="7799484" y="4089098"/>
                  <a:ext cx="137150" cy="39528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A25095C-EAC3-E2C3-C094-717539B51ECB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05DD99-EA2B-61B6-F730-7CBC2C3314DF}"/>
                </a:ext>
              </a:extLst>
            </p:cNvPr>
            <p:cNvGrpSpPr/>
            <p:nvPr/>
          </p:nvGrpSpPr>
          <p:grpSpPr>
            <a:xfrm>
              <a:off x="9594998" y="2675776"/>
              <a:ext cx="2565676" cy="662533"/>
              <a:chOff x="9262601" y="6056844"/>
              <a:chExt cx="2473778" cy="762604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1321DC7-44F3-3FB9-15A5-47F887A17A35}"/>
                  </a:ext>
                </a:extLst>
              </p:cNvPr>
              <p:cNvSpPr txBox="1"/>
              <p:nvPr/>
            </p:nvSpPr>
            <p:spPr>
              <a:xfrm>
                <a:off x="10507329" y="6288052"/>
                <a:ext cx="1229050" cy="531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Magnetic Shield</a:t>
                </a:r>
              </a:p>
              <a:p>
                <a:r>
                  <a:rPr lang="en-US" sz="1200" dirty="0"/>
                  <a:t>(MGS)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C79BDAB1-6B61-A3D2-16C4-230C8A3C268E}"/>
                  </a:ext>
                </a:extLst>
              </p:cNvPr>
              <p:cNvGrpSpPr/>
              <p:nvPr/>
            </p:nvGrpSpPr>
            <p:grpSpPr>
              <a:xfrm flipV="1">
                <a:off x="9262601" y="6056844"/>
                <a:ext cx="1265348" cy="461653"/>
                <a:chOff x="7857594" y="4089098"/>
                <a:chExt cx="423529" cy="467482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E58AB783-15B6-3FB2-34DC-5A5706601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57594" y="4089098"/>
                  <a:ext cx="79040" cy="46748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9C7CF9BC-45F2-DC3E-9C6C-E5A7C0B17D65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DF0F0D-E730-C51D-0864-E76E31CB68EF}"/>
                </a:ext>
              </a:extLst>
            </p:cNvPr>
            <p:cNvSpPr txBox="1"/>
            <p:nvPr/>
          </p:nvSpPr>
          <p:spPr>
            <a:xfrm>
              <a:off x="6493066" y="838240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QMST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11BB53-ABA9-7061-4F58-52617AB5D48F}"/>
                </a:ext>
              </a:extLst>
            </p:cNvPr>
            <p:cNvSpPr txBox="1"/>
            <p:nvPr/>
          </p:nvSpPr>
          <p:spPr>
            <a:xfrm>
              <a:off x="6934254" y="1183346"/>
              <a:ext cx="11717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Thermal shield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64E83D7-3F37-6265-BAEA-E3C51D79E151}"/>
                </a:ext>
              </a:extLst>
            </p:cNvPr>
            <p:cNvGrpSpPr/>
            <p:nvPr/>
          </p:nvGrpSpPr>
          <p:grpSpPr>
            <a:xfrm>
              <a:off x="5909933" y="1130776"/>
              <a:ext cx="385934" cy="2208506"/>
              <a:chOff x="5496985" y="4504174"/>
              <a:chExt cx="385934" cy="220850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F11E1BE1-73A2-D8BA-13F8-1DF7A4282F51}"/>
                  </a:ext>
                </a:extLst>
              </p:cNvPr>
              <p:cNvGrpSpPr/>
              <p:nvPr/>
            </p:nvGrpSpPr>
            <p:grpSpPr>
              <a:xfrm>
                <a:off x="5536064" y="4512659"/>
                <a:ext cx="307777" cy="2200021"/>
                <a:chOff x="41229" y="3516566"/>
                <a:chExt cx="307777" cy="2200021"/>
              </a:xfrm>
            </p:grpSpPr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E82D4A73-01CC-5086-1833-B4441040A714}"/>
                    </a:ext>
                  </a:extLst>
                </p:cNvPr>
                <p:cNvCxnSpPr/>
                <p:nvPr/>
              </p:nvCxnSpPr>
              <p:spPr>
                <a:xfrm>
                  <a:off x="195117" y="3516566"/>
                  <a:ext cx="0" cy="220002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B7F41A3-3FC5-EF82-F9C0-DAEE0DE8C95D}"/>
                    </a:ext>
                  </a:extLst>
                </p:cNvPr>
                <p:cNvSpPr txBox="1"/>
                <p:nvPr/>
              </p:nvSpPr>
              <p:spPr>
                <a:xfrm rot="16200000">
                  <a:off x="-102535" y="4447191"/>
                  <a:ext cx="59530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QM</a:t>
                  </a: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E9B61D4-2A2D-5A7F-7DF1-65EA065ED3D5}"/>
                  </a:ext>
                </a:extLst>
              </p:cNvPr>
              <p:cNvGrpSpPr/>
              <p:nvPr/>
            </p:nvGrpSpPr>
            <p:grpSpPr>
              <a:xfrm>
                <a:off x="5496985" y="4504174"/>
                <a:ext cx="385934" cy="2205724"/>
                <a:chOff x="5496985" y="4504174"/>
                <a:chExt cx="385934" cy="2205724"/>
              </a:xfrm>
            </p:grpSpPr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BB57C2FA-5E96-A6A8-2FF7-ED5AC8A93F0C}"/>
                    </a:ext>
                  </a:extLst>
                </p:cNvPr>
                <p:cNvCxnSpPr/>
                <p:nvPr/>
              </p:nvCxnSpPr>
              <p:spPr>
                <a:xfrm>
                  <a:off x="5496985" y="4504174"/>
                  <a:ext cx="38593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7D1043BA-521D-F43D-653A-A25AF53836E8}"/>
                    </a:ext>
                  </a:extLst>
                </p:cNvPr>
                <p:cNvCxnSpPr/>
                <p:nvPr/>
              </p:nvCxnSpPr>
              <p:spPr>
                <a:xfrm>
                  <a:off x="5496985" y="6709898"/>
                  <a:ext cx="38593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80DD96D-E570-0AC4-C978-9E08E9406085}"/>
                </a:ext>
              </a:extLst>
            </p:cNvPr>
            <p:cNvGrpSpPr/>
            <p:nvPr/>
          </p:nvGrpSpPr>
          <p:grpSpPr>
            <a:xfrm flipH="1">
              <a:off x="9248659" y="2515137"/>
              <a:ext cx="297693" cy="923904"/>
              <a:chOff x="5798940" y="2991298"/>
              <a:chExt cx="186084" cy="57752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D39443B-7479-22E0-70AC-A44D0AC504C2}"/>
                  </a:ext>
                </a:extLst>
              </p:cNvPr>
              <p:cNvSpPr/>
              <p:nvPr/>
            </p:nvSpPr>
            <p:spPr>
              <a:xfrm>
                <a:off x="5869125" y="2991298"/>
                <a:ext cx="45716" cy="531803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BB087FD-D230-3A1C-990E-2551E2EF305E}"/>
                  </a:ext>
                </a:extLst>
              </p:cNvPr>
              <p:cNvSpPr/>
              <p:nvPr/>
            </p:nvSpPr>
            <p:spPr>
              <a:xfrm>
                <a:off x="5798940" y="3523100"/>
                <a:ext cx="186084" cy="45719"/>
              </a:xfrm>
              <a:prstGeom prst="rect">
                <a:avLst/>
              </a:prstGeom>
              <a:solidFill>
                <a:srgbClr val="F7964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88512A5-A6FE-2C6A-8CBB-39B2F550CFCE}"/>
                </a:ext>
              </a:extLst>
            </p:cNvPr>
            <p:cNvSpPr/>
            <p:nvPr/>
          </p:nvSpPr>
          <p:spPr>
            <a:xfrm>
              <a:off x="7446596" y="1921876"/>
              <a:ext cx="856070" cy="734436"/>
            </a:xfrm>
            <a:prstGeom prst="rect">
              <a:avLst/>
            </a:prstGeom>
            <a:noFill/>
            <a:ln w="28575">
              <a:solidFill>
                <a:srgbClr val="746F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446C327-76B9-00E9-C92A-AFCE475C7615}"/>
                </a:ext>
              </a:extLst>
            </p:cNvPr>
            <p:cNvSpPr/>
            <p:nvPr/>
          </p:nvSpPr>
          <p:spPr>
            <a:xfrm>
              <a:off x="9012781" y="1930010"/>
              <a:ext cx="856070" cy="734436"/>
            </a:xfrm>
            <a:prstGeom prst="rect">
              <a:avLst/>
            </a:prstGeom>
            <a:noFill/>
            <a:ln w="28575">
              <a:solidFill>
                <a:srgbClr val="746F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202F23-51AB-B208-D85C-7FD8A5A9E23E}"/>
                </a:ext>
              </a:extLst>
            </p:cNvPr>
            <p:cNvGrpSpPr/>
            <p:nvPr/>
          </p:nvGrpSpPr>
          <p:grpSpPr>
            <a:xfrm>
              <a:off x="9424497" y="3115342"/>
              <a:ext cx="2419429" cy="663978"/>
              <a:chOff x="9098210" y="5985450"/>
              <a:chExt cx="2332770" cy="764267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985FCDD-2BBB-1F93-AA3D-DF9DC0A0440C}"/>
                  </a:ext>
                </a:extLst>
              </p:cNvPr>
              <p:cNvSpPr txBox="1"/>
              <p:nvPr/>
            </p:nvSpPr>
            <p:spPr>
              <a:xfrm>
                <a:off x="10507329" y="6288052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 Coupler</a:t>
                </a:r>
              </a:p>
              <a:p>
                <a:r>
                  <a:rPr lang="en-US" sz="1200" dirty="0"/>
                  <a:t>(CPLR)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FAE444AF-60A7-07EB-4F3A-30C6F0BB9877}"/>
                  </a:ext>
                </a:extLst>
              </p:cNvPr>
              <p:cNvGrpSpPr/>
              <p:nvPr/>
            </p:nvGrpSpPr>
            <p:grpSpPr>
              <a:xfrm flipV="1">
                <a:off x="9098210" y="5985450"/>
                <a:ext cx="1429733" cy="533051"/>
                <a:chOff x="7802572" y="4089098"/>
                <a:chExt cx="478551" cy="539782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EB0593A-8B17-D6C4-BCCD-A03D3064C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02572" y="4089098"/>
                  <a:ext cx="134062" cy="53978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C32B9AE5-1768-FCD5-C3D8-F528300EA8BE}"/>
                    </a:ext>
                  </a:extLst>
                </p:cNvPr>
                <p:cNvCxnSpPr/>
                <p:nvPr/>
              </p:nvCxnSpPr>
              <p:spPr>
                <a:xfrm>
                  <a:off x="7936634" y="4095233"/>
                  <a:ext cx="34448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1B595C0-7DDA-4FDE-BA91-62F857FC4BC0}"/>
                </a:ext>
              </a:extLst>
            </p:cNvPr>
            <p:cNvGrpSpPr/>
            <p:nvPr/>
          </p:nvGrpSpPr>
          <p:grpSpPr>
            <a:xfrm>
              <a:off x="8458273" y="7895"/>
              <a:ext cx="376869" cy="1206034"/>
              <a:chOff x="8045324" y="3346908"/>
              <a:chExt cx="376869" cy="120603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39336A7-12ED-4D56-C7E5-9FA567C71E41}"/>
                  </a:ext>
                </a:extLst>
              </p:cNvPr>
              <p:cNvSpPr/>
              <p:nvPr/>
            </p:nvSpPr>
            <p:spPr>
              <a:xfrm>
                <a:off x="8045324" y="3346908"/>
                <a:ext cx="376867" cy="369588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91C2A3-B18D-DD33-6052-22F10BB15C9D}"/>
                  </a:ext>
                </a:extLst>
              </p:cNvPr>
              <p:cNvGrpSpPr/>
              <p:nvPr/>
            </p:nvGrpSpPr>
            <p:grpSpPr>
              <a:xfrm>
                <a:off x="8045326" y="4183354"/>
                <a:ext cx="376867" cy="369588"/>
                <a:chOff x="7767354" y="4105274"/>
                <a:chExt cx="376867" cy="369588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75885205-4942-152E-915C-953CCC499896}"/>
                    </a:ext>
                  </a:extLst>
                </p:cNvPr>
                <p:cNvSpPr/>
                <p:nvPr/>
              </p:nvSpPr>
              <p:spPr>
                <a:xfrm>
                  <a:off x="7767354" y="4176551"/>
                  <a:ext cx="376867" cy="227033"/>
                </a:xfrm>
                <a:prstGeom prst="rect">
                  <a:avLst/>
                </a:prstGeom>
                <a:noFill/>
                <a:ln w="57150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4F91130-82AD-DCE6-2ADB-36B9C1D66E01}"/>
                    </a:ext>
                  </a:extLst>
                </p:cNvPr>
                <p:cNvSpPr/>
                <p:nvPr/>
              </p:nvSpPr>
              <p:spPr>
                <a:xfrm>
                  <a:off x="7767354" y="4105274"/>
                  <a:ext cx="376867" cy="369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ABD604-F966-44F8-28B2-FE20335C576A}"/>
                </a:ext>
              </a:extLst>
            </p:cNvPr>
            <p:cNvGrpSpPr/>
            <p:nvPr/>
          </p:nvGrpSpPr>
          <p:grpSpPr>
            <a:xfrm rot="5400000">
              <a:off x="8323692" y="846089"/>
              <a:ext cx="664009" cy="225649"/>
              <a:chOff x="7132983" y="3120887"/>
              <a:chExt cx="2152250" cy="60960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538080-47DC-C004-A401-ED7691F0A02D}"/>
                  </a:ext>
                </a:extLst>
              </p:cNvPr>
              <p:cNvCxnSpPr/>
              <p:nvPr/>
            </p:nvCxnSpPr>
            <p:spPr>
              <a:xfrm>
                <a:off x="7132983" y="31208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762751F-4857-0D60-A0C1-F7F785067EB0}"/>
                  </a:ext>
                </a:extLst>
              </p:cNvPr>
              <p:cNvCxnSpPr/>
              <p:nvPr/>
            </p:nvCxnSpPr>
            <p:spPr>
              <a:xfrm>
                <a:off x="7132983" y="32732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51EF181-498A-D435-D0D2-B85E55DC26A4}"/>
                  </a:ext>
                </a:extLst>
              </p:cNvPr>
              <p:cNvCxnSpPr/>
              <p:nvPr/>
            </p:nvCxnSpPr>
            <p:spPr>
              <a:xfrm>
                <a:off x="7132983" y="34256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6704D33-A261-6F9F-33E9-CA5417E718A4}"/>
                  </a:ext>
                </a:extLst>
              </p:cNvPr>
              <p:cNvCxnSpPr/>
              <p:nvPr/>
            </p:nvCxnSpPr>
            <p:spPr>
              <a:xfrm>
                <a:off x="7132983" y="35780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4059F1A-2086-AB32-E468-C467C9F82EA3}"/>
                  </a:ext>
                </a:extLst>
              </p:cNvPr>
              <p:cNvCxnSpPr/>
              <p:nvPr/>
            </p:nvCxnSpPr>
            <p:spPr>
              <a:xfrm>
                <a:off x="7132983" y="3730487"/>
                <a:ext cx="215225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F6B3A3-7CFA-AB82-30C6-73FF037FDE23}"/>
                </a:ext>
              </a:extLst>
            </p:cNvPr>
            <p:cNvSpPr txBox="1"/>
            <p:nvPr/>
          </p:nvSpPr>
          <p:spPr>
            <a:xfrm>
              <a:off x="8057111" y="133699"/>
              <a:ext cx="1081191" cy="48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To the Valve Box (QVB)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A85F46-8106-729E-5ED4-849601FA14D5}"/>
              </a:ext>
            </a:extLst>
          </p:cNvPr>
          <p:cNvSpPr txBox="1"/>
          <p:nvPr/>
        </p:nvSpPr>
        <p:spPr>
          <a:xfrm>
            <a:off x="5829730" y="205225"/>
            <a:ext cx="6020609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300" b="1" dirty="0"/>
              <a:t>       QM </a:t>
            </a:r>
            <a:r>
              <a:rPr lang="nl-BE" sz="2300" b="1" dirty="0" err="1"/>
              <a:t>Facts</a:t>
            </a:r>
            <a:endParaRPr lang="nl-BE" sz="2300" b="1" dirty="0"/>
          </a:p>
          <a:p>
            <a:endParaRPr lang="nl-BE" dirty="0"/>
          </a:p>
          <a:p>
            <a:r>
              <a:rPr lang="nl-BE" dirty="0"/>
              <a:t>	30 </a:t>
            </a:r>
            <a:r>
              <a:rPr lang="nl-BE" dirty="0" err="1"/>
              <a:t>identical</a:t>
            </a:r>
            <a:r>
              <a:rPr lang="nl-BE" dirty="0"/>
              <a:t> pieces</a:t>
            </a:r>
            <a:br>
              <a:rPr lang="nl-BE" dirty="0"/>
            </a:br>
            <a:endParaRPr lang="nl-BE" dirty="0"/>
          </a:p>
          <a:p>
            <a:r>
              <a:rPr lang="nl-BE" dirty="0"/>
              <a:t>	</a:t>
            </a:r>
            <a:r>
              <a:rPr lang="nl-BE" dirty="0" err="1"/>
              <a:t>Dimensions</a:t>
            </a:r>
            <a:r>
              <a:rPr lang="nl-BE" dirty="0"/>
              <a:t>: </a:t>
            </a:r>
          </a:p>
          <a:p>
            <a:r>
              <a:rPr lang="nl-BE" dirty="0"/>
              <a:t>		Diameter - 1.3 m</a:t>
            </a:r>
          </a:p>
          <a:p>
            <a:r>
              <a:rPr lang="nl-BE" dirty="0"/>
              <a:t>                    	</a:t>
            </a:r>
            <a:r>
              <a:rPr lang="nl-BE" dirty="0" err="1"/>
              <a:t>Length</a:t>
            </a:r>
            <a:r>
              <a:rPr lang="nl-BE" dirty="0"/>
              <a:t> - 2.2 m</a:t>
            </a:r>
          </a:p>
          <a:p>
            <a:r>
              <a:rPr lang="nl-BE" dirty="0"/>
              <a:t>	</a:t>
            </a:r>
          </a:p>
          <a:p>
            <a:r>
              <a:rPr lang="nl-BE" dirty="0"/>
              <a:t>	2x </a:t>
            </a:r>
            <a:r>
              <a:rPr lang="nl-BE" dirty="0" err="1"/>
              <a:t>supercondictive</a:t>
            </a:r>
            <a:r>
              <a:rPr lang="nl-BE" dirty="0"/>
              <a:t> </a:t>
            </a:r>
            <a:r>
              <a:rPr lang="nl-BE" dirty="0" err="1"/>
              <a:t>cavities</a:t>
            </a:r>
            <a:r>
              <a:rPr lang="nl-BE" dirty="0"/>
              <a:t> (CAV) per QM    	operating </a:t>
            </a:r>
            <a:r>
              <a:rPr lang="nl-BE" dirty="0" err="1"/>
              <a:t>temperature</a:t>
            </a:r>
            <a:r>
              <a:rPr lang="nl-BE" dirty="0"/>
              <a:t> 2K</a:t>
            </a:r>
          </a:p>
          <a:p>
            <a:endParaRPr lang="nl-BE" dirty="0"/>
          </a:p>
          <a:p>
            <a:r>
              <a:rPr lang="nl-BE" dirty="0"/>
              <a:t>	</a:t>
            </a:r>
            <a:r>
              <a:rPr lang="nl-BE" dirty="0" err="1"/>
              <a:t>Cooling</a:t>
            </a:r>
            <a:r>
              <a:rPr lang="nl-BE" dirty="0"/>
              <a:t> medium: Liquid He</a:t>
            </a:r>
          </a:p>
          <a:p>
            <a:endParaRPr lang="nl-BE" dirty="0"/>
          </a:p>
          <a:p>
            <a:r>
              <a:rPr lang="nl-BE" dirty="0"/>
              <a:t>               </a:t>
            </a:r>
            <a:r>
              <a:rPr lang="nl-BE" dirty="0" err="1"/>
              <a:t>Pressure</a:t>
            </a:r>
            <a:r>
              <a:rPr lang="nl-BE" dirty="0"/>
              <a:t> Beam pipe:            &lt;1E-8 </a:t>
            </a:r>
            <a:r>
              <a:rPr lang="nl-BE" dirty="0" err="1"/>
              <a:t>mbara</a:t>
            </a:r>
            <a:endParaRPr lang="nl-BE" dirty="0"/>
          </a:p>
          <a:p>
            <a:r>
              <a:rPr lang="nl-BE" dirty="0"/>
              <a:t>	</a:t>
            </a:r>
            <a:r>
              <a:rPr lang="nl-BE" dirty="0" err="1"/>
              <a:t>Pressure</a:t>
            </a:r>
            <a:r>
              <a:rPr lang="nl-BE" dirty="0"/>
              <a:t> QMST (</a:t>
            </a:r>
            <a:r>
              <a:rPr lang="nl-BE" dirty="0" err="1"/>
              <a:t>insulating</a:t>
            </a:r>
            <a:r>
              <a:rPr lang="nl-BE" dirty="0"/>
              <a:t>):   1E-6 </a:t>
            </a:r>
            <a:r>
              <a:rPr lang="nl-BE" dirty="0" err="1"/>
              <a:t>mbara</a:t>
            </a:r>
            <a:endParaRPr lang="nl-BE" dirty="0"/>
          </a:p>
          <a:p>
            <a:r>
              <a:rPr lang="nl-BE" dirty="0"/>
              <a:t>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FCE819-5638-3F35-0FFB-1725CBAA606C}"/>
              </a:ext>
            </a:extLst>
          </p:cNvPr>
          <p:cNvSpPr txBox="1"/>
          <p:nvPr/>
        </p:nvSpPr>
        <p:spPr>
          <a:xfrm>
            <a:off x="1250307" y="5704094"/>
            <a:ext cx="911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>
                <a:solidFill>
                  <a:srgbClr val="FF0000"/>
                </a:solidFill>
              </a:rPr>
              <a:t>Since</a:t>
            </a:r>
            <a:r>
              <a:rPr lang="nl-BE" dirty="0">
                <a:solidFill>
                  <a:srgbClr val="FF0000"/>
                </a:solidFill>
              </a:rPr>
              <a:t> we have </a:t>
            </a:r>
            <a:r>
              <a:rPr lang="nl-BE" dirty="0" err="1">
                <a:solidFill>
                  <a:srgbClr val="FF0000"/>
                </a:solidFill>
              </a:rPr>
              <a:t>vacuum</a:t>
            </a:r>
            <a:r>
              <a:rPr lang="nl-BE" dirty="0">
                <a:solidFill>
                  <a:srgbClr val="FF0000"/>
                </a:solidFill>
              </a:rPr>
              <a:t>, we </a:t>
            </a:r>
            <a:r>
              <a:rPr lang="nl-BE" dirty="0" err="1">
                <a:solidFill>
                  <a:srgbClr val="FF0000"/>
                </a:solidFill>
              </a:rPr>
              <a:t>always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use</a:t>
            </a:r>
            <a:r>
              <a:rPr lang="nl-BE" dirty="0">
                <a:solidFill>
                  <a:srgbClr val="FF0000"/>
                </a:solidFill>
              </a:rPr>
              <a:t> ABSOLUTE </a:t>
            </a:r>
            <a:r>
              <a:rPr lang="nl-BE" dirty="0" err="1">
                <a:solidFill>
                  <a:srgbClr val="FF0000"/>
                </a:solidFill>
              </a:rPr>
              <a:t>pressure</a:t>
            </a:r>
            <a:r>
              <a:rPr lang="nl-BE" dirty="0">
                <a:solidFill>
                  <a:srgbClr val="FF0000"/>
                </a:solidFill>
              </a:rPr>
              <a:t> in </a:t>
            </a:r>
            <a:r>
              <a:rPr lang="nl-BE" dirty="0" err="1">
                <a:solidFill>
                  <a:srgbClr val="FF0000"/>
                </a:solidFill>
              </a:rPr>
              <a:t>our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specs</a:t>
            </a:r>
            <a:r>
              <a:rPr lang="nl-BE" dirty="0">
                <a:solidFill>
                  <a:srgbClr val="FF0000"/>
                </a:solidFill>
              </a:rPr>
              <a:t>/</a:t>
            </a:r>
            <a:r>
              <a:rPr lang="nl-BE" dirty="0" err="1">
                <a:solidFill>
                  <a:srgbClr val="FF0000"/>
                </a:solidFill>
              </a:rPr>
              <a:t>documentation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QSYS – System Breakdown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0CC50A93-5C84-15F8-C6A6-626FD4314D92}"/>
              </a:ext>
            </a:extLst>
          </p:cNvPr>
          <p:cNvSpPr/>
          <p:nvPr/>
        </p:nvSpPr>
        <p:spPr>
          <a:xfrm flipV="1">
            <a:off x="5608539" y="2606712"/>
            <a:ext cx="1877435" cy="1965786"/>
          </a:xfrm>
          <a:prstGeom prst="bentArrow">
            <a:avLst>
              <a:gd name="adj1" fmla="val 13908"/>
              <a:gd name="adj2" fmla="val 12926"/>
              <a:gd name="adj3" fmla="val 5740"/>
              <a:gd name="adj4" fmla="val 36161"/>
            </a:avLst>
          </a:prstGeom>
          <a:solidFill>
            <a:srgbClr val="FFC1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0EEEF-689C-ACF6-E32E-38B22E09ACE5}"/>
              </a:ext>
            </a:extLst>
          </p:cNvPr>
          <p:cNvGrpSpPr/>
          <p:nvPr/>
        </p:nvGrpSpPr>
        <p:grpSpPr>
          <a:xfrm>
            <a:off x="6776869" y="3942955"/>
            <a:ext cx="3378685" cy="818920"/>
            <a:chOff x="5772151" y="3019708"/>
            <a:chExt cx="1543050" cy="374002"/>
          </a:xfrm>
          <a:solidFill>
            <a:srgbClr val="FF993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D634FD-9058-0DC4-E785-863247BAE2B8}"/>
                </a:ext>
              </a:extLst>
            </p:cNvPr>
            <p:cNvSpPr/>
            <p:nvPr/>
          </p:nvSpPr>
          <p:spPr>
            <a:xfrm>
              <a:off x="5772151" y="3136478"/>
              <a:ext cx="1543050" cy="121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0583A4BC-40FD-D16F-92A0-4A6FCB9891C9}"/>
                </a:ext>
              </a:extLst>
            </p:cNvPr>
            <p:cNvSpPr/>
            <p:nvPr/>
          </p:nvSpPr>
          <p:spPr>
            <a:xfrm>
              <a:off x="5968118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A369276B-5D75-5D40-6131-93DA67D24647}"/>
                </a:ext>
              </a:extLst>
            </p:cNvPr>
            <p:cNvSpPr/>
            <p:nvPr/>
          </p:nvSpPr>
          <p:spPr>
            <a:xfrm>
              <a:off x="6790925" y="3019708"/>
              <a:ext cx="298097" cy="374002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76CDE1-6E4C-87AA-059D-039040B46AD1}"/>
              </a:ext>
            </a:extLst>
          </p:cNvPr>
          <p:cNvGrpSpPr/>
          <p:nvPr/>
        </p:nvGrpSpPr>
        <p:grpSpPr>
          <a:xfrm>
            <a:off x="10155552" y="4012449"/>
            <a:ext cx="889338" cy="591354"/>
            <a:chOff x="7315200" y="3051446"/>
            <a:chExt cx="406162" cy="270072"/>
          </a:xfrm>
          <a:solidFill>
            <a:srgbClr val="CC3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49E821-2E03-0BD7-50F1-2E720C501F83}"/>
                </a:ext>
              </a:extLst>
            </p:cNvPr>
            <p:cNvSpPr/>
            <p:nvPr/>
          </p:nvSpPr>
          <p:spPr>
            <a:xfrm>
              <a:off x="7315200" y="3136478"/>
              <a:ext cx="368600" cy="1210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ED85578D-3BC8-DECF-EC1E-28B2E0F3333F}"/>
                </a:ext>
              </a:extLst>
            </p:cNvPr>
            <p:cNvSpPr/>
            <p:nvPr/>
          </p:nvSpPr>
          <p:spPr>
            <a:xfrm>
              <a:off x="7506102" y="3051446"/>
              <a:ext cx="215260" cy="270072"/>
            </a:xfrm>
            <a:prstGeom prst="ca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4AA1DD-F23F-7368-633D-51E75A48FC26}"/>
              </a:ext>
            </a:extLst>
          </p:cNvPr>
          <p:cNvGrpSpPr/>
          <p:nvPr/>
        </p:nvGrpSpPr>
        <p:grpSpPr>
          <a:xfrm>
            <a:off x="6955367" y="4380313"/>
            <a:ext cx="1153912" cy="1445419"/>
            <a:chOff x="5853671" y="3219450"/>
            <a:chExt cx="526993" cy="660125"/>
          </a:xfrm>
        </p:grpSpPr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E6E682EE-9E56-9617-7FB0-70B98D6374D5}"/>
                </a:ext>
              </a:extLst>
            </p:cNvPr>
            <p:cNvSpPr/>
            <p:nvPr/>
          </p:nvSpPr>
          <p:spPr>
            <a:xfrm rot="16200000">
              <a:off x="5930167" y="3429078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393ED-6CFA-69E5-4E02-F7B67085C2AD}"/>
                </a:ext>
              </a:extLst>
            </p:cNvPr>
            <p:cNvCxnSpPr/>
            <p:nvPr/>
          </p:nvCxnSpPr>
          <p:spPr>
            <a:xfrm>
              <a:off x="6117166" y="32194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18238C-6CF9-3E93-F063-8B48AAD0322E}"/>
              </a:ext>
            </a:extLst>
          </p:cNvPr>
          <p:cNvGrpSpPr/>
          <p:nvPr/>
        </p:nvGrpSpPr>
        <p:grpSpPr>
          <a:xfrm>
            <a:off x="8756997" y="4463737"/>
            <a:ext cx="1153912" cy="1361993"/>
            <a:chOff x="6676478" y="3257550"/>
            <a:chExt cx="526993" cy="62202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013C3D23-8486-FC34-4FFE-14285905F0FA}"/>
                </a:ext>
              </a:extLst>
            </p:cNvPr>
            <p:cNvSpPr/>
            <p:nvPr/>
          </p:nvSpPr>
          <p:spPr>
            <a:xfrm rot="16200000">
              <a:off x="6752974" y="3429077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D0EE4A7-8A5A-8E85-89A8-49081AC1A3F4}"/>
                </a:ext>
              </a:extLst>
            </p:cNvPr>
            <p:cNvCxnSpPr/>
            <p:nvPr/>
          </p:nvCxnSpPr>
          <p:spPr>
            <a:xfrm>
              <a:off x="6939973" y="32575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DF04BB-592D-7C94-9505-B3DA96845938}"/>
              </a:ext>
            </a:extLst>
          </p:cNvPr>
          <p:cNvGrpSpPr/>
          <p:nvPr/>
        </p:nvGrpSpPr>
        <p:grpSpPr>
          <a:xfrm>
            <a:off x="3049017" y="1957887"/>
            <a:ext cx="1760938" cy="732913"/>
            <a:chOff x="2325441" y="903575"/>
            <a:chExt cx="1054427" cy="6477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023815B-A5F2-BF86-589F-D3DF33988B29}"/>
                </a:ext>
              </a:extLst>
            </p:cNvPr>
            <p:cNvSpPr/>
            <p:nvPr/>
          </p:nvSpPr>
          <p:spPr>
            <a:xfrm rot="16200000">
              <a:off x="2670681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D9EB443-9FF2-2357-69F7-D73F1B9D3749}"/>
                </a:ext>
              </a:extLst>
            </p:cNvPr>
            <p:cNvSpPr/>
            <p:nvPr/>
          </p:nvSpPr>
          <p:spPr>
            <a:xfrm rot="16200000">
              <a:off x="2371827" y="1138728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23BC8A8-67AC-B399-C401-15C8BFC36653}"/>
                </a:ext>
              </a:extLst>
            </p:cNvPr>
            <p:cNvSpPr/>
            <p:nvPr/>
          </p:nvSpPr>
          <p:spPr>
            <a:xfrm rot="16200000">
              <a:off x="2969535" y="1138727"/>
              <a:ext cx="645485" cy="175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14778B-FD4D-691B-6113-81C5B20ACA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41" y="1551331"/>
              <a:ext cx="1041865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CBDC61-9EC4-2470-3423-DA81061D636A}"/>
              </a:ext>
            </a:extLst>
          </p:cNvPr>
          <p:cNvCxnSpPr>
            <a:cxnSpLocks/>
          </p:cNvCxnSpPr>
          <p:nvPr/>
        </p:nvCxnSpPr>
        <p:spPr>
          <a:xfrm>
            <a:off x="2990377" y="1535606"/>
            <a:ext cx="2274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33C2DA7-2923-6A96-FA3C-52ED33C4197E}"/>
              </a:ext>
            </a:extLst>
          </p:cNvPr>
          <p:cNvSpPr/>
          <p:nvPr/>
        </p:nvSpPr>
        <p:spPr>
          <a:xfrm>
            <a:off x="1453754" y="1420786"/>
            <a:ext cx="1595263" cy="13199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9263BD-4F31-348E-3617-B574BB633F45}"/>
              </a:ext>
            </a:extLst>
          </p:cNvPr>
          <p:cNvSpPr/>
          <p:nvPr/>
        </p:nvSpPr>
        <p:spPr>
          <a:xfrm>
            <a:off x="5186175" y="1426533"/>
            <a:ext cx="1077987" cy="127022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3180C7-F73B-289B-CB88-4A6AF3195E30}"/>
              </a:ext>
            </a:extLst>
          </p:cNvPr>
          <p:cNvGrpSpPr/>
          <p:nvPr/>
        </p:nvGrpSpPr>
        <p:grpSpPr>
          <a:xfrm>
            <a:off x="6900459" y="4021241"/>
            <a:ext cx="166513" cy="616536"/>
            <a:chOff x="6366072" y="4026993"/>
            <a:chExt cx="166513" cy="616536"/>
          </a:xfrm>
        </p:grpSpPr>
        <p:sp>
          <p:nvSpPr>
            <p:cNvPr id="44" name="Flowchart: Data 43">
              <a:extLst>
                <a:ext uri="{FF2B5EF4-FFF2-40B4-BE49-F238E27FC236}">
                  <a16:creationId xmlns:a16="http://schemas.microsoft.com/office/drawing/2014/main" id="{F5050C0D-C044-10E5-8E88-6FF690F38529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61E95E-D323-2A05-574F-3DE5877FA74E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A904-D02B-3E61-76D8-83767853A3B9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FE5E23-F271-E551-FC7F-10547A4D376D}"/>
              </a:ext>
            </a:extLst>
          </p:cNvPr>
          <p:cNvGrpSpPr/>
          <p:nvPr/>
        </p:nvGrpSpPr>
        <p:grpSpPr>
          <a:xfrm>
            <a:off x="8387760" y="4014730"/>
            <a:ext cx="166513" cy="616536"/>
            <a:chOff x="6366072" y="4026993"/>
            <a:chExt cx="166513" cy="616536"/>
          </a:xfrm>
        </p:grpSpPr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3FDF1582-1D01-272A-9A0B-E97E9C9C97F4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98DA5B4-28B0-7C4B-A222-771453530566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6421E0-DDD3-CCCA-3A76-3A93180AA568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2B8BB91-A7A3-9E91-0E0D-356B62FBFCDF}"/>
              </a:ext>
            </a:extLst>
          </p:cNvPr>
          <p:cNvGrpSpPr/>
          <p:nvPr/>
        </p:nvGrpSpPr>
        <p:grpSpPr>
          <a:xfrm>
            <a:off x="9903411" y="4053443"/>
            <a:ext cx="166513" cy="616536"/>
            <a:chOff x="6366072" y="4026993"/>
            <a:chExt cx="166513" cy="616536"/>
          </a:xfrm>
        </p:grpSpPr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00D09F7D-878D-4128-1C24-999A717192D9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DA4422-29A5-9AC3-5EE6-ACB1CEB34224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11935F-F009-029D-F44C-758DC47F214D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8D4235F-21BA-C662-382C-1FF04DB321E2}"/>
              </a:ext>
            </a:extLst>
          </p:cNvPr>
          <p:cNvSpPr/>
          <p:nvPr/>
        </p:nvSpPr>
        <p:spPr>
          <a:xfrm>
            <a:off x="8464361" y="3870186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51EC41-AB29-A4A3-8268-DDEFC1B7DA43}"/>
              </a:ext>
            </a:extLst>
          </p:cNvPr>
          <p:cNvSpPr txBox="1"/>
          <p:nvPr/>
        </p:nvSpPr>
        <p:spPr>
          <a:xfrm>
            <a:off x="7283723" y="408987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4A9A17-5148-D4D9-324F-966E663D2BC5}"/>
              </a:ext>
            </a:extLst>
          </p:cNvPr>
          <p:cNvSpPr txBox="1"/>
          <p:nvPr/>
        </p:nvSpPr>
        <p:spPr>
          <a:xfrm>
            <a:off x="9135397" y="411980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DF2840-D749-3459-5577-7EA904975308}"/>
              </a:ext>
            </a:extLst>
          </p:cNvPr>
          <p:cNvSpPr txBox="1"/>
          <p:nvPr/>
        </p:nvSpPr>
        <p:spPr>
          <a:xfrm>
            <a:off x="10557899" y="4146017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2AB2DE-66C1-16CD-9349-F740723B61D3}"/>
              </a:ext>
            </a:extLst>
          </p:cNvPr>
          <p:cNvSpPr txBox="1"/>
          <p:nvPr/>
        </p:nvSpPr>
        <p:spPr>
          <a:xfrm rot="16200000">
            <a:off x="5425672" y="3662962"/>
            <a:ext cx="674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9AF3CB-3597-DA20-BB4C-2241C2C8D309}"/>
              </a:ext>
            </a:extLst>
          </p:cNvPr>
          <p:cNvSpPr txBox="1"/>
          <p:nvPr/>
        </p:nvSpPr>
        <p:spPr>
          <a:xfrm>
            <a:off x="5480590" y="194994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489CC5-1324-B41C-8542-3077B6D30580}"/>
              </a:ext>
            </a:extLst>
          </p:cNvPr>
          <p:cNvSpPr txBox="1"/>
          <p:nvPr/>
        </p:nvSpPr>
        <p:spPr>
          <a:xfrm>
            <a:off x="1949617" y="1957888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2ED966-67B3-3C34-641A-74DE92BB1602}"/>
              </a:ext>
            </a:extLst>
          </p:cNvPr>
          <p:cNvSpPr txBox="1"/>
          <p:nvPr/>
        </p:nvSpPr>
        <p:spPr>
          <a:xfrm rot="16200000">
            <a:off x="4437734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598968-5A2D-3FBF-ABDB-E90B1B5CF2F7}"/>
              </a:ext>
            </a:extLst>
          </p:cNvPr>
          <p:cNvSpPr txBox="1"/>
          <p:nvPr/>
        </p:nvSpPr>
        <p:spPr>
          <a:xfrm rot="16200000">
            <a:off x="3379741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74B041-495D-CB35-67A8-683FECC28439}"/>
              </a:ext>
            </a:extLst>
          </p:cNvPr>
          <p:cNvSpPr txBox="1"/>
          <p:nvPr/>
        </p:nvSpPr>
        <p:spPr>
          <a:xfrm rot="16200000">
            <a:off x="3931426" y="229597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D669DF-6EAF-B9D8-ECFA-84CD496A0078}"/>
              </a:ext>
            </a:extLst>
          </p:cNvPr>
          <p:cNvSpPr txBox="1"/>
          <p:nvPr/>
        </p:nvSpPr>
        <p:spPr>
          <a:xfrm>
            <a:off x="7308569" y="535674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E9F043-54E5-0AEB-9880-F0B57CC649A0}"/>
              </a:ext>
            </a:extLst>
          </p:cNvPr>
          <p:cNvSpPr txBox="1"/>
          <p:nvPr/>
        </p:nvSpPr>
        <p:spPr>
          <a:xfrm>
            <a:off x="9087666" y="536382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5C169C-B392-4E6A-942C-8E6A32DE0B42}"/>
              </a:ext>
            </a:extLst>
          </p:cNvPr>
          <p:cNvSpPr txBox="1"/>
          <p:nvPr/>
        </p:nvSpPr>
        <p:spPr>
          <a:xfrm>
            <a:off x="9572833" y="5942597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QCELL</a:t>
            </a:r>
            <a:endParaRPr lang="en-GB" sz="11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27736E-EF96-8B3A-51CD-DF6DD31130C6}"/>
              </a:ext>
            </a:extLst>
          </p:cNvPr>
          <p:cNvSpPr txBox="1"/>
          <p:nvPr/>
        </p:nvSpPr>
        <p:spPr>
          <a:xfrm>
            <a:off x="8545481" y="3271264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9BE0BFA-B9FE-9468-D80E-3F07673238EA}"/>
              </a:ext>
            </a:extLst>
          </p:cNvPr>
          <p:cNvSpPr txBox="1"/>
          <p:nvPr/>
        </p:nvSpPr>
        <p:spPr>
          <a:xfrm>
            <a:off x="6318304" y="1312377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99DC0F-FCF0-2CA5-51ED-9A305F3C2312}"/>
              </a:ext>
            </a:extLst>
          </p:cNvPr>
          <p:cNvSpPr txBox="1"/>
          <p:nvPr/>
        </p:nvSpPr>
        <p:spPr>
          <a:xfrm>
            <a:off x="3939574" y="3484538"/>
            <a:ext cx="156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Distribution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DFC0FF8-BBFB-A201-5A06-9B242D84007F}"/>
              </a:ext>
            </a:extLst>
          </p:cNvPr>
          <p:cNvSpPr txBox="1"/>
          <p:nvPr/>
        </p:nvSpPr>
        <p:spPr>
          <a:xfrm>
            <a:off x="4599611" y="4936931"/>
            <a:ext cx="2078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 QM</a:t>
            </a:r>
          </a:p>
          <a:p>
            <a:r>
              <a:rPr lang="en-US" sz="1200" b="1" dirty="0">
                <a:solidFill>
                  <a:srgbClr val="FF0066"/>
                </a:solidFill>
              </a:rPr>
              <a:t>(30x)</a:t>
            </a:r>
            <a:endParaRPr lang="en-GB" sz="1200" b="1" dirty="0">
              <a:solidFill>
                <a:srgbClr val="FF0066"/>
              </a:solidFill>
            </a:endParaRPr>
          </a:p>
          <a:p>
            <a:endParaRPr lang="en-GB" b="1" dirty="0">
              <a:solidFill>
                <a:srgbClr val="FF0066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7866B4-9480-3B02-096B-7C5A0738EA7B}"/>
              </a:ext>
            </a:extLst>
          </p:cNvPr>
          <p:cNvGrpSpPr/>
          <p:nvPr/>
        </p:nvGrpSpPr>
        <p:grpSpPr>
          <a:xfrm>
            <a:off x="6135131" y="2690801"/>
            <a:ext cx="4751289" cy="818136"/>
            <a:chOff x="6135131" y="2690801"/>
            <a:chExt cx="4751289" cy="818136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723C3CD-9DC9-9ACD-96AE-2E36DBCEF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5131" y="3508937"/>
              <a:ext cx="4751289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0191721E-F70B-B88E-075D-60828BB71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131" y="2690801"/>
              <a:ext cx="0" cy="793737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861524-7F65-590A-2AAB-F1D201A29767}"/>
              </a:ext>
            </a:extLst>
          </p:cNvPr>
          <p:cNvGrpSpPr/>
          <p:nvPr/>
        </p:nvGrpSpPr>
        <p:grpSpPr>
          <a:xfrm>
            <a:off x="6032146" y="2740712"/>
            <a:ext cx="4854274" cy="872477"/>
            <a:chOff x="6135131" y="2636460"/>
            <a:chExt cx="4854274" cy="87247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5CC1E1-B6AB-FF6D-3F42-42A8C9801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5131" y="3508937"/>
              <a:ext cx="4854274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8BF752-B787-6090-0565-237766BE2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131" y="2636460"/>
              <a:ext cx="0" cy="84807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205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BCB75-6CE3-FABC-69CB-42D76A2CE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D8D4265-9B78-5761-1FB3-29B613AE7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2EAAE5-586A-8D3D-C08B-D0126824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2"/>
            <a:ext cx="7409438" cy="695373"/>
          </a:xfrm>
        </p:spPr>
        <p:txBody>
          <a:bodyPr/>
          <a:lstStyle/>
          <a:p>
            <a:r>
              <a:rPr lang="en-US" sz="3300" dirty="0" err="1"/>
              <a:t>CryoModule</a:t>
            </a:r>
            <a:r>
              <a:rPr lang="en-US" sz="3300" dirty="0"/>
              <a:t> (QM)</a:t>
            </a:r>
          </a:p>
        </p:txBody>
      </p:sp>
      <p:pic>
        <p:nvPicPr>
          <p:cNvPr id="19" name="Picture 4" descr="cid:image010.png@01D6C6FD.9EBA3FC0">
            <a:extLst>
              <a:ext uri="{FF2B5EF4-FFF2-40B4-BE49-F238E27FC236}">
                <a16:creationId xmlns:a16="http://schemas.microsoft.com/office/drawing/2014/main" id="{EB1060F0-1AA9-7BD4-B4F6-233D3AEF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"/>
          <a:stretch/>
        </p:blipFill>
        <p:spPr bwMode="auto">
          <a:xfrm>
            <a:off x="1463753" y="543591"/>
            <a:ext cx="9264493" cy="556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03FC18-D048-5F9D-548C-8FC4431EB650}"/>
              </a:ext>
            </a:extLst>
          </p:cNvPr>
          <p:cNvSpPr txBox="1"/>
          <p:nvPr/>
        </p:nvSpPr>
        <p:spPr>
          <a:xfrm>
            <a:off x="11068594" y="69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2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16172</TotalTime>
  <Words>1111</Words>
  <Application>Microsoft Office PowerPoint</Application>
  <PresentationFormat>Widescreen</PresentationFormat>
  <Paragraphs>331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Black</vt:lpstr>
      <vt:lpstr>Arial Narrow</vt:lpstr>
      <vt:lpstr>Atlassian Sans</vt:lpstr>
      <vt:lpstr>Courier New</vt:lpstr>
      <vt:lpstr>Georgia</vt:lpstr>
      <vt:lpstr>Segoe UI</vt:lpstr>
      <vt:lpstr>Segoe UI Semibold</vt:lpstr>
      <vt:lpstr>Wingdings</vt:lpstr>
      <vt:lpstr>Office Theme</vt:lpstr>
      <vt:lpstr>Alexandria Master</vt:lpstr>
      <vt:lpstr>Path to PED compliance of Cryo systems</vt:lpstr>
      <vt:lpstr>PowerPoint Presentation</vt:lpstr>
      <vt:lpstr>PowerPoint Presentation</vt:lpstr>
      <vt:lpstr>MYRRHA, a phased approach </vt:lpstr>
      <vt:lpstr>PowerPoint Presentation</vt:lpstr>
      <vt:lpstr>PowerPoint Presentation</vt:lpstr>
      <vt:lpstr>CryoModule (QM)</vt:lpstr>
      <vt:lpstr>PowerPoint Presentation</vt:lpstr>
      <vt:lpstr>CryoModule (QM)</vt:lpstr>
      <vt:lpstr>CryoModule (QM)</vt:lpstr>
      <vt:lpstr>QM – Volumes</vt:lpstr>
      <vt:lpstr>QM – Pressures</vt:lpstr>
      <vt:lpstr>QM – Pressures</vt:lpstr>
      <vt:lpstr>PID ALX/55801725</vt:lpstr>
      <vt:lpstr>CryoModule (QM) – PED compliance</vt:lpstr>
      <vt:lpstr>CryoModule (QM) – PED compliance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Daneels Ruben</dc:creator>
  <cp:lastModifiedBy>Daneels Ruben</cp:lastModifiedBy>
  <cp:revision>379</cp:revision>
  <cp:lastPrinted>2020-01-20T09:16:47Z</cp:lastPrinted>
  <dcterms:created xsi:type="dcterms:W3CDTF">2019-10-21T09:10:33Z</dcterms:created>
  <dcterms:modified xsi:type="dcterms:W3CDTF">2025-09-02T13:23:41Z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>Livelink Document Templates:Document Templates:Presentation</vt:lpwstr>
  </property>
  <property fmtid="{D5CDD505-2E9C-101B-9397-08002B2CF9AE}" pid="3" name="ID">
    <vt:lpwstr>95309203</vt:lpwstr>
  </property>
  <property fmtid="{D5CDD505-2E9C-101B-9397-08002B2CF9AE}" pid="4" name="Name">
    <vt:lpwstr>QM explanation for PED meeting.pptx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https://ecm.sckcen.be/OTCS/llisapi.dll/open/95309203</vt:lpwstr>
  </property>
  <property fmtid="{D5CDD505-2E9C-101B-9397-08002B2CF9AE}" pid="8" name="Common Attributes_Reference Number">
    <vt:lpwstr>SCK CEN/95309203</vt:lpwstr>
  </property>
  <property fmtid="{D5CDD505-2E9C-101B-9397-08002B2CF9AE}" pid="9" name="Common Attributes_Short Reference">
    <vt:lpwstr>SCK CEN/95309203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Giel Vandersteen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 </vt:lpwstr>
  </property>
  <property fmtid="{D5CDD505-2E9C-101B-9397-08002B2CF9AE}" pid="16" name="Event Attributes_Event_Event Type">
    <vt:lpwstr> </vt:lpwstr>
  </property>
  <property fmtid="{D5CDD505-2E9C-101B-9397-08002B2CF9AE}" pid="17" name="Event Attributes_Event_Event Name">
    <vt:lpwstr> </vt:lpwstr>
  </property>
  <property fmtid="{D5CDD505-2E9C-101B-9397-08002B2CF9AE}" pid="18" name="Event Attributes_Event_Event Start Date">
    <vt:filetime>1899-12-29T23:00:00Z</vt:filetime>
  </property>
  <property fmtid="{D5CDD505-2E9C-101B-9397-08002B2CF9AE}" pid="19" name="Event Attributes_Event_Event End Date">
    <vt:filetime>1899-12-29T23:00:00Z</vt:filetime>
  </property>
  <property fmtid="{D5CDD505-2E9C-101B-9397-08002B2CF9AE}" pid="20" name="Event Attributes_Event_Event Location">
    <vt:lpwstr> </vt:lpwstr>
  </property>
  <property fmtid="{D5CDD505-2E9C-101B-9397-08002B2CF9AE}" pid="21" name="CreateDate">
    <vt:filetime>2025-08-18T14:39:39Z</vt:filetime>
  </property>
</Properties>
</file>